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90" r:id="rId4"/>
    <p:sldId id="261" r:id="rId5"/>
    <p:sldId id="263" r:id="rId6"/>
    <p:sldId id="264" r:id="rId7"/>
    <p:sldId id="286" r:id="rId8"/>
    <p:sldId id="265" r:id="rId9"/>
    <p:sldId id="288" r:id="rId10"/>
    <p:sldId id="289" r:id="rId11"/>
    <p:sldId id="266" r:id="rId12"/>
    <p:sldId id="28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285" r:id="rId32"/>
    <p:sldId id="26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50D"/>
    <a:srgbClr val="324600"/>
    <a:srgbClr val="5B9DFF"/>
    <a:srgbClr val="E26600"/>
    <a:srgbClr val="FBFF47"/>
    <a:srgbClr val="E8FF0D"/>
    <a:srgbClr val="420500"/>
    <a:srgbClr val="A80000"/>
    <a:srgbClr val="3E2300"/>
    <a:srgbClr val="6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2784E-0625-47BC-B24E-44AB9022C15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133AC-6288-46FD-AC64-D4CAFB3FF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029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1291130"/>
            <a:ext cx="7940660" cy="1320637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FF750D"/>
                </a:solidFill>
                <a:effectLst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2665475"/>
            <a:ext cx="7940660" cy="137434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324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4607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750D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38426"/>
            <a:ext cx="8246069" cy="5022308"/>
          </a:xfrm>
        </p:spPr>
        <p:txBody>
          <a:bodyPr/>
          <a:lstStyle>
            <a:lvl1pPr algn="l">
              <a:defRPr sz="2800">
                <a:solidFill>
                  <a:srgbClr val="324600"/>
                </a:solidFill>
              </a:defRPr>
            </a:lvl1pPr>
            <a:lvl2pPr algn="l">
              <a:defRPr>
                <a:solidFill>
                  <a:srgbClr val="324600"/>
                </a:solidFill>
              </a:defRPr>
            </a:lvl2pPr>
            <a:lvl3pPr algn="l">
              <a:defRPr>
                <a:solidFill>
                  <a:srgbClr val="324600"/>
                </a:solidFill>
              </a:defRPr>
            </a:lvl3pPr>
            <a:lvl4pPr algn="l">
              <a:defRPr>
                <a:solidFill>
                  <a:srgbClr val="324600"/>
                </a:solidFill>
              </a:defRPr>
            </a:lvl4pPr>
            <a:lvl5pPr algn="l">
              <a:defRPr>
                <a:solidFill>
                  <a:srgbClr val="3246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527605"/>
            <a:ext cx="656631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750D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6" y="1443835"/>
            <a:ext cx="6566314" cy="4733855"/>
          </a:xfrm>
        </p:spPr>
        <p:txBody>
          <a:bodyPr/>
          <a:lstStyle>
            <a:lvl1pPr>
              <a:defRPr sz="2800">
                <a:solidFill>
                  <a:srgbClr val="324600"/>
                </a:solidFill>
              </a:defRPr>
            </a:lvl1pPr>
            <a:lvl2pPr>
              <a:defRPr>
                <a:solidFill>
                  <a:srgbClr val="324600"/>
                </a:solidFill>
              </a:defRPr>
            </a:lvl2pPr>
            <a:lvl3pPr>
              <a:defRPr>
                <a:solidFill>
                  <a:srgbClr val="324600"/>
                </a:solidFill>
              </a:defRPr>
            </a:lvl3pPr>
            <a:lvl4pPr>
              <a:defRPr>
                <a:solidFill>
                  <a:srgbClr val="324600"/>
                </a:solidFill>
              </a:defRPr>
            </a:lvl4pPr>
            <a:lvl5pPr>
              <a:defRPr>
                <a:solidFill>
                  <a:srgbClr val="3246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4607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750D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6" y="1330318"/>
            <a:ext cx="4123034" cy="571629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24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054654"/>
            <a:ext cx="4123035" cy="3035058"/>
          </a:xfrm>
        </p:spPr>
        <p:txBody>
          <a:bodyPr/>
          <a:lstStyle>
            <a:lvl1pPr algn="ctr">
              <a:defRPr sz="2400">
                <a:solidFill>
                  <a:srgbClr val="324600"/>
                </a:solidFill>
              </a:defRPr>
            </a:lvl1pPr>
            <a:lvl2pPr algn="ctr">
              <a:defRPr sz="2000">
                <a:solidFill>
                  <a:srgbClr val="324600"/>
                </a:solidFill>
              </a:defRPr>
            </a:lvl2pPr>
            <a:lvl3pPr algn="ctr">
              <a:defRPr sz="1800">
                <a:solidFill>
                  <a:srgbClr val="324600"/>
                </a:solidFill>
              </a:defRPr>
            </a:lvl3pPr>
            <a:lvl4pPr algn="ctr">
              <a:defRPr sz="1600">
                <a:solidFill>
                  <a:srgbClr val="324600"/>
                </a:solidFill>
              </a:defRPr>
            </a:lvl4pPr>
            <a:lvl5pPr algn="ctr">
              <a:defRPr sz="1600">
                <a:solidFill>
                  <a:srgbClr val="3246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330319"/>
            <a:ext cx="4106566" cy="57163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24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54655"/>
            <a:ext cx="4106566" cy="3035058"/>
          </a:xfrm>
        </p:spPr>
        <p:txBody>
          <a:bodyPr/>
          <a:lstStyle>
            <a:lvl1pPr algn="ctr">
              <a:defRPr sz="2400">
                <a:solidFill>
                  <a:srgbClr val="324600"/>
                </a:solidFill>
              </a:defRPr>
            </a:lvl1pPr>
            <a:lvl2pPr algn="ctr">
              <a:defRPr sz="2000">
                <a:solidFill>
                  <a:srgbClr val="324600"/>
                </a:solidFill>
              </a:defRPr>
            </a:lvl2pPr>
            <a:lvl3pPr algn="ctr">
              <a:defRPr sz="1800">
                <a:solidFill>
                  <a:srgbClr val="324600"/>
                </a:solidFill>
              </a:defRPr>
            </a:lvl3pPr>
            <a:lvl4pPr algn="ctr">
              <a:defRPr sz="1600">
                <a:solidFill>
                  <a:srgbClr val="324600"/>
                </a:solidFill>
              </a:defRPr>
            </a:lvl4pPr>
            <a:lvl5pPr algn="ctr">
              <a:defRPr sz="1600">
                <a:solidFill>
                  <a:srgbClr val="3246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197655" y="4650640"/>
            <a:ext cx="6108200" cy="198516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3310" y="1291130"/>
            <a:ext cx="7320690" cy="137434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err="1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</a:t>
            </a:r>
            <a:r>
              <a:rPr lang="ru-RU" sz="6600" b="1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6600" b="1" dirty="0" err="1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r>
              <a:rPr lang="ru-RU" sz="6600" b="1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туризму </a:t>
            </a:r>
            <a:r>
              <a:rPr lang="ru-RU" sz="6600" b="1" dirty="0" err="1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6600" b="1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гарант </a:t>
            </a:r>
            <a:r>
              <a:rPr lang="ru-RU" sz="6600" b="1" dirty="0" err="1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sz="6600" b="1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?!...</a:t>
            </a:r>
            <a:endParaRPr lang="en-US" sz="6600" b="1" dirty="0">
              <a:ln w="28575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4650640"/>
            <a:ext cx="8093365" cy="1679755"/>
          </a:xfrm>
        </p:spPr>
        <p:txBody>
          <a:bodyPr>
            <a:noAutofit/>
          </a:bodyPr>
          <a:lstStyle/>
          <a:p>
            <a:r>
              <a:rPr lang="ru-RU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Ткаченко </a:t>
            </a:r>
            <a:r>
              <a:rPr lang="ru-RU" sz="32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Тетяна</a:t>
            </a:r>
            <a:r>
              <a:rPr lang="ru-RU" sz="2400" i="1" dirty="0"/>
              <a:t>, </a:t>
            </a:r>
            <a:r>
              <a:rPr lang="ru-RU" sz="2400" i="1" dirty="0" err="1"/>
              <a:t>д.е.н</a:t>
            </a:r>
            <a:r>
              <a:rPr lang="ru-RU" sz="2400" i="1" dirty="0"/>
              <a:t>., </a:t>
            </a:r>
            <a:r>
              <a:rPr lang="ru-RU" sz="2400" i="1" dirty="0" err="1"/>
              <a:t>професор</a:t>
            </a:r>
            <a:r>
              <a:rPr lang="ru-RU" sz="2400" i="1" dirty="0"/>
              <a:t>, </a:t>
            </a:r>
          </a:p>
          <a:p>
            <a:r>
              <a:rPr lang="ru-RU" sz="2400" i="1" dirty="0"/>
              <a:t>зав. </a:t>
            </a:r>
            <a:r>
              <a:rPr lang="ru-RU" sz="2400" i="1" dirty="0" err="1"/>
              <a:t>кафедри</a:t>
            </a:r>
            <a:r>
              <a:rPr lang="ru-RU" sz="2400" i="1" dirty="0"/>
              <a:t> туризму та </a:t>
            </a:r>
            <a:r>
              <a:rPr lang="ru-RU" sz="2400" i="1" dirty="0" err="1"/>
              <a:t>рекреації</a:t>
            </a:r>
            <a:r>
              <a:rPr lang="ru-RU" sz="2400" i="1" dirty="0"/>
              <a:t> КНТЕУ, </a:t>
            </a:r>
          </a:p>
          <a:p>
            <a:r>
              <a:rPr lang="ru-RU" sz="2400" i="1" dirty="0"/>
              <a:t>голова </a:t>
            </a:r>
            <a:r>
              <a:rPr lang="ru-RU" sz="2400" i="1" dirty="0" err="1"/>
              <a:t>підкомітету</a:t>
            </a:r>
            <a:r>
              <a:rPr lang="ru-RU" sz="2400" i="1" dirty="0"/>
              <a:t> «Туризм </a:t>
            </a:r>
          </a:p>
          <a:p>
            <a:r>
              <a:rPr lang="ru-RU" sz="2400" i="1" dirty="0"/>
              <a:t>та </a:t>
            </a:r>
            <a:r>
              <a:rPr lang="ru-RU" sz="2400" i="1" dirty="0" err="1"/>
              <a:t>послуги</a:t>
            </a:r>
            <a:r>
              <a:rPr lang="ru-RU" sz="2400" i="1" dirty="0"/>
              <a:t> у </a:t>
            </a:r>
            <a:r>
              <a:rPr lang="ru-RU" sz="2400" i="1" dirty="0" err="1"/>
              <a:t>сфері</a:t>
            </a:r>
            <a:r>
              <a:rPr lang="ru-RU" sz="2400" i="1" dirty="0"/>
              <a:t> туризму» ТК 118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" y="4059317"/>
            <a:ext cx="2223068" cy="1431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3" y="1036277"/>
            <a:ext cx="8856891" cy="483600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3600" dirty="0"/>
              <a:t>У березні 2013 </a:t>
            </a:r>
            <a:r>
              <a:rPr lang="uk-UA" sz="3600" dirty="0" smtClean="0"/>
              <a:t>року в Іспанії </a:t>
            </a:r>
            <a:r>
              <a:rPr lang="de-DE" sz="3600" dirty="0" err="1"/>
              <a:t>Segittur</a:t>
            </a:r>
            <a:r>
              <a:rPr lang="de-DE" sz="3600" dirty="0"/>
              <a:t> </a:t>
            </a:r>
            <a:r>
              <a:rPr lang="uk-UA" sz="3600" dirty="0"/>
              <a:t>запустила 5-й підкомітет під назвою «Смарт-дестинації» (</a:t>
            </a:r>
            <a:r>
              <a:rPr lang="de-DE" sz="3600" dirty="0"/>
              <a:t>Smart </a:t>
            </a:r>
            <a:r>
              <a:rPr lang="de-DE" sz="3600" dirty="0" err="1"/>
              <a:t>Destinations</a:t>
            </a:r>
            <a:r>
              <a:rPr lang="de-DE" sz="3600" dirty="0"/>
              <a:t>) </a:t>
            </a:r>
            <a:r>
              <a:rPr lang="uk-UA" sz="3600" dirty="0"/>
              <a:t>в </a:t>
            </a:r>
            <a:r>
              <a:rPr lang="de-DE" sz="3600" dirty="0"/>
              <a:t>AENOR CTN 178 </a:t>
            </a:r>
            <a:r>
              <a:rPr lang="uk-UA" sz="3600" dirty="0"/>
              <a:t>з метою </a:t>
            </a:r>
            <a:r>
              <a:rPr lang="uk-UA" sz="3600" dirty="0">
                <a:solidFill>
                  <a:srgbClr val="00B050"/>
                </a:solidFill>
              </a:rPr>
              <a:t>розробки стандарту для «Смарт-дестинацій»</a:t>
            </a:r>
            <a:r>
              <a:rPr lang="uk-UA" sz="3600" dirty="0"/>
              <a:t>. Це буде досягнуто шляхом розробки системи показників в партнерстві з професіоналами в сфері туризму, щоб створити стандарт, </a:t>
            </a:r>
            <a:r>
              <a:rPr lang="uk-UA" sz="3600" dirty="0" smtClean="0"/>
              <a:t>який дозволить </a:t>
            </a:r>
            <a:r>
              <a:rPr lang="uk-UA" sz="3600" dirty="0"/>
              <a:t>вимірювати </a:t>
            </a:r>
            <a:r>
              <a:rPr lang="uk-UA" sz="3600" dirty="0" smtClean="0"/>
              <a:t>та </a:t>
            </a:r>
            <a:r>
              <a:rPr lang="uk-UA" sz="3600" dirty="0"/>
              <a:t>уніфікувати критерії для «Смарт-дестинацій». </a:t>
            </a:r>
            <a:endParaRPr lang="uk-UA" sz="3600" dirty="0" smtClean="0"/>
          </a:p>
          <a:p>
            <a:pPr marL="0" indent="0" algn="ctr">
              <a:buNone/>
            </a:pPr>
            <a:endParaRPr lang="uk-UA" sz="3600" dirty="0" smtClean="0"/>
          </a:p>
          <a:p>
            <a:r>
              <a:rPr lang="de-DE" sz="3600" dirty="0">
                <a:solidFill>
                  <a:srgbClr val="00B050"/>
                </a:solidFill>
              </a:rPr>
              <a:t>PNE 178501:2016 Management </a:t>
            </a:r>
            <a:r>
              <a:rPr lang="de-DE" sz="3600" dirty="0" err="1">
                <a:solidFill>
                  <a:srgbClr val="00B050"/>
                </a:solidFill>
              </a:rPr>
              <a:t>system</a:t>
            </a:r>
            <a:r>
              <a:rPr lang="de-DE" sz="3600" dirty="0">
                <a:solidFill>
                  <a:srgbClr val="00B050"/>
                </a:solidFill>
              </a:rPr>
              <a:t> </a:t>
            </a:r>
            <a:r>
              <a:rPr lang="de-DE" sz="3600" dirty="0" err="1">
                <a:solidFill>
                  <a:srgbClr val="00B050"/>
                </a:solidFill>
              </a:rPr>
              <a:t>of</a:t>
            </a:r>
            <a:r>
              <a:rPr lang="de-DE" sz="3600" dirty="0">
                <a:solidFill>
                  <a:srgbClr val="00B050"/>
                </a:solidFill>
              </a:rPr>
              <a:t> smart </a:t>
            </a:r>
            <a:r>
              <a:rPr lang="de-DE" sz="3600" dirty="0" err="1">
                <a:solidFill>
                  <a:srgbClr val="00B050"/>
                </a:solidFill>
              </a:rPr>
              <a:t>tourist</a:t>
            </a:r>
            <a:r>
              <a:rPr lang="de-DE" sz="3600" dirty="0">
                <a:solidFill>
                  <a:srgbClr val="00B050"/>
                </a:solidFill>
              </a:rPr>
              <a:t> </a:t>
            </a:r>
            <a:r>
              <a:rPr lang="de-DE" sz="3600" dirty="0" err="1">
                <a:solidFill>
                  <a:srgbClr val="00B050"/>
                </a:solidFill>
              </a:rPr>
              <a:t>destinations</a:t>
            </a:r>
            <a:r>
              <a:rPr lang="de-DE" sz="3600" dirty="0">
                <a:solidFill>
                  <a:srgbClr val="00B050"/>
                </a:solidFill>
              </a:rPr>
              <a:t>. </a:t>
            </a:r>
            <a:r>
              <a:rPr lang="de-DE" sz="3600" dirty="0" err="1" smtClean="0">
                <a:solidFill>
                  <a:srgbClr val="00B050"/>
                </a:solidFill>
              </a:rPr>
              <a:t>Requirements</a:t>
            </a:r>
            <a:endParaRPr lang="uk-UA" sz="3600" dirty="0" smtClean="0">
              <a:solidFill>
                <a:srgbClr val="00B050"/>
              </a:solidFill>
            </a:endParaRPr>
          </a:p>
          <a:p>
            <a:r>
              <a:rPr lang="de-DE" sz="3600" dirty="0">
                <a:solidFill>
                  <a:srgbClr val="00B050"/>
                </a:solidFill>
              </a:rPr>
              <a:t>PNE 178502 </a:t>
            </a:r>
            <a:r>
              <a:rPr lang="de-DE" sz="3600" dirty="0" err="1">
                <a:solidFill>
                  <a:srgbClr val="00B050"/>
                </a:solidFill>
              </a:rPr>
              <a:t>Indicators</a:t>
            </a:r>
            <a:r>
              <a:rPr lang="de-DE" sz="3600" dirty="0">
                <a:solidFill>
                  <a:srgbClr val="00B050"/>
                </a:solidFill>
              </a:rPr>
              <a:t> </a:t>
            </a:r>
            <a:r>
              <a:rPr lang="de-DE" sz="3600" dirty="0" err="1">
                <a:solidFill>
                  <a:srgbClr val="00B050"/>
                </a:solidFill>
              </a:rPr>
              <a:t>of</a:t>
            </a:r>
            <a:r>
              <a:rPr lang="de-DE" sz="3600" dirty="0">
                <a:solidFill>
                  <a:srgbClr val="00B050"/>
                </a:solidFill>
              </a:rPr>
              <a:t> smart </a:t>
            </a:r>
            <a:r>
              <a:rPr lang="de-DE" sz="3600" dirty="0" err="1">
                <a:solidFill>
                  <a:srgbClr val="00B050"/>
                </a:solidFill>
              </a:rPr>
              <a:t>tourist</a:t>
            </a:r>
            <a:r>
              <a:rPr lang="de-DE" sz="3600" dirty="0">
                <a:solidFill>
                  <a:srgbClr val="00B050"/>
                </a:solidFill>
              </a:rPr>
              <a:t> </a:t>
            </a:r>
            <a:r>
              <a:rPr lang="de-DE" sz="3600" dirty="0" err="1">
                <a:solidFill>
                  <a:srgbClr val="00B050"/>
                </a:solidFill>
              </a:rPr>
              <a:t>destinations</a:t>
            </a:r>
            <a:r>
              <a:rPr lang="de-DE" sz="3600" dirty="0">
                <a:solidFill>
                  <a:srgbClr val="00B050"/>
                </a:solidFill>
              </a:rPr>
              <a:t>.</a:t>
            </a:r>
            <a:endParaRPr lang="uk-UA" sz="36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uk-UA" sz="3600" dirty="0" smtClean="0"/>
          </a:p>
          <a:p>
            <a:pPr marL="0" indent="0" algn="ctr">
              <a:buNone/>
            </a:pPr>
            <a:r>
              <a:rPr lang="uk-UA" sz="3600" dirty="0" smtClean="0"/>
              <a:t>В планах організації створення першого міжнародного стандарту (</a:t>
            </a:r>
            <a:r>
              <a:rPr lang="en-US" sz="3600" dirty="0" smtClean="0"/>
              <a:t>ISO) </a:t>
            </a:r>
            <a:r>
              <a:rPr lang="uk-UA" sz="3600" dirty="0" smtClean="0"/>
              <a:t>з системи менеджменту смарт-дестинацій.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15" y="5763280"/>
            <a:ext cx="3188505" cy="1094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6352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551481" cy="48865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00B050"/>
                </a:solidFill>
              </a:rPr>
              <a:t>Європейська </a:t>
            </a:r>
            <a:r>
              <a:rPr lang="ru-RU" sz="3600" b="1" i="1" dirty="0" err="1">
                <a:solidFill>
                  <a:srgbClr val="00B050"/>
                </a:solidFill>
              </a:rPr>
              <a:t>комісія</a:t>
            </a:r>
            <a:r>
              <a:rPr lang="ru-RU" sz="3600" b="1" i="1" dirty="0">
                <a:solidFill>
                  <a:srgbClr val="00B050"/>
                </a:solidFill>
              </a:rPr>
              <a:t> (</a:t>
            </a:r>
            <a:r>
              <a:rPr lang="de-DE" sz="3600" b="1" i="1" dirty="0">
                <a:solidFill>
                  <a:srgbClr val="00B050"/>
                </a:solidFill>
              </a:rPr>
              <a:t>DG Enterprise) </a:t>
            </a:r>
            <a:r>
              <a:rPr lang="ru-RU" sz="3600" i="1" dirty="0" err="1"/>
              <a:t>доручила</a:t>
            </a:r>
            <a:r>
              <a:rPr lang="ru-RU" sz="3600" i="1" dirty="0"/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Європейському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комітету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зі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стандартизації</a:t>
            </a:r>
            <a:r>
              <a:rPr lang="ru-RU" sz="3600" b="1" i="1" dirty="0">
                <a:solidFill>
                  <a:srgbClr val="00B050"/>
                </a:solidFill>
              </a:rPr>
              <a:t> (</a:t>
            </a:r>
            <a:r>
              <a:rPr lang="de-DE" sz="3600" b="1" i="1" dirty="0">
                <a:solidFill>
                  <a:srgbClr val="00B050"/>
                </a:solidFill>
              </a:rPr>
              <a:t>CEN) </a:t>
            </a:r>
            <a:r>
              <a:rPr lang="ru-RU" sz="3600" i="1" dirty="0" err="1"/>
              <a:t>розробити</a:t>
            </a:r>
            <a:r>
              <a:rPr lang="ru-RU" sz="3600" i="1" dirty="0"/>
              <a:t> основу для </a:t>
            </a:r>
            <a:r>
              <a:rPr lang="ru-RU" sz="3600" i="1" dirty="0" err="1"/>
              <a:t>стандартизації</a:t>
            </a:r>
            <a:r>
              <a:rPr lang="ru-RU" sz="3600" i="1" dirty="0"/>
              <a:t> </a:t>
            </a:r>
            <a:r>
              <a:rPr lang="ru-RU" sz="3600" i="1" dirty="0" err="1"/>
              <a:t>туристичних</a:t>
            </a:r>
            <a:r>
              <a:rPr lang="ru-RU" sz="3600" i="1" dirty="0"/>
              <a:t> </a:t>
            </a:r>
            <a:r>
              <a:rPr lang="ru-RU" sz="3600" i="1" dirty="0" err="1"/>
              <a:t>послуг</a:t>
            </a:r>
            <a:r>
              <a:rPr lang="ru-RU" sz="3600" i="1" dirty="0"/>
              <a:t> </a:t>
            </a:r>
            <a:r>
              <a:rPr lang="ru-RU" sz="3600" b="1" i="1" dirty="0">
                <a:solidFill>
                  <a:srgbClr val="00B050"/>
                </a:solidFill>
              </a:rPr>
              <a:t>(Мандат 340)</a:t>
            </a:r>
            <a:r>
              <a:rPr lang="ru-RU" sz="3600" i="1" dirty="0"/>
              <a:t>, які </a:t>
            </a:r>
            <a:r>
              <a:rPr lang="ru-RU" sz="3600" i="1" dirty="0" err="1"/>
              <a:t>потенційно</a:t>
            </a:r>
            <a:r>
              <a:rPr lang="ru-RU" sz="3600" i="1" dirty="0"/>
              <a:t> </a:t>
            </a:r>
            <a:r>
              <a:rPr lang="ru-RU" sz="3600" i="1" dirty="0" err="1"/>
              <a:t>прийняті</a:t>
            </a:r>
            <a:r>
              <a:rPr lang="ru-RU" sz="3600" i="1" dirty="0"/>
              <a:t> як </a:t>
            </a:r>
            <a:r>
              <a:rPr lang="ru-RU" sz="3600" i="1" dirty="0" err="1"/>
              <a:t>міжнародні</a:t>
            </a:r>
            <a:r>
              <a:rPr lang="ru-RU" sz="3600" i="1" dirty="0"/>
              <a:t>. </a:t>
            </a:r>
          </a:p>
          <a:p>
            <a:pPr marL="0" indent="0" algn="ctr">
              <a:buNone/>
            </a:pPr>
            <a:endParaRPr lang="en-US" sz="3600" i="1" dirty="0" smtClean="0"/>
          </a:p>
          <a:p>
            <a:pPr marL="0" indent="0" algn="ctr">
              <a:buNone/>
            </a:pPr>
            <a:r>
              <a:rPr lang="ru-RU" sz="3600" i="1" dirty="0" smtClean="0"/>
              <a:t>В </a:t>
            </a:r>
            <a:r>
              <a:rPr lang="ru-RU" sz="3600" i="1" dirty="0" err="1"/>
              <a:t>результаті</a:t>
            </a:r>
            <a:r>
              <a:rPr lang="ru-RU" sz="3600" i="1" dirty="0"/>
              <a:t> </a:t>
            </a:r>
            <a:r>
              <a:rPr lang="ru-RU" sz="3600" i="1" dirty="0" err="1"/>
              <a:t>провідні</a:t>
            </a:r>
            <a:r>
              <a:rPr lang="ru-RU" sz="3600" i="1" dirty="0"/>
              <a:t> </a:t>
            </a:r>
            <a:r>
              <a:rPr lang="ru-RU" sz="3600" i="1" dirty="0" err="1"/>
              <a:t>туристичні</a:t>
            </a:r>
            <a:r>
              <a:rPr lang="ru-RU" sz="3600" i="1" dirty="0"/>
              <a:t> </a:t>
            </a:r>
            <a:r>
              <a:rPr lang="ru-RU" sz="3600" i="1" dirty="0" err="1"/>
              <a:t>країни</a:t>
            </a:r>
            <a:r>
              <a:rPr lang="ru-RU" sz="3600" i="1" dirty="0"/>
              <a:t> </a:t>
            </a:r>
            <a:r>
              <a:rPr lang="ru-RU" sz="3600" i="1" dirty="0" err="1"/>
              <a:t>мають</a:t>
            </a:r>
            <a:r>
              <a:rPr lang="ru-RU" sz="3600" i="1" dirty="0"/>
              <a:t> </a:t>
            </a:r>
            <a:r>
              <a:rPr lang="ru-RU" sz="3600" i="1" dirty="0" err="1"/>
              <a:t>серію</a:t>
            </a:r>
            <a:r>
              <a:rPr lang="ru-RU" sz="3600" i="1" dirty="0"/>
              <a:t> </a:t>
            </a:r>
            <a:r>
              <a:rPr lang="ru-RU" sz="3600" i="1" dirty="0" err="1"/>
              <a:t>стандартів</a:t>
            </a:r>
            <a:r>
              <a:rPr lang="ru-RU" sz="3600" i="1" dirty="0"/>
              <a:t>, які </a:t>
            </a:r>
            <a:r>
              <a:rPr lang="ru-RU" sz="3600" i="1" dirty="0" err="1"/>
              <a:t>регулюють</a:t>
            </a:r>
            <a:r>
              <a:rPr lang="ru-RU" sz="3600" i="1" dirty="0"/>
              <a:t> </a:t>
            </a:r>
            <a:r>
              <a:rPr lang="ru-RU" sz="3600" i="1" dirty="0" err="1"/>
              <a:t>рівень</a:t>
            </a:r>
            <a:r>
              <a:rPr lang="ru-RU" sz="3600" i="1" dirty="0"/>
              <a:t> </a:t>
            </a:r>
            <a:r>
              <a:rPr lang="ru-RU" sz="3600" i="1" dirty="0" err="1"/>
              <a:t>якості</a:t>
            </a:r>
            <a:r>
              <a:rPr lang="ru-RU" sz="3600" i="1" dirty="0"/>
              <a:t> </a:t>
            </a:r>
            <a:r>
              <a:rPr lang="ru-RU" sz="3600" i="1" dirty="0" err="1"/>
              <a:t>надаваних</a:t>
            </a:r>
            <a:r>
              <a:rPr lang="ru-RU" sz="3600" i="1" dirty="0"/>
              <a:t> </a:t>
            </a:r>
            <a:r>
              <a:rPr lang="ru-RU" sz="3600" i="1" dirty="0" err="1"/>
              <a:t>послуг</a:t>
            </a:r>
            <a:r>
              <a:rPr lang="ru-RU" sz="3600" i="1" dirty="0"/>
              <a:t> в </a:t>
            </a:r>
            <a:r>
              <a:rPr lang="ru-RU" sz="3600" i="1" dirty="0" err="1"/>
              <a:t>різних</a:t>
            </a:r>
            <a:r>
              <a:rPr lang="ru-RU" sz="3600" i="1" dirty="0"/>
              <a:t> сегментах ринку </a:t>
            </a:r>
            <a:r>
              <a:rPr lang="ru-RU" sz="3600" i="1" dirty="0" err="1"/>
              <a:t>туристичних</a:t>
            </a:r>
            <a:r>
              <a:rPr lang="ru-RU" sz="3600" i="1" dirty="0"/>
              <a:t> </a:t>
            </a:r>
            <a:r>
              <a:rPr lang="ru-RU" sz="3600" i="1" dirty="0" err="1"/>
              <a:t>послуг</a:t>
            </a:r>
            <a:r>
              <a:rPr lang="ru-RU" sz="3600" i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295" y="20781"/>
            <a:ext cx="4581151" cy="1249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6103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80" t="1069"/>
          <a:stretch/>
        </p:blipFill>
        <p:spPr>
          <a:xfrm>
            <a:off x="-24964" y="0"/>
            <a:ext cx="9168964" cy="68600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5813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74"/>
            <a:ext cx="1722220" cy="11087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6043" y="222195"/>
            <a:ext cx="7635251" cy="641360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Яка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ситуація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на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сьогодні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в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Україні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?</a:t>
            </a:r>
          </a:p>
          <a:p>
            <a:pPr marL="0" indent="0" algn="just">
              <a:buNone/>
            </a:pPr>
            <a:endParaRPr lang="en-US" sz="4500" dirty="0" smtClean="0"/>
          </a:p>
          <a:p>
            <a:pPr marL="0" indent="0" algn="just">
              <a:buNone/>
            </a:pPr>
            <a:r>
              <a:rPr lang="ru-RU" sz="4500" dirty="0" smtClean="0"/>
              <a:t>Робота </a:t>
            </a:r>
            <a:r>
              <a:rPr lang="ru-RU" sz="4500" dirty="0" err="1"/>
              <a:t>зі</a:t>
            </a:r>
            <a:r>
              <a:rPr lang="ru-RU" sz="4500" dirty="0"/>
              <a:t> </a:t>
            </a:r>
            <a:r>
              <a:rPr lang="ru-RU" sz="4500" dirty="0" err="1"/>
              <a:t>стандартизації</a:t>
            </a:r>
            <a:r>
              <a:rPr lang="ru-RU" sz="4500" dirty="0"/>
              <a:t> в </a:t>
            </a:r>
            <a:r>
              <a:rPr lang="ru-RU" sz="4500" dirty="0" err="1"/>
              <a:t>сфері</a:t>
            </a:r>
            <a:r>
              <a:rPr lang="ru-RU" sz="4500" dirty="0"/>
              <a:t> туризму </a:t>
            </a:r>
            <a:r>
              <a:rPr lang="ru-RU" sz="4500" dirty="0" err="1"/>
              <a:t>здійснюється</a:t>
            </a:r>
            <a:r>
              <a:rPr lang="ru-RU" sz="4500" dirty="0"/>
              <a:t> з </a:t>
            </a:r>
            <a:r>
              <a:rPr lang="ru-RU" sz="4500" dirty="0" err="1"/>
              <a:t>кінця</a:t>
            </a:r>
            <a:r>
              <a:rPr lang="ru-RU" sz="4500" dirty="0"/>
              <a:t> 90-х </a:t>
            </a:r>
            <a:r>
              <a:rPr lang="ru-RU" sz="4500" dirty="0" err="1"/>
              <a:t>років</a:t>
            </a:r>
            <a:r>
              <a:rPr lang="ru-RU" sz="4500" dirty="0"/>
              <a:t> ХХ </a:t>
            </a:r>
            <a:r>
              <a:rPr lang="ru-RU" sz="4500" dirty="0" err="1"/>
              <a:t>століття</a:t>
            </a:r>
            <a:r>
              <a:rPr lang="ru-RU" sz="4500" dirty="0"/>
              <a:t> з початком </a:t>
            </a:r>
            <a:r>
              <a:rPr lang="ru-RU" sz="4500" dirty="0" err="1"/>
              <a:t>функціонування</a:t>
            </a:r>
            <a:r>
              <a:rPr lang="ru-RU" sz="4500" dirty="0"/>
              <a:t> в межах </a:t>
            </a:r>
            <a:r>
              <a:rPr lang="ru-RU" sz="4500" i="1" dirty="0">
                <a:solidFill>
                  <a:srgbClr val="00B050"/>
                </a:solidFill>
              </a:rPr>
              <a:t>ТК 118 «</a:t>
            </a:r>
            <a:r>
              <a:rPr lang="ru-RU" sz="4500" i="1" dirty="0" err="1">
                <a:solidFill>
                  <a:srgbClr val="00B050"/>
                </a:solidFill>
              </a:rPr>
              <a:t>Послуги</a:t>
            </a:r>
            <a:r>
              <a:rPr lang="ru-RU" sz="4500" i="1" dirty="0">
                <a:solidFill>
                  <a:srgbClr val="00B050"/>
                </a:solidFill>
              </a:rPr>
              <a:t> </a:t>
            </a:r>
            <a:r>
              <a:rPr lang="ru-RU" sz="4500" i="1" dirty="0" err="1">
                <a:solidFill>
                  <a:srgbClr val="00B050"/>
                </a:solidFill>
              </a:rPr>
              <a:t>торгівлі</a:t>
            </a:r>
            <a:r>
              <a:rPr lang="ru-RU" sz="4500" i="1" dirty="0">
                <a:solidFill>
                  <a:srgbClr val="00B050"/>
                </a:solidFill>
              </a:rPr>
              <a:t>, ресторанного </a:t>
            </a:r>
            <a:r>
              <a:rPr lang="ru-RU" sz="4500" i="1" dirty="0" err="1">
                <a:solidFill>
                  <a:srgbClr val="00B050"/>
                </a:solidFill>
              </a:rPr>
              <a:t>господарства</a:t>
            </a:r>
            <a:r>
              <a:rPr lang="ru-RU" sz="4500" i="1" dirty="0">
                <a:solidFill>
                  <a:srgbClr val="00B050"/>
                </a:solidFill>
              </a:rPr>
              <a:t>, туризму та </a:t>
            </a:r>
            <a:r>
              <a:rPr lang="ru-RU" sz="4500" i="1" dirty="0" err="1">
                <a:solidFill>
                  <a:srgbClr val="00B050"/>
                </a:solidFill>
              </a:rPr>
              <a:t>виставкові</a:t>
            </a:r>
            <a:r>
              <a:rPr lang="ru-RU" sz="4500" i="1" dirty="0">
                <a:solidFill>
                  <a:srgbClr val="00B050"/>
                </a:solidFill>
              </a:rPr>
              <a:t>»</a:t>
            </a:r>
            <a:r>
              <a:rPr lang="ru-RU" sz="4500" dirty="0">
                <a:solidFill>
                  <a:srgbClr val="00B050"/>
                </a:solidFill>
              </a:rPr>
              <a:t> </a:t>
            </a:r>
            <a:r>
              <a:rPr lang="ru-RU" sz="2300" dirty="0"/>
              <a:t>(Наказ Державного </a:t>
            </a:r>
            <a:r>
              <a:rPr lang="ru-RU" sz="2300" dirty="0" err="1"/>
              <a:t>комітету</a:t>
            </a:r>
            <a:r>
              <a:rPr lang="ru-RU" sz="2300" dirty="0"/>
              <a:t> </a:t>
            </a:r>
            <a:r>
              <a:rPr lang="ru-RU" sz="2300" dirty="0" err="1"/>
              <a:t>України</a:t>
            </a:r>
            <a:r>
              <a:rPr lang="ru-RU" sz="2300" dirty="0"/>
              <a:t> з </a:t>
            </a:r>
            <a:r>
              <a:rPr lang="ru-RU" sz="2300" dirty="0" err="1"/>
              <a:t>питань</a:t>
            </a:r>
            <a:r>
              <a:rPr lang="ru-RU" sz="2300" dirty="0"/>
              <a:t> </a:t>
            </a:r>
            <a:r>
              <a:rPr lang="ru-RU" sz="2300" dirty="0" err="1"/>
              <a:t>технічного</a:t>
            </a:r>
            <a:r>
              <a:rPr lang="ru-RU" sz="2300" dirty="0"/>
              <a:t> </a:t>
            </a:r>
            <a:r>
              <a:rPr lang="ru-RU" sz="2300" dirty="0" err="1"/>
              <a:t>регулювання</a:t>
            </a:r>
            <a:r>
              <a:rPr lang="ru-RU" sz="2300" dirty="0"/>
              <a:t> та </a:t>
            </a:r>
            <a:r>
              <a:rPr lang="ru-RU" sz="2300" dirty="0" err="1"/>
              <a:t>споживчої</a:t>
            </a:r>
            <a:r>
              <a:rPr lang="ru-RU" sz="2300" dirty="0"/>
              <a:t> </a:t>
            </a:r>
            <a:r>
              <a:rPr lang="ru-RU" sz="2300" dirty="0" err="1"/>
              <a:t>політики</a:t>
            </a:r>
            <a:r>
              <a:rPr lang="ru-RU" sz="2300" dirty="0"/>
              <a:t> </a:t>
            </a:r>
            <a:r>
              <a:rPr lang="ru-RU" sz="2300" dirty="0" err="1"/>
              <a:t>від</a:t>
            </a:r>
            <a:r>
              <a:rPr lang="ru-RU" sz="2300" dirty="0"/>
              <a:t> 9 </a:t>
            </a:r>
            <a:r>
              <a:rPr lang="ru-RU" sz="2300" dirty="0" err="1"/>
              <a:t>січня</a:t>
            </a:r>
            <a:r>
              <a:rPr lang="ru-RU" sz="2300" dirty="0"/>
              <a:t> 1997 року №</a:t>
            </a:r>
            <a:r>
              <a:rPr lang="ru-RU" sz="2300" dirty="0" smtClean="0"/>
              <a:t>5) </a:t>
            </a:r>
          </a:p>
          <a:p>
            <a:pPr marL="0" indent="0" algn="just">
              <a:buNone/>
            </a:pPr>
            <a:r>
              <a:rPr lang="ru-RU" sz="4500" dirty="0" err="1" smtClean="0">
                <a:solidFill>
                  <a:srgbClr val="00B050"/>
                </a:solidFill>
              </a:rPr>
              <a:t>підкомітету</a:t>
            </a:r>
            <a:r>
              <a:rPr lang="ru-RU" sz="4500" dirty="0" smtClean="0">
                <a:solidFill>
                  <a:srgbClr val="00B050"/>
                </a:solidFill>
              </a:rPr>
              <a:t> </a:t>
            </a:r>
            <a:r>
              <a:rPr lang="ru-RU" sz="4500" dirty="0">
                <a:solidFill>
                  <a:srgbClr val="00B050"/>
                </a:solidFill>
              </a:rPr>
              <a:t>«</a:t>
            </a:r>
            <a:r>
              <a:rPr lang="ru-RU" sz="4500" dirty="0" err="1">
                <a:solidFill>
                  <a:srgbClr val="00B050"/>
                </a:solidFill>
              </a:rPr>
              <a:t>Послуги</a:t>
            </a:r>
            <a:r>
              <a:rPr lang="ru-RU" sz="4500" dirty="0">
                <a:solidFill>
                  <a:srgbClr val="00B050"/>
                </a:solidFill>
              </a:rPr>
              <a:t> </a:t>
            </a:r>
            <a:r>
              <a:rPr lang="ru-RU" sz="4500" dirty="0" err="1">
                <a:solidFill>
                  <a:srgbClr val="00B050"/>
                </a:solidFill>
              </a:rPr>
              <a:t>туристичні</a:t>
            </a:r>
            <a:r>
              <a:rPr lang="ru-RU" sz="4500" dirty="0">
                <a:solidFill>
                  <a:srgbClr val="00B050"/>
                </a:solidFill>
              </a:rPr>
              <a:t>»</a:t>
            </a:r>
            <a:r>
              <a:rPr lang="ru-RU" sz="4500" dirty="0"/>
              <a:t>, </a:t>
            </a:r>
            <a:r>
              <a:rPr lang="ru-RU" sz="4500" dirty="0" err="1"/>
              <a:t>який</a:t>
            </a:r>
            <a:r>
              <a:rPr lang="ru-RU" sz="4500" dirty="0"/>
              <a:t> у 2016 </a:t>
            </a:r>
            <a:r>
              <a:rPr lang="ru-RU" sz="4500" dirty="0" err="1"/>
              <a:t>році</a:t>
            </a:r>
            <a:r>
              <a:rPr lang="ru-RU" sz="4500" dirty="0"/>
              <a:t> </a:t>
            </a:r>
            <a:r>
              <a:rPr lang="ru-RU" sz="4500" dirty="0" err="1"/>
              <a:t>перейменовано</a:t>
            </a:r>
            <a:r>
              <a:rPr lang="ru-RU" sz="4500" dirty="0"/>
              <a:t> на </a:t>
            </a:r>
            <a:r>
              <a:rPr lang="ru-RU" sz="4500" dirty="0">
                <a:solidFill>
                  <a:srgbClr val="00B050"/>
                </a:solidFill>
              </a:rPr>
              <a:t>«Туризм та </a:t>
            </a:r>
            <a:r>
              <a:rPr lang="ru-RU" sz="4500" dirty="0" err="1">
                <a:solidFill>
                  <a:srgbClr val="00B050"/>
                </a:solidFill>
              </a:rPr>
              <a:t>послуги</a:t>
            </a:r>
            <a:r>
              <a:rPr lang="ru-RU" sz="4500" dirty="0">
                <a:solidFill>
                  <a:srgbClr val="00B050"/>
                </a:solidFill>
              </a:rPr>
              <a:t> у </a:t>
            </a:r>
            <a:r>
              <a:rPr lang="ru-RU" sz="4500" dirty="0" err="1">
                <a:solidFill>
                  <a:srgbClr val="00B050"/>
                </a:solidFill>
              </a:rPr>
              <a:t>сфері</a:t>
            </a:r>
            <a:r>
              <a:rPr lang="ru-RU" sz="4500" dirty="0">
                <a:solidFill>
                  <a:srgbClr val="00B050"/>
                </a:solidFill>
              </a:rPr>
              <a:t> туризму»</a:t>
            </a:r>
            <a:r>
              <a:rPr lang="ru-RU" sz="4500" dirty="0"/>
              <a:t> </a:t>
            </a:r>
            <a:r>
              <a:rPr lang="ru-RU" sz="4500" dirty="0" smtClean="0"/>
              <a:t> (</a:t>
            </a:r>
            <a:r>
              <a:rPr lang="ru-RU" sz="4500" dirty="0" err="1" smtClean="0"/>
              <a:t>дзеркальна</a:t>
            </a:r>
            <a:r>
              <a:rPr lang="ru-RU" sz="4500" dirty="0" smtClean="0"/>
              <a:t> </a:t>
            </a:r>
            <a:r>
              <a:rPr lang="ru-RU" sz="4500" dirty="0" err="1" smtClean="0"/>
              <a:t>назва</a:t>
            </a:r>
            <a:r>
              <a:rPr lang="ru-RU" sz="4500" dirty="0" smtClean="0"/>
              <a:t> </a:t>
            </a:r>
            <a:r>
              <a:rPr lang="ru-RU" sz="4500" dirty="0"/>
              <a:t>до ТК </a:t>
            </a:r>
            <a:r>
              <a:rPr lang="de-DE" sz="4500" dirty="0"/>
              <a:t>ISO).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3933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5497380" cy="4886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00B050"/>
                </a:solidFill>
              </a:rPr>
              <a:t>ТК 118 </a:t>
            </a:r>
            <a:r>
              <a:rPr lang="ru-RU" sz="3600" i="1" dirty="0" err="1"/>
              <a:t>функціонує</a:t>
            </a:r>
            <a:r>
              <a:rPr lang="ru-RU" sz="3600" i="1" dirty="0"/>
              <a:t> на </a:t>
            </a:r>
            <a:r>
              <a:rPr lang="ru-RU" sz="3600" i="1" dirty="0" err="1"/>
              <a:t>базі</a:t>
            </a:r>
            <a:r>
              <a:rPr lang="ru-RU" sz="3600" i="1" dirty="0"/>
              <a:t> КНТЕУ. Голова ТК 118 – </a:t>
            </a:r>
            <a:r>
              <a:rPr lang="ru-RU" sz="3600" b="1" i="1" dirty="0">
                <a:solidFill>
                  <a:srgbClr val="00B050"/>
                </a:solidFill>
              </a:rPr>
              <a:t>Мазаракі </a:t>
            </a:r>
            <a:r>
              <a:rPr lang="ru-RU" sz="3600" b="1" i="1" dirty="0" err="1">
                <a:solidFill>
                  <a:srgbClr val="00B050"/>
                </a:solidFill>
              </a:rPr>
              <a:t>Анатолій</a:t>
            </a:r>
            <a:r>
              <a:rPr lang="ru-RU" sz="3600" b="1" i="1" dirty="0">
                <a:solidFill>
                  <a:srgbClr val="00B050"/>
                </a:solidFill>
              </a:rPr>
              <a:t> Антонович</a:t>
            </a:r>
            <a:r>
              <a:rPr lang="ru-RU" sz="3600" i="1" dirty="0"/>
              <a:t>, ректор, доктор </a:t>
            </a:r>
            <a:r>
              <a:rPr lang="ru-RU" sz="3600" i="1" dirty="0" err="1"/>
              <a:t>економічних</a:t>
            </a:r>
            <a:r>
              <a:rPr lang="ru-RU" sz="3600" i="1" dirty="0"/>
              <a:t> наук, </a:t>
            </a:r>
            <a:r>
              <a:rPr lang="ru-RU" sz="3600" i="1" dirty="0" err="1"/>
              <a:t>професор</a:t>
            </a:r>
            <a:r>
              <a:rPr lang="ru-RU" sz="3600" i="1" dirty="0"/>
              <a:t>, </a:t>
            </a:r>
            <a:r>
              <a:rPr lang="ru-RU" sz="3600" i="1" dirty="0" err="1"/>
              <a:t>заслужений</a:t>
            </a:r>
            <a:r>
              <a:rPr lang="ru-RU" sz="3600" i="1" dirty="0"/>
              <a:t> </a:t>
            </a:r>
            <a:r>
              <a:rPr lang="ru-RU" sz="3600" i="1" dirty="0" err="1"/>
              <a:t>діяч</a:t>
            </a:r>
            <a:r>
              <a:rPr lang="ru-RU" sz="3600" i="1" dirty="0"/>
              <a:t> науки і </a:t>
            </a:r>
            <a:r>
              <a:rPr lang="ru-RU" sz="3600" i="1" dirty="0" err="1"/>
              <a:t>техніки</a:t>
            </a:r>
            <a:r>
              <a:rPr lang="ru-RU" sz="3600" i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55" y="1138425"/>
            <a:ext cx="2813306" cy="3999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66870"/>
            <a:ext cx="1823310" cy="11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4425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0"/>
            <a:ext cx="1823310" cy="1173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6043" y="222195"/>
            <a:ext cx="7635251" cy="641360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Розробленні і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набули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чинності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національні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стандарти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(ДСТУ</a:t>
            </a:r>
            <a:r>
              <a:rPr lang="ru-RU" sz="57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)</a:t>
            </a:r>
            <a:endParaRPr lang="en-US" sz="5700" b="1" dirty="0" smtClean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just">
              <a:buNone/>
            </a:pPr>
            <a:r>
              <a:rPr lang="en-US" sz="4500" dirty="0" smtClean="0"/>
              <a:t>1. </a:t>
            </a:r>
            <a:r>
              <a:rPr lang="ru-RU" sz="4500" dirty="0" smtClean="0">
                <a:solidFill>
                  <a:srgbClr val="00B050"/>
                </a:solidFill>
              </a:rPr>
              <a:t>ДСТУ </a:t>
            </a:r>
            <a:r>
              <a:rPr lang="ru-RU" sz="4500" dirty="0">
                <a:solidFill>
                  <a:srgbClr val="00B050"/>
                </a:solidFill>
              </a:rPr>
              <a:t>4268:2003 </a:t>
            </a:r>
            <a:r>
              <a:rPr lang="ru-RU" sz="4500" dirty="0"/>
              <a:t>«</a:t>
            </a:r>
            <a:r>
              <a:rPr lang="ru-RU" sz="4500" dirty="0" err="1"/>
              <a:t>Послуги</a:t>
            </a:r>
            <a:r>
              <a:rPr lang="ru-RU" sz="4500" dirty="0"/>
              <a:t> </a:t>
            </a:r>
            <a:r>
              <a:rPr lang="ru-RU" sz="4500" dirty="0" err="1" smtClean="0"/>
              <a:t>туристичні</a:t>
            </a:r>
            <a:r>
              <a:rPr lang="ru-RU" sz="4500" dirty="0" smtClean="0"/>
              <a:t>.</a:t>
            </a:r>
            <a:endParaRPr lang="en-US" sz="4500" dirty="0" smtClean="0"/>
          </a:p>
          <a:p>
            <a:pPr marL="0" indent="0" algn="just">
              <a:buNone/>
            </a:pPr>
            <a:r>
              <a:rPr lang="ru-RU" sz="4500" dirty="0" err="1" smtClean="0"/>
              <a:t>Засоби</a:t>
            </a:r>
            <a:r>
              <a:rPr lang="ru-RU" sz="4500" dirty="0" smtClean="0"/>
              <a:t> </a:t>
            </a:r>
            <a:r>
              <a:rPr lang="ru-RU" sz="4500" dirty="0" err="1"/>
              <a:t>розміщення</a:t>
            </a:r>
            <a:r>
              <a:rPr lang="ru-RU" sz="4500" dirty="0"/>
              <a:t>. </a:t>
            </a:r>
            <a:r>
              <a:rPr lang="ru-RU" sz="4500" dirty="0" err="1"/>
              <a:t>Загальні</a:t>
            </a:r>
            <a:r>
              <a:rPr lang="ru-RU" sz="4500" dirty="0"/>
              <a:t> </a:t>
            </a:r>
            <a:r>
              <a:rPr lang="ru-RU" sz="4500" dirty="0" err="1"/>
              <a:t>вимоги</a:t>
            </a:r>
            <a:r>
              <a:rPr lang="ru-RU" sz="4500" dirty="0" smtClean="0"/>
              <a:t>».</a:t>
            </a:r>
            <a:endParaRPr lang="en-US" sz="4500" dirty="0" smtClean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4500" dirty="0" smtClean="0"/>
              <a:t>2. </a:t>
            </a:r>
            <a:r>
              <a:rPr lang="ru-RU" sz="4500" dirty="0" smtClean="0">
                <a:solidFill>
                  <a:srgbClr val="00B050"/>
                </a:solidFill>
              </a:rPr>
              <a:t>ДСТУ </a:t>
            </a:r>
            <a:r>
              <a:rPr lang="ru-RU" sz="4500" dirty="0">
                <a:solidFill>
                  <a:srgbClr val="00B050"/>
                </a:solidFill>
              </a:rPr>
              <a:t>4269:2003 </a:t>
            </a:r>
            <a:r>
              <a:rPr lang="ru-RU" sz="4500" dirty="0"/>
              <a:t>«</a:t>
            </a:r>
            <a:r>
              <a:rPr lang="ru-RU" sz="4500" dirty="0" err="1"/>
              <a:t>Послуги</a:t>
            </a:r>
            <a:r>
              <a:rPr lang="ru-RU" sz="4500" dirty="0"/>
              <a:t> </a:t>
            </a:r>
            <a:r>
              <a:rPr lang="ru-RU" sz="4500" dirty="0" err="1"/>
              <a:t>туристичні</a:t>
            </a:r>
            <a:r>
              <a:rPr lang="ru-RU" sz="4500" dirty="0"/>
              <a:t>. </a:t>
            </a:r>
            <a:r>
              <a:rPr lang="ru-RU" sz="4500" dirty="0" err="1"/>
              <a:t>Засоби</a:t>
            </a:r>
            <a:r>
              <a:rPr lang="ru-RU" sz="4500" dirty="0"/>
              <a:t> </a:t>
            </a:r>
            <a:r>
              <a:rPr lang="ru-RU" sz="4500" dirty="0" err="1"/>
              <a:t>розміщення</a:t>
            </a:r>
            <a:r>
              <a:rPr lang="ru-RU" sz="4500" dirty="0"/>
              <a:t>. </a:t>
            </a:r>
            <a:r>
              <a:rPr lang="ru-RU" sz="4500" dirty="0" err="1"/>
              <a:t>Класифікація</a:t>
            </a:r>
            <a:r>
              <a:rPr lang="ru-RU" sz="4500" dirty="0" smtClean="0"/>
              <a:t>».</a:t>
            </a:r>
            <a:endParaRPr lang="en-US" sz="4500" dirty="0" smtClean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r>
              <a:rPr lang="ru-RU" sz="4500" dirty="0" smtClean="0"/>
              <a:t>3.</a:t>
            </a:r>
            <a:r>
              <a:rPr lang="en-US" sz="4500" dirty="0" smtClean="0"/>
              <a:t> </a:t>
            </a:r>
            <a:r>
              <a:rPr lang="ru-RU" sz="4500" dirty="0" smtClean="0">
                <a:solidFill>
                  <a:srgbClr val="00B050"/>
                </a:solidFill>
              </a:rPr>
              <a:t>ДСТУ </a:t>
            </a:r>
            <a:r>
              <a:rPr lang="ru-RU" sz="4500" dirty="0">
                <a:solidFill>
                  <a:srgbClr val="00B050"/>
                </a:solidFill>
              </a:rPr>
              <a:t>4527:2006 </a:t>
            </a:r>
            <a:r>
              <a:rPr lang="ru-RU" sz="4500" dirty="0"/>
              <a:t>«</a:t>
            </a:r>
            <a:r>
              <a:rPr lang="ru-RU" sz="4500" dirty="0" err="1"/>
              <a:t>Послуги</a:t>
            </a:r>
            <a:r>
              <a:rPr lang="ru-RU" sz="4500" dirty="0"/>
              <a:t> </a:t>
            </a:r>
            <a:r>
              <a:rPr lang="ru-RU" sz="4500" dirty="0" err="1"/>
              <a:t>туристичні</a:t>
            </a:r>
            <a:r>
              <a:rPr lang="ru-RU" sz="4500" dirty="0"/>
              <a:t>. </a:t>
            </a:r>
            <a:r>
              <a:rPr lang="ru-RU" sz="4500" dirty="0" err="1"/>
              <a:t>Засоби</a:t>
            </a:r>
            <a:r>
              <a:rPr lang="ru-RU" sz="4500" dirty="0"/>
              <a:t> </a:t>
            </a:r>
            <a:r>
              <a:rPr lang="ru-RU" sz="4500" dirty="0" err="1"/>
              <a:t>розміщення</a:t>
            </a:r>
            <a:r>
              <a:rPr lang="ru-RU" sz="4500" dirty="0"/>
              <a:t>. </a:t>
            </a:r>
            <a:r>
              <a:rPr lang="ru-RU" sz="4500" dirty="0" err="1"/>
              <a:t>Терміни</a:t>
            </a:r>
            <a:r>
              <a:rPr lang="ru-RU" sz="4500" dirty="0"/>
              <a:t> та </a:t>
            </a:r>
            <a:r>
              <a:rPr lang="ru-RU" sz="4500" dirty="0" err="1"/>
              <a:t>визначення</a:t>
            </a:r>
            <a:r>
              <a:rPr lang="ru-RU" sz="4500" dirty="0"/>
              <a:t>», </a:t>
            </a:r>
            <a:r>
              <a:rPr lang="ru-RU" sz="4500" dirty="0" err="1"/>
              <a:t>узгоджений</a:t>
            </a:r>
            <a:r>
              <a:rPr lang="ru-RU" sz="4500" dirty="0"/>
              <a:t> з </a:t>
            </a:r>
            <a:r>
              <a:rPr lang="ru-RU" sz="4500" dirty="0" err="1"/>
              <a:t>Європейським</a:t>
            </a:r>
            <a:r>
              <a:rPr lang="ru-RU" sz="4500" dirty="0"/>
              <a:t> </a:t>
            </a:r>
            <a:r>
              <a:rPr lang="de-DE" sz="4500" dirty="0"/>
              <a:t>ISO/FDIS 18513:2003 «</a:t>
            </a:r>
            <a:r>
              <a:rPr lang="ru-RU" sz="4500" dirty="0" err="1"/>
              <a:t>Готелі</a:t>
            </a:r>
            <a:r>
              <a:rPr lang="ru-RU" sz="4500" dirty="0"/>
              <a:t> та </a:t>
            </a:r>
            <a:r>
              <a:rPr lang="ru-RU" sz="4500" dirty="0" err="1"/>
              <a:t>інші</a:t>
            </a:r>
            <a:r>
              <a:rPr lang="ru-RU" sz="4500" dirty="0"/>
              <a:t> </a:t>
            </a:r>
            <a:r>
              <a:rPr lang="ru-RU" sz="4500" dirty="0" err="1"/>
              <a:t>типи</a:t>
            </a:r>
            <a:r>
              <a:rPr lang="ru-RU" sz="4500" dirty="0"/>
              <a:t> </a:t>
            </a:r>
            <a:r>
              <a:rPr lang="ru-RU" sz="4500" dirty="0" err="1"/>
              <a:t>розміщення</a:t>
            </a:r>
            <a:r>
              <a:rPr lang="ru-RU" sz="4500" dirty="0"/>
              <a:t> </a:t>
            </a:r>
            <a:r>
              <a:rPr lang="ru-RU" sz="4500" dirty="0" err="1"/>
              <a:t>туристів</a:t>
            </a:r>
            <a:r>
              <a:rPr lang="ru-RU" sz="4500" dirty="0"/>
              <a:t>. </a:t>
            </a:r>
            <a:r>
              <a:rPr lang="ru-RU" sz="4500" dirty="0" err="1"/>
              <a:t>Термінологія</a:t>
            </a:r>
            <a:r>
              <a:rPr lang="ru-RU" sz="4500" dirty="0" smtClean="0"/>
              <a:t>».</a:t>
            </a:r>
            <a:endParaRPr lang="en-US" sz="4500" dirty="0" smtClean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r>
              <a:rPr lang="ru-RU" sz="4500" dirty="0" smtClean="0"/>
              <a:t>4.</a:t>
            </a:r>
            <a:r>
              <a:rPr lang="en-US" sz="4500" dirty="0"/>
              <a:t> </a:t>
            </a:r>
            <a:r>
              <a:rPr lang="ru-RU" sz="4500" dirty="0" smtClean="0">
                <a:solidFill>
                  <a:srgbClr val="00B050"/>
                </a:solidFill>
              </a:rPr>
              <a:t>ДСТУ </a:t>
            </a:r>
            <a:r>
              <a:rPr lang="ru-RU" sz="4500" dirty="0">
                <a:solidFill>
                  <a:srgbClr val="00B050"/>
                </a:solidFill>
              </a:rPr>
              <a:t>7450:2013 </a:t>
            </a:r>
            <a:r>
              <a:rPr lang="ru-RU" sz="4500" dirty="0"/>
              <a:t>«</a:t>
            </a:r>
            <a:r>
              <a:rPr lang="ru-RU" sz="4500" dirty="0" err="1"/>
              <a:t>Туристичні</a:t>
            </a:r>
            <a:r>
              <a:rPr lang="ru-RU" sz="4500" dirty="0"/>
              <a:t> </a:t>
            </a:r>
            <a:r>
              <a:rPr lang="ru-RU" sz="4500" dirty="0" err="1"/>
              <a:t>послуги</a:t>
            </a:r>
            <a:r>
              <a:rPr lang="ru-RU" sz="4500" dirty="0"/>
              <a:t>. Знаки </a:t>
            </a:r>
            <a:r>
              <a:rPr lang="ru-RU" sz="4500" dirty="0" err="1"/>
              <a:t>туристичні</a:t>
            </a:r>
            <a:r>
              <a:rPr lang="ru-RU" sz="4500" dirty="0"/>
              <a:t> активного туризму. </a:t>
            </a:r>
            <a:r>
              <a:rPr lang="ru-RU" sz="4500" dirty="0" err="1"/>
              <a:t>Класифікація</a:t>
            </a:r>
            <a:r>
              <a:rPr lang="ru-RU" sz="4500" dirty="0"/>
              <a:t>, </a:t>
            </a:r>
            <a:r>
              <a:rPr lang="ru-RU" sz="4500" dirty="0" err="1"/>
              <a:t>опис</a:t>
            </a:r>
            <a:r>
              <a:rPr lang="ru-RU" sz="4500" dirty="0"/>
              <a:t> і правила </a:t>
            </a:r>
            <a:r>
              <a:rPr lang="ru-RU" sz="4500" dirty="0" err="1"/>
              <a:t>застосування</a:t>
            </a:r>
            <a:r>
              <a:rPr lang="ru-RU" sz="4500" dirty="0" smtClean="0"/>
              <a:t>».</a:t>
            </a:r>
          </a:p>
          <a:p>
            <a:pPr marL="0" indent="0">
              <a:buNone/>
            </a:pPr>
            <a:r>
              <a:rPr lang="ru-RU" sz="4800" dirty="0" smtClean="0"/>
              <a:t>5. </a:t>
            </a:r>
            <a:r>
              <a:rPr lang="ru-RU" sz="4800" dirty="0" smtClean="0">
                <a:solidFill>
                  <a:srgbClr val="00B050"/>
                </a:solidFill>
              </a:rPr>
              <a:t>ДСТУ 3862-99 </a:t>
            </a:r>
            <a:r>
              <a:rPr lang="ru-RU" sz="4800" dirty="0" smtClean="0"/>
              <a:t>«</a:t>
            </a:r>
            <a:r>
              <a:rPr lang="ru-RU" sz="4800" dirty="0" err="1" smtClean="0"/>
              <a:t>Ресторанне</a:t>
            </a:r>
            <a:r>
              <a:rPr lang="ru-RU" sz="4800" dirty="0" smtClean="0"/>
              <a:t> </a:t>
            </a:r>
            <a:r>
              <a:rPr lang="ru-RU" sz="4800" dirty="0" err="1" smtClean="0"/>
              <a:t>господарство</a:t>
            </a:r>
            <a:r>
              <a:rPr lang="ru-RU" sz="4800" dirty="0" smtClean="0"/>
              <a:t>. </a:t>
            </a:r>
            <a:r>
              <a:rPr lang="ru-RU" sz="4800" dirty="0" err="1" smtClean="0"/>
              <a:t>Терміни</a:t>
            </a:r>
            <a:r>
              <a:rPr lang="ru-RU" sz="4800" dirty="0" smtClean="0"/>
              <a:t> та </a:t>
            </a:r>
            <a:r>
              <a:rPr lang="ru-RU" sz="4800" dirty="0" err="1" smtClean="0"/>
              <a:t>визначення</a:t>
            </a:r>
            <a:r>
              <a:rPr lang="ru-RU" sz="4800" dirty="0" smtClean="0"/>
              <a:t>».</a:t>
            </a:r>
          </a:p>
          <a:p>
            <a:pPr marL="0" indent="0">
              <a:buNone/>
            </a:pPr>
            <a:r>
              <a:rPr lang="ru-RU" sz="4800" dirty="0" smtClean="0"/>
              <a:t>6. </a:t>
            </a:r>
            <a:r>
              <a:rPr lang="ru-RU" sz="4800" dirty="0" smtClean="0">
                <a:solidFill>
                  <a:srgbClr val="00B050"/>
                </a:solidFill>
              </a:rPr>
              <a:t>ДСТУ 4281:2004 </a:t>
            </a:r>
            <a:r>
              <a:rPr lang="ru-RU" sz="4800" dirty="0" smtClean="0"/>
              <a:t>«</a:t>
            </a:r>
            <a:r>
              <a:rPr lang="ru-RU" sz="4800" dirty="0" err="1" smtClean="0"/>
              <a:t>Заклади</a:t>
            </a:r>
            <a:r>
              <a:rPr lang="ru-RU" sz="4800" dirty="0" smtClean="0"/>
              <a:t> ресторанного </a:t>
            </a:r>
            <a:r>
              <a:rPr lang="ru-RU" sz="4800" dirty="0" err="1" smtClean="0"/>
              <a:t>господарства</a:t>
            </a:r>
            <a:r>
              <a:rPr lang="ru-RU" sz="4800" dirty="0" smtClean="0"/>
              <a:t>. </a:t>
            </a:r>
            <a:r>
              <a:rPr lang="ru-RU" sz="4800" dirty="0" err="1" smtClean="0"/>
              <a:t>Класифікація</a:t>
            </a:r>
            <a:r>
              <a:rPr lang="ru-RU" sz="4800" dirty="0" smtClean="0"/>
              <a:t>».</a:t>
            </a:r>
          </a:p>
          <a:p>
            <a:pPr marL="0" indent="0" algn="just">
              <a:buNone/>
            </a:pPr>
            <a:endParaRPr lang="ru-RU" sz="45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2343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0"/>
            <a:ext cx="1517900" cy="9772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6043" y="222195"/>
            <a:ext cx="7635251" cy="641360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Розроблені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національні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57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   </a:t>
            </a:r>
            <a:r>
              <a:rPr lang="ru-RU" sz="5700" b="1" dirty="0" err="1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стандарти</a:t>
            </a:r>
            <a:r>
              <a:rPr lang="ru-RU" sz="57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(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проекти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– на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стадії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експертизи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,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погодження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та </a:t>
            </a:r>
            <a:r>
              <a:rPr lang="ru-RU" sz="5700" b="1" dirty="0" err="1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впровадження</a:t>
            </a:r>
            <a:r>
              <a:rPr lang="ru-RU" sz="57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)</a:t>
            </a:r>
            <a:endParaRPr lang="en-US" sz="5700" b="1" dirty="0" smtClean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sz="1400" b="1" dirty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500" dirty="0" smtClean="0"/>
              <a:t>1. </a:t>
            </a:r>
            <a:r>
              <a:rPr lang="uk-UA" sz="4500" dirty="0" smtClean="0"/>
              <a:t>ДСТУ </a:t>
            </a:r>
            <a:r>
              <a:rPr lang="uk-UA" sz="4500" dirty="0"/>
              <a:t>«Послуги туристичні. Туроператори та </a:t>
            </a:r>
            <a:r>
              <a:rPr lang="uk-UA" sz="4500" dirty="0" err="1"/>
              <a:t>турагенти</a:t>
            </a:r>
            <a:r>
              <a:rPr lang="uk-UA" sz="4500" dirty="0"/>
              <a:t>: терміни та визначення», узгоджений з Європейським </a:t>
            </a:r>
            <a:r>
              <a:rPr lang="en-US" sz="4500" dirty="0"/>
              <a:t>ISO/FDIS 13809:2003 «</a:t>
            </a:r>
            <a:r>
              <a:rPr lang="uk-UA" sz="4500" dirty="0"/>
              <a:t>Туроператори та </a:t>
            </a:r>
            <a:r>
              <a:rPr lang="uk-UA" sz="4500" dirty="0" err="1"/>
              <a:t>турагенти</a:t>
            </a:r>
            <a:r>
              <a:rPr lang="uk-UA" sz="4500" dirty="0"/>
              <a:t>. </a:t>
            </a:r>
            <a:r>
              <a:rPr lang="uk-UA" sz="4500" dirty="0" smtClean="0"/>
              <a:t>Термінологія»</a:t>
            </a:r>
            <a:endParaRPr lang="en-US" sz="4500" dirty="0" smtClean="0"/>
          </a:p>
          <a:p>
            <a:pPr marL="914400" indent="-914400" algn="just">
              <a:buAutoNum type="arabicPeriod"/>
            </a:pPr>
            <a:endParaRPr lang="en-US" sz="1400" dirty="0"/>
          </a:p>
          <a:p>
            <a:pPr marL="0" indent="0" algn="just">
              <a:buNone/>
            </a:pPr>
            <a:r>
              <a:rPr lang="en-US" sz="4500" dirty="0" smtClean="0"/>
              <a:t>2. </a:t>
            </a:r>
            <a:r>
              <a:rPr lang="uk-UA" sz="4500" dirty="0" smtClean="0"/>
              <a:t>ДСТУ </a:t>
            </a:r>
            <a:r>
              <a:rPr lang="uk-UA" sz="4500" dirty="0"/>
              <a:t>«Туризм сільській, зелений. Загальні вимоги».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72778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0"/>
            <a:ext cx="1517900" cy="9772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6043" y="222195"/>
            <a:ext cx="7635251" cy="641360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Здійснена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експертиза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на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визнання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5700" b="1" i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ГОСТів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як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національних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ДСТУ</a:t>
            </a:r>
            <a:r>
              <a:rPr lang="ru-RU" sz="57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:</a:t>
            </a:r>
            <a:endParaRPr lang="en-US" sz="5700" b="1" dirty="0" smtClean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sz="1400" b="1" dirty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500" dirty="0" smtClean="0"/>
              <a:t>1. </a:t>
            </a:r>
            <a:r>
              <a:rPr lang="ru-RU" sz="4500" dirty="0" smtClean="0">
                <a:solidFill>
                  <a:srgbClr val="00B050"/>
                </a:solidFill>
              </a:rPr>
              <a:t>ГОСТ </a:t>
            </a:r>
            <a:r>
              <a:rPr lang="ru-RU" sz="4500" dirty="0">
                <a:solidFill>
                  <a:srgbClr val="00B050"/>
                </a:solidFill>
              </a:rPr>
              <a:t>28681.1-95 </a:t>
            </a:r>
            <a:r>
              <a:rPr lang="ru-RU" sz="4500" dirty="0"/>
              <a:t>«</a:t>
            </a:r>
            <a:r>
              <a:rPr lang="ru-RU" sz="4500" dirty="0" err="1"/>
              <a:t>Туристко</a:t>
            </a:r>
            <a:r>
              <a:rPr lang="ru-RU" sz="4500" dirty="0"/>
              <a:t>-экскурсионное обслуживание. Проектирование туристских услуг»; </a:t>
            </a:r>
            <a:endParaRPr lang="en-US" sz="4500" dirty="0" smtClean="0"/>
          </a:p>
          <a:p>
            <a:pPr marL="914400" indent="-914400">
              <a:buAutoNum type="arabicPeriod"/>
            </a:pPr>
            <a:endParaRPr lang="ru-RU" sz="1400" dirty="0"/>
          </a:p>
          <a:p>
            <a:pPr marL="0" indent="0">
              <a:buNone/>
            </a:pPr>
            <a:r>
              <a:rPr lang="en-US" sz="4500" dirty="0" smtClean="0"/>
              <a:t>2. </a:t>
            </a:r>
            <a:r>
              <a:rPr lang="ru-RU" sz="4500" dirty="0" smtClean="0">
                <a:solidFill>
                  <a:srgbClr val="00B050"/>
                </a:solidFill>
              </a:rPr>
              <a:t>ГОСТ </a:t>
            </a:r>
            <a:r>
              <a:rPr lang="ru-RU" sz="4500" dirty="0">
                <a:solidFill>
                  <a:srgbClr val="00B050"/>
                </a:solidFill>
              </a:rPr>
              <a:t>28681.2-95 </a:t>
            </a:r>
            <a:r>
              <a:rPr lang="ru-RU" sz="4500" dirty="0"/>
              <a:t>«</a:t>
            </a:r>
            <a:r>
              <a:rPr lang="ru-RU" sz="4500" dirty="0" err="1"/>
              <a:t>Туристко</a:t>
            </a:r>
            <a:r>
              <a:rPr lang="ru-RU" sz="4500" dirty="0"/>
              <a:t>-экскурсионное обслуживание. Туристские услуги. Общие требования»; </a:t>
            </a:r>
            <a:endParaRPr lang="en-US" sz="4500" dirty="0"/>
          </a:p>
          <a:p>
            <a:pPr marL="914400" indent="-914400">
              <a:buAutoNum type="arabicPeriod" startAt="2"/>
            </a:pPr>
            <a:endParaRPr lang="ru-RU" sz="1600" dirty="0"/>
          </a:p>
          <a:p>
            <a:pPr marL="0" indent="0">
              <a:buNone/>
            </a:pPr>
            <a:r>
              <a:rPr lang="en-US" sz="4500" dirty="0" smtClean="0"/>
              <a:t>3. </a:t>
            </a:r>
            <a:r>
              <a:rPr lang="ru-RU" sz="4500" dirty="0" smtClean="0">
                <a:solidFill>
                  <a:srgbClr val="00B050"/>
                </a:solidFill>
              </a:rPr>
              <a:t>ГОСТ </a:t>
            </a:r>
            <a:r>
              <a:rPr lang="ru-RU" sz="4500" dirty="0">
                <a:solidFill>
                  <a:srgbClr val="00B050"/>
                </a:solidFill>
              </a:rPr>
              <a:t>28681.3-95 </a:t>
            </a:r>
            <a:r>
              <a:rPr lang="ru-RU" sz="4500" dirty="0"/>
              <a:t>«</a:t>
            </a:r>
            <a:r>
              <a:rPr lang="ru-RU" sz="4500" dirty="0" err="1"/>
              <a:t>Туристко</a:t>
            </a:r>
            <a:r>
              <a:rPr lang="ru-RU" sz="4500" dirty="0"/>
              <a:t>-экскурсионное обслуживание. Требования по обеспечению безопасности туристов и экскурсантов</a:t>
            </a:r>
            <a:r>
              <a:rPr lang="ru-RU" sz="4500" dirty="0" smtClean="0"/>
              <a:t>».</a:t>
            </a:r>
            <a:endParaRPr lang="en-US" sz="4500" dirty="0" smtClean="0"/>
          </a:p>
          <a:p>
            <a:pPr marL="914400" indent="-914400">
              <a:buAutoNum type="arabicPeriod" startAt="3"/>
            </a:pPr>
            <a:endParaRPr lang="ru-RU" sz="45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0914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0"/>
            <a:ext cx="1517900" cy="9772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6043" y="222195"/>
            <a:ext cx="7491697" cy="641360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Здійснена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експертиза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національних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стандартів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країн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СНД на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визнання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57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їх</a:t>
            </a:r>
            <a:r>
              <a:rPr lang="ru-RU" sz="57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як </a:t>
            </a:r>
            <a:r>
              <a:rPr lang="ru-RU" sz="5700" b="1" i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міждержавні</a:t>
            </a:r>
            <a:r>
              <a:rPr lang="ru-RU" sz="57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:</a:t>
            </a:r>
            <a:endParaRPr lang="en-US" sz="5700" b="1" dirty="0" smtClean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sz="1400" b="1" dirty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4500" dirty="0" smtClean="0"/>
              <a:t>1.</a:t>
            </a:r>
            <a:r>
              <a:rPr lang="en-US" sz="4500" dirty="0" smtClean="0"/>
              <a:t> </a:t>
            </a:r>
            <a:r>
              <a:rPr lang="ru-RU" sz="4500" dirty="0" smtClean="0"/>
              <a:t>ГОСТ </a:t>
            </a:r>
            <a:r>
              <a:rPr lang="ru-RU" sz="4500" dirty="0"/>
              <a:t>ИСО 8377-1 «Транспортные средства для отдыха. </a:t>
            </a:r>
            <a:r>
              <a:rPr lang="ru-RU" sz="4500" dirty="0" smtClean="0"/>
              <a:t>Автокараваны». </a:t>
            </a:r>
            <a:r>
              <a:rPr lang="ru-RU" sz="4500" i="1" dirty="0" err="1"/>
              <a:t>Республіка</a:t>
            </a:r>
            <a:r>
              <a:rPr lang="ru-RU" sz="4500" i="1" dirty="0"/>
              <a:t> </a:t>
            </a:r>
            <a:r>
              <a:rPr lang="ru-RU" sz="4500" i="1" dirty="0" err="1"/>
              <a:t>Білорусь</a:t>
            </a:r>
            <a:r>
              <a:rPr lang="ru-RU" sz="4500" dirty="0"/>
              <a:t>, 2005</a:t>
            </a:r>
            <a:r>
              <a:rPr lang="ru-RU" sz="4500" dirty="0" smtClean="0"/>
              <a:t>.</a:t>
            </a:r>
            <a:endParaRPr lang="en-US" sz="45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4500" dirty="0" smtClean="0"/>
              <a:t>2.</a:t>
            </a:r>
            <a:r>
              <a:rPr lang="en-US" sz="4500" dirty="0" smtClean="0"/>
              <a:t> </a:t>
            </a:r>
            <a:r>
              <a:rPr lang="ru-RU" sz="4500" dirty="0" smtClean="0"/>
              <a:t>ГОСТ </a:t>
            </a:r>
            <a:r>
              <a:rPr lang="ru-RU" sz="4500" dirty="0"/>
              <a:t>ИСО 8377-2 «Транспортные средства для отдыха. Автокараваны. Часть 2. Установка отопительных приборов, работающих на жидком топливе или сниженном нефтяном газе», </a:t>
            </a:r>
            <a:r>
              <a:rPr lang="ru-RU" sz="4500" i="1" dirty="0" err="1"/>
              <a:t>Республіка</a:t>
            </a:r>
            <a:r>
              <a:rPr lang="ru-RU" sz="4500" i="1" dirty="0"/>
              <a:t> </a:t>
            </a:r>
            <a:r>
              <a:rPr lang="ru-RU" sz="4500" i="1" dirty="0" err="1"/>
              <a:t>Білорусь</a:t>
            </a:r>
            <a:r>
              <a:rPr lang="ru-RU" sz="4500" dirty="0"/>
              <a:t>, 2006</a:t>
            </a:r>
            <a:r>
              <a:rPr lang="ru-RU" sz="4500" dirty="0" smtClean="0"/>
              <a:t>.</a:t>
            </a:r>
            <a:endParaRPr lang="en-US" sz="45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4500" dirty="0" smtClean="0"/>
              <a:t>3.</a:t>
            </a:r>
            <a:r>
              <a:rPr lang="en-US" sz="4500" dirty="0" smtClean="0"/>
              <a:t> </a:t>
            </a:r>
            <a:r>
              <a:rPr lang="ru-RU" sz="4500" dirty="0" smtClean="0"/>
              <a:t>ГОСТ </a:t>
            </a:r>
            <a:r>
              <a:rPr lang="ru-RU" sz="4500" dirty="0"/>
              <a:t>ИСО «</a:t>
            </a:r>
            <a:r>
              <a:rPr lang="ru-RU" sz="4500" dirty="0" err="1"/>
              <a:t>Туристсько-екскурсійне</a:t>
            </a:r>
            <a:r>
              <a:rPr lang="ru-RU" sz="4500" dirty="0"/>
              <a:t> </a:t>
            </a:r>
            <a:r>
              <a:rPr lang="ru-RU" sz="4500" dirty="0" err="1"/>
              <a:t>обслуговування</a:t>
            </a:r>
            <a:r>
              <a:rPr lang="ru-RU" sz="4500" dirty="0"/>
              <a:t>. </a:t>
            </a:r>
            <a:r>
              <a:rPr lang="ru-RU" sz="4500" dirty="0" err="1"/>
              <a:t>Проживання</a:t>
            </a:r>
            <a:r>
              <a:rPr lang="ru-RU" sz="4500" dirty="0"/>
              <a:t> в юртах. </a:t>
            </a:r>
            <a:r>
              <a:rPr lang="ru-RU" sz="4500" dirty="0" err="1"/>
              <a:t>Загальні</a:t>
            </a:r>
            <a:r>
              <a:rPr lang="ru-RU" sz="4500" dirty="0"/>
              <a:t> </a:t>
            </a:r>
            <a:r>
              <a:rPr lang="ru-RU" sz="4500" dirty="0" err="1"/>
              <a:t>вимоги</a:t>
            </a:r>
            <a:r>
              <a:rPr lang="ru-RU" sz="4500" dirty="0"/>
              <a:t>», </a:t>
            </a:r>
            <a:r>
              <a:rPr lang="ru-RU" sz="4500" i="1" dirty="0" err="1"/>
              <a:t>Республіка</a:t>
            </a:r>
            <a:r>
              <a:rPr lang="ru-RU" sz="4500" i="1" dirty="0"/>
              <a:t> </a:t>
            </a:r>
            <a:r>
              <a:rPr lang="ru-RU" sz="4500" i="1" dirty="0" smtClean="0"/>
              <a:t>Киргизстан</a:t>
            </a:r>
            <a:r>
              <a:rPr lang="ru-RU" sz="4500" dirty="0"/>
              <a:t>, 2006.</a:t>
            </a:r>
          </a:p>
          <a:p>
            <a:pPr marL="914400" indent="-914400">
              <a:buAutoNum type="arabicPeriod" startAt="3"/>
            </a:pPr>
            <a:endParaRPr lang="ru-RU" sz="45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5445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83" y="5261460"/>
            <a:ext cx="1596540" cy="15965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833015"/>
            <a:ext cx="8704186" cy="48865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i="1" dirty="0"/>
              <a:t>Упродовж </a:t>
            </a:r>
            <a:r>
              <a:rPr lang="ru-RU" sz="3600" b="1" i="1" dirty="0">
                <a:solidFill>
                  <a:srgbClr val="00B050"/>
                </a:solidFill>
              </a:rPr>
              <a:t>2016 р. </a:t>
            </a:r>
            <a:r>
              <a:rPr lang="ru-RU" sz="3600" i="1" dirty="0"/>
              <a:t>за </a:t>
            </a:r>
            <a:r>
              <a:rPr lang="ru-RU" sz="3600" i="1" dirty="0" err="1"/>
              <a:t>спільною</a:t>
            </a:r>
            <a:r>
              <a:rPr lang="ru-RU" sz="3600" i="1" dirty="0"/>
              <a:t> </a:t>
            </a:r>
            <a:r>
              <a:rPr lang="ru-RU" sz="3600" i="1" dirty="0" err="1"/>
              <a:t>ініціативою</a:t>
            </a:r>
            <a:r>
              <a:rPr lang="ru-RU" sz="3600" i="1" dirty="0"/>
              <a:t> і за </a:t>
            </a:r>
            <a:r>
              <a:rPr lang="ru-RU" sz="3600" i="1" dirty="0" err="1"/>
              <a:t>підтримки</a:t>
            </a:r>
            <a:r>
              <a:rPr lang="ru-RU" sz="3600" i="1" dirty="0"/>
              <a:t> центрального органу </a:t>
            </a:r>
            <a:r>
              <a:rPr lang="ru-RU" sz="3600" i="1" dirty="0" err="1"/>
              <a:t>виконавчої</a:t>
            </a:r>
            <a:r>
              <a:rPr lang="ru-RU" sz="3600" i="1" dirty="0"/>
              <a:t> </a:t>
            </a:r>
            <a:r>
              <a:rPr lang="ru-RU" sz="3600" i="1" dirty="0" err="1"/>
              <a:t>влади</a:t>
            </a:r>
            <a:r>
              <a:rPr lang="ru-RU" sz="3600" i="1" dirty="0"/>
              <a:t> в </a:t>
            </a:r>
            <a:r>
              <a:rPr lang="ru-RU" sz="3600" i="1" dirty="0" err="1"/>
              <a:t>сфері</a:t>
            </a:r>
            <a:r>
              <a:rPr lang="ru-RU" sz="3600" i="1" dirty="0"/>
              <a:t> туризму – департаменту туризму і </a:t>
            </a:r>
            <a:r>
              <a:rPr lang="ru-RU" sz="3600" i="1" dirty="0" err="1"/>
              <a:t>курортів</a:t>
            </a:r>
            <a:r>
              <a:rPr lang="ru-RU" sz="3600" i="1" dirty="0"/>
              <a:t> </a:t>
            </a:r>
            <a:r>
              <a:rPr lang="ru-RU" sz="3600" i="1" dirty="0" err="1"/>
              <a:t>Міністерства</a:t>
            </a:r>
            <a:r>
              <a:rPr lang="ru-RU" sz="3600" i="1" dirty="0"/>
              <a:t> </a:t>
            </a:r>
            <a:r>
              <a:rPr lang="ru-RU" sz="3600" i="1" dirty="0" err="1"/>
              <a:t>економічного</a:t>
            </a:r>
            <a:r>
              <a:rPr lang="ru-RU" sz="3600" i="1" dirty="0"/>
              <a:t> </a:t>
            </a:r>
            <a:r>
              <a:rPr lang="ru-RU" sz="3600" i="1" dirty="0" err="1"/>
              <a:t>розвитку</a:t>
            </a:r>
            <a:r>
              <a:rPr lang="ru-RU" sz="3600" i="1" dirty="0"/>
              <a:t> та </a:t>
            </a:r>
            <a:r>
              <a:rPr lang="ru-RU" sz="3600" i="1" dirty="0" err="1" smtClean="0"/>
              <a:t>торгівлі</a:t>
            </a:r>
            <a:r>
              <a:rPr lang="ru-RU" sz="3600" i="1" dirty="0" smtClean="0"/>
              <a:t> </a:t>
            </a:r>
            <a:r>
              <a:rPr lang="ru-RU" sz="3600" i="1" dirty="0"/>
              <a:t>та ТК 118 </a:t>
            </a:r>
            <a:r>
              <a:rPr lang="ru-RU" sz="3600" b="1" i="1" dirty="0">
                <a:solidFill>
                  <a:srgbClr val="00B050"/>
                </a:solidFill>
              </a:rPr>
              <a:t>в сферу туризму </a:t>
            </a:r>
            <a:r>
              <a:rPr lang="ru-RU" sz="3600" b="1" i="1" dirty="0" err="1">
                <a:solidFill>
                  <a:srgbClr val="00B050"/>
                </a:solidFill>
              </a:rPr>
              <a:t>впроваджено</a:t>
            </a:r>
            <a:r>
              <a:rPr lang="ru-RU" sz="3600" b="1" i="1" dirty="0">
                <a:solidFill>
                  <a:srgbClr val="00B050"/>
                </a:solidFill>
              </a:rPr>
              <a:t> 11 </a:t>
            </a:r>
            <a:r>
              <a:rPr lang="ru-RU" sz="3600" b="1" i="1" dirty="0" err="1">
                <a:solidFill>
                  <a:srgbClr val="00B050"/>
                </a:solidFill>
              </a:rPr>
              <a:t>стандартів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de-DE" sz="3600" b="1" i="1" dirty="0">
                <a:solidFill>
                  <a:srgbClr val="00B050"/>
                </a:solidFill>
              </a:rPr>
              <a:t>ISO</a:t>
            </a:r>
            <a:r>
              <a:rPr lang="de-DE" sz="3600" i="1" dirty="0"/>
              <a:t>, </a:t>
            </a:r>
            <a:r>
              <a:rPr lang="ru-RU" sz="3600" i="1" dirty="0"/>
              <a:t>які </a:t>
            </a:r>
            <a:r>
              <a:rPr lang="ru-RU" sz="3600" i="1" dirty="0" err="1"/>
              <a:t>визнані</a:t>
            </a:r>
            <a:r>
              <a:rPr lang="ru-RU" sz="3600" i="1" dirty="0"/>
              <a:t> </a:t>
            </a:r>
            <a:r>
              <a:rPr lang="ru-RU" sz="3600" i="1" dirty="0" err="1"/>
              <a:t>національними</a:t>
            </a:r>
            <a:r>
              <a:rPr lang="ru-RU" sz="3600" i="1" dirty="0"/>
              <a:t> стандартами методом  </a:t>
            </a:r>
            <a:r>
              <a:rPr lang="ru-RU" sz="3600" i="1" dirty="0" err="1"/>
              <a:t>підтвердження</a:t>
            </a:r>
            <a:r>
              <a:rPr lang="ru-RU" sz="3600" i="1" dirty="0"/>
              <a:t> (авт. – «</a:t>
            </a:r>
            <a:r>
              <a:rPr lang="ru-RU" sz="3600" i="1" dirty="0" err="1"/>
              <a:t>обкладинки</a:t>
            </a:r>
            <a:r>
              <a:rPr lang="ru-RU" sz="3600" i="1" dirty="0"/>
              <a:t>», </a:t>
            </a:r>
            <a:r>
              <a:rPr lang="ru-RU" sz="3600" i="1" dirty="0" err="1"/>
              <a:t>мовою</a:t>
            </a:r>
            <a:r>
              <a:rPr lang="ru-RU" sz="3600" i="1" dirty="0"/>
              <a:t> </a:t>
            </a:r>
            <a:r>
              <a:rPr lang="ru-RU" sz="3600" i="1" dirty="0" err="1"/>
              <a:t>оригіналу</a:t>
            </a:r>
            <a:r>
              <a:rPr lang="ru-RU" sz="3600" i="1" dirty="0"/>
              <a:t>). </a:t>
            </a:r>
          </a:p>
        </p:txBody>
      </p:sp>
    </p:spTree>
    <p:extLst>
      <p:ext uri="{BB962C8B-B14F-4D97-AF65-F5344CB8AC3E}">
        <p14:creationId xmlns="" xmlns:p14="http://schemas.microsoft.com/office/powerpoint/2010/main" val="410549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3015"/>
            <a:ext cx="9144000" cy="763526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 для обговорення:</a:t>
            </a:r>
            <a:endParaRPr lang="en-US" sz="5400" b="1" dirty="0">
              <a:ln w="28575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0"/>
            <a:ext cx="8551481" cy="4123035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чи</a:t>
            </a:r>
            <a:r>
              <a:rPr lang="ru-RU" sz="3600" dirty="0" smtClean="0"/>
              <a:t> </a:t>
            </a:r>
            <a:r>
              <a:rPr lang="ru-RU" sz="3600" dirty="0" err="1" smtClean="0"/>
              <a:t>повинні</a:t>
            </a:r>
            <a:r>
              <a:rPr lang="ru-RU" sz="3600" dirty="0" smtClean="0"/>
              <a:t> бути </a:t>
            </a:r>
            <a:r>
              <a:rPr lang="ru-RU" sz="3600" dirty="0" err="1" smtClean="0"/>
              <a:t>стандарти</a:t>
            </a:r>
            <a:r>
              <a:rPr lang="ru-RU" sz="3600" dirty="0" smtClean="0"/>
              <a:t> </a:t>
            </a:r>
            <a:r>
              <a:rPr lang="ru-RU" sz="3600" dirty="0" err="1" smtClean="0"/>
              <a:t>інструментом</a:t>
            </a:r>
            <a:r>
              <a:rPr lang="ru-RU" sz="3600" dirty="0" smtClean="0"/>
              <a:t> </a:t>
            </a:r>
            <a:r>
              <a:rPr lang="ru-RU" sz="3600" dirty="0" err="1" smtClean="0"/>
              <a:t>безпеки</a:t>
            </a:r>
            <a:r>
              <a:rPr lang="ru-RU" sz="3600" dirty="0" smtClean="0"/>
              <a:t> </a:t>
            </a:r>
            <a:r>
              <a:rPr lang="ru-RU" sz="3600" dirty="0" err="1" smtClean="0"/>
              <a:t>туристів</a:t>
            </a:r>
            <a:r>
              <a:rPr lang="ru-RU" sz="3600" dirty="0" smtClean="0"/>
              <a:t>? </a:t>
            </a:r>
          </a:p>
          <a:p>
            <a:r>
              <a:rPr lang="ru-RU" sz="3600" dirty="0" err="1" smtClean="0"/>
              <a:t>чи</a:t>
            </a:r>
            <a:r>
              <a:rPr lang="ru-RU" sz="3600" dirty="0" smtClean="0"/>
              <a:t> </a:t>
            </a:r>
            <a:r>
              <a:rPr lang="ru-RU" sz="3600" dirty="0" err="1"/>
              <a:t>дійсно</a:t>
            </a:r>
            <a:r>
              <a:rPr lang="ru-RU" sz="3600" dirty="0"/>
              <a:t> </a:t>
            </a:r>
            <a:r>
              <a:rPr lang="ru-RU" sz="3600" dirty="0" err="1"/>
              <a:t>стандарти</a:t>
            </a:r>
            <a:r>
              <a:rPr lang="ru-RU" sz="3600" dirty="0"/>
              <a:t> є гарантом </a:t>
            </a:r>
            <a:r>
              <a:rPr lang="ru-RU" sz="3600" dirty="0" err="1" smtClean="0"/>
              <a:t>безпеки</a:t>
            </a:r>
            <a:r>
              <a:rPr lang="ru-RU" sz="3600" dirty="0" smtClean="0"/>
              <a:t>, </a:t>
            </a:r>
            <a:r>
              <a:rPr lang="ru-RU" sz="3600" dirty="0" err="1"/>
              <a:t>зокрема</a:t>
            </a:r>
            <a:r>
              <a:rPr lang="ru-RU" sz="3600" dirty="0"/>
              <a:t>, </a:t>
            </a:r>
            <a:r>
              <a:rPr lang="ru-RU" sz="3600" dirty="0" smtClean="0"/>
              <a:t>в </a:t>
            </a:r>
            <a:r>
              <a:rPr lang="ru-RU" sz="3600" dirty="0" err="1"/>
              <a:t>Україні</a:t>
            </a:r>
            <a:r>
              <a:rPr lang="ru-RU" sz="3600" dirty="0"/>
              <a:t>?</a:t>
            </a:r>
          </a:p>
          <a:p>
            <a:r>
              <a:rPr lang="ru-RU" sz="3600" dirty="0" smtClean="0"/>
              <a:t>яка </a:t>
            </a:r>
            <a:r>
              <a:rPr lang="ru-RU" sz="3600" dirty="0" err="1"/>
              <a:t>ситуація</a:t>
            </a:r>
            <a:r>
              <a:rPr lang="ru-RU" sz="3600" dirty="0"/>
              <a:t> на </a:t>
            </a:r>
            <a:r>
              <a:rPr lang="ru-RU" sz="3600" dirty="0" err="1"/>
              <a:t>сьогодні</a:t>
            </a:r>
            <a:r>
              <a:rPr lang="ru-RU" sz="3600" dirty="0"/>
              <a:t> </a:t>
            </a:r>
            <a:r>
              <a:rPr lang="ru-RU" sz="3600" dirty="0" err="1"/>
              <a:t>зі</a:t>
            </a:r>
            <a:r>
              <a:rPr lang="ru-RU" sz="3600" dirty="0"/>
              <a:t> </a:t>
            </a:r>
            <a:r>
              <a:rPr lang="ru-RU" sz="3600" dirty="0" err="1"/>
              <a:t>стандартизацією</a:t>
            </a:r>
            <a:r>
              <a:rPr lang="ru-RU" sz="3600" dirty="0"/>
              <a:t> в </a:t>
            </a:r>
            <a:r>
              <a:rPr lang="ru-RU" sz="3600" dirty="0" err="1"/>
              <a:t>Україні</a:t>
            </a:r>
            <a:r>
              <a:rPr lang="ru-RU" sz="3600" dirty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59" y="833015"/>
            <a:ext cx="8551481" cy="213787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600" i="1" dirty="0" err="1"/>
              <a:t>Серед</a:t>
            </a:r>
            <a:r>
              <a:rPr lang="ru-RU" sz="3600" i="1" dirty="0"/>
              <a:t> них – </a:t>
            </a:r>
            <a:r>
              <a:rPr lang="ru-RU" sz="3600" i="1" dirty="0" err="1"/>
              <a:t>стандарти</a:t>
            </a:r>
            <a:r>
              <a:rPr lang="ru-RU" sz="3600" i="1" dirty="0"/>
              <a:t>, які </a:t>
            </a:r>
            <a:r>
              <a:rPr lang="ru-RU" sz="3600" i="1" dirty="0" err="1"/>
              <a:t>містять</a:t>
            </a:r>
            <a:r>
              <a:rPr lang="ru-RU" sz="3600" i="1" dirty="0"/>
              <a:t> </a:t>
            </a:r>
            <a:r>
              <a:rPr lang="ru-RU" sz="3600" i="1" dirty="0" err="1"/>
              <a:t>вимоги</a:t>
            </a:r>
            <a:r>
              <a:rPr lang="ru-RU" sz="3600" i="1" dirty="0"/>
              <a:t> до </a:t>
            </a:r>
            <a:r>
              <a:rPr lang="ru-RU" sz="3600" i="1" dirty="0" err="1"/>
              <a:t>безпеки</a:t>
            </a:r>
            <a:r>
              <a:rPr lang="ru-RU" sz="3600" i="1" dirty="0"/>
              <a:t> в </a:t>
            </a:r>
            <a:r>
              <a:rPr lang="ru-RU" sz="3600" i="1" dirty="0" err="1"/>
              <a:t>сегменті</a:t>
            </a:r>
            <a:r>
              <a:rPr lang="ru-RU" sz="3600" i="1" dirty="0"/>
              <a:t> </a:t>
            </a:r>
            <a:r>
              <a:rPr lang="ru-RU" sz="3600" i="1" dirty="0" err="1" smtClean="0"/>
              <a:t>пригодницького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і</a:t>
            </a:r>
            <a:r>
              <a:rPr lang="ru-RU" sz="3600" i="1" dirty="0" smtClean="0"/>
              <a:t> </a:t>
            </a:r>
            <a:r>
              <a:rPr lang="ru-RU" sz="3600" i="1" dirty="0" err="1"/>
              <a:t>промислового</a:t>
            </a:r>
            <a:r>
              <a:rPr lang="ru-RU" sz="3600" i="1" dirty="0"/>
              <a:t> туризму, </a:t>
            </a:r>
            <a:r>
              <a:rPr lang="ru-RU" sz="3600" i="1" dirty="0" smtClean="0"/>
              <a:t>до </a:t>
            </a:r>
            <a:r>
              <a:rPr lang="ru-RU" sz="3600" i="1" dirty="0" err="1"/>
              <a:t>роботи</a:t>
            </a:r>
            <a:r>
              <a:rPr lang="ru-RU" sz="3600" i="1" dirty="0"/>
              <a:t> </a:t>
            </a:r>
            <a:r>
              <a:rPr lang="ru-RU" sz="3600" i="1" dirty="0" err="1"/>
              <a:t>туристично-інформаційних</a:t>
            </a:r>
            <a:r>
              <a:rPr lang="ru-RU" sz="3600" i="1" dirty="0"/>
              <a:t> </a:t>
            </a:r>
            <a:r>
              <a:rPr lang="ru-RU" sz="3600" i="1" dirty="0" err="1"/>
              <a:t>центрів</a:t>
            </a:r>
            <a:r>
              <a:rPr lang="ru-RU" sz="3600" i="1" dirty="0" smtClean="0"/>
              <a:t>, </a:t>
            </a:r>
            <a:r>
              <a:rPr lang="ru-RU" sz="3600" i="1" dirty="0"/>
              <a:t>до </a:t>
            </a:r>
            <a:r>
              <a:rPr lang="ru-RU" sz="3600" i="1" dirty="0" err="1"/>
              <a:t>послуг</a:t>
            </a:r>
            <a:r>
              <a:rPr lang="ru-RU" sz="3600" i="1" dirty="0"/>
              <a:t> на </a:t>
            </a:r>
            <a:r>
              <a:rPr lang="ru-RU" sz="3600" i="1" dirty="0" err="1"/>
              <a:t>природоохоронних</a:t>
            </a:r>
            <a:r>
              <a:rPr lang="ru-RU" sz="3600" i="1" dirty="0"/>
              <a:t> </a:t>
            </a:r>
            <a:r>
              <a:rPr lang="ru-RU" sz="3600" i="1" dirty="0" err="1"/>
              <a:t>територіях</a:t>
            </a:r>
            <a:r>
              <a:rPr lang="ru-RU" sz="3600" i="1" dirty="0"/>
              <a:t>, пляжах, яхтах, </a:t>
            </a:r>
            <a:r>
              <a:rPr lang="ru-RU" sz="3600" i="1" dirty="0" err="1"/>
              <a:t>таласотерапії</a:t>
            </a:r>
            <a:r>
              <a:rPr lang="ru-RU" sz="3600" i="1" dirty="0"/>
              <a:t>, </a:t>
            </a:r>
            <a:r>
              <a:rPr lang="ru-RU" sz="3600" i="1" dirty="0" err="1"/>
              <a:t>кваліфікаційні</a:t>
            </a:r>
            <a:r>
              <a:rPr lang="ru-RU" sz="3600" i="1" dirty="0"/>
              <a:t> </a:t>
            </a:r>
            <a:r>
              <a:rPr lang="ru-RU" sz="3600" i="1" dirty="0" err="1"/>
              <a:t>вимоги</a:t>
            </a:r>
            <a:r>
              <a:rPr lang="ru-RU" sz="3600" i="1" dirty="0"/>
              <a:t> до </a:t>
            </a:r>
            <a:r>
              <a:rPr lang="ru-RU" sz="3600" i="1" dirty="0" err="1"/>
              <a:t>гідів</a:t>
            </a:r>
            <a:r>
              <a:rPr lang="ru-RU" sz="3600" i="1" dirty="0"/>
              <a:t> </a:t>
            </a:r>
            <a:r>
              <a:rPr lang="ru-RU" sz="3600" i="1" dirty="0" err="1"/>
              <a:t>тощо</a:t>
            </a:r>
            <a:r>
              <a:rPr lang="ru-RU" sz="3600" i="1" dirty="0"/>
              <a:t>.</a:t>
            </a: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3474573"/>
              </p:ext>
            </p:extLst>
          </p:nvPr>
        </p:nvGraphicFramePr>
        <p:xfrm>
          <a:off x="-1" y="2468880"/>
          <a:ext cx="9144000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2245">
                  <a:extLst>
                    <a:ext uri="{9D8B030D-6E8A-4147-A177-3AD203B41FA5}">
                      <a16:colId xmlns="" xmlns:a16="http://schemas.microsoft.com/office/drawing/2014/main" val="3028625"/>
                    </a:ext>
                  </a:extLst>
                </a:gridCol>
                <a:gridCol w="2595985">
                  <a:extLst>
                    <a:ext uri="{9D8B030D-6E8A-4147-A177-3AD203B41FA5}">
                      <a16:colId xmlns="" xmlns:a16="http://schemas.microsoft.com/office/drawing/2014/main" val="286799296"/>
                    </a:ext>
                  </a:extLst>
                </a:gridCol>
                <a:gridCol w="3655770">
                  <a:extLst>
                    <a:ext uri="{9D8B030D-6E8A-4147-A177-3AD203B41FA5}">
                      <a16:colId xmlns="" xmlns:a16="http://schemas.microsoft.com/office/drawing/2014/main" val="138750853"/>
                    </a:ext>
                  </a:extLst>
                </a:gridCol>
              </a:tblGrid>
              <a:tr h="44539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 стандарту </a:t>
                      </a:r>
                      <a:r>
                        <a:rPr lang="de-D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ISO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 стандарту ДСТУ 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Коротка характеристика</a:t>
                      </a:r>
                    </a:p>
                    <a:p>
                      <a:pPr algn="ctr"/>
                      <a:r>
                        <a:rPr lang="de-D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ISO </a:t>
                      </a:r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ДСТУ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5343972"/>
                  </a:ext>
                </a:extLst>
              </a:tr>
              <a:tr h="139979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21101:2014 «Adventure tourism – Safety management systems – Requirements», IDT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ISO 21101:2016 «Туризм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пригодницький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менеджменту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безпеки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Впровадження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стандарту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сприятиме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забезпеченню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якості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безпеки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пригодницького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туризму,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допоможе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споживачам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зробити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свідомий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вибір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виробника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постачальника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пригодницького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туризму.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373899"/>
                  </a:ext>
                </a:extLst>
              </a:tr>
              <a:tr h="1208915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ISO/TR 21102:2013 «Adventure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tourism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Personnel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competence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ISO/TR 21102:2016 «Туризм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пригодницький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Лідери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Особиста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компетентність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компетентності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лідерів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пригодницького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туризму,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обов’язків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щодо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безпеки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пригодницького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туризму.</a:t>
                      </a:r>
                    </a:p>
                    <a:p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9788281"/>
                  </a:ext>
                </a:extLst>
              </a:tr>
            </a:tbl>
          </a:graphicData>
        </a:graphic>
      </p:graphicFrame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30" y="42391"/>
            <a:ext cx="1118572" cy="72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2057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4833750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2245">
                  <a:extLst>
                    <a:ext uri="{9D8B030D-6E8A-4147-A177-3AD203B41FA5}">
                      <a16:colId xmlns="" xmlns:a16="http://schemas.microsoft.com/office/drawing/2014/main" val="3028625"/>
                    </a:ext>
                  </a:extLst>
                </a:gridCol>
                <a:gridCol w="2595985">
                  <a:extLst>
                    <a:ext uri="{9D8B030D-6E8A-4147-A177-3AD203B41FA5}">
                      <a16:colId xmlns="" xmlns:a16="http://schemas.microsoft.com/office/drawing/2014/main" val="286799296"/>
                    </a:ext>
                  </a:extLst>
                </a:gridCol>
                <a:gridCol w="3655770">
                  <a:extLst>
                    <a:ext uri="{9D8B030D-6E8A-4147-A177-3AD203B41FA5}">
                      <a16:colId xmlns="" xmlns:a16="http://schemas.microsoft.com/office/drawing/2014/main" val="13875085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 стандарту </a:t>
                      </a:r>
                      <a:r>
                        <a:rPr lang="de-D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ISO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 стандарту ДСТУ 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Коротка характеристика</a:t>
                      </a:r>
                    </a:p>
                    <a:p>
                      <a:pPr algn="ctr"/>
                      <a:r>
                        <a:rPr lang="de-D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ISO </a:t>
                      </a:r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ДСТУ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5343972"/>
                  </a:ext>
                </a:extLst>
              </a:tr>
              <a:tr h="1861457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21103:2014 «Adventure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tourism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Information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ISO 21103:2016 «Туризм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пригодницький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учасників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інформації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пов’язаної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договірними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аспектами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пригодницького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туризму,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будуть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надаватися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учасникам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іншим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зацікавленим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сторонам. 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373899"/>
                  </a:ext>
                </a:extLst>
              </a:tr>
              <a:tr h="2155371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14785:2014 «Tourist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offices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Tourist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reception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IDT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ISO 14785:2016 «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Туристичні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інформаційні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офіси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Туристична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щодо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приймання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туристів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мінімальних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якості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надаються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туристичними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інформаційними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офісами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9788281"/>
                  </a:ext>
                </a:extLst>
              </a:tr>
              <a:tr h="21553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ISO/TS 13811:2015 «Tourism and related services – Guidelines on developing environmental specifications for accommodation establishments», IDT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ISO/TS 13811:2016 «</a:t>
                      </a:r>
                      <a:r>
                        <a:rPr lang="uk-U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Туризм та пов’язані з ним послуги – Інструкція з розробки екологічних специфікацій щодо розміщення закладів»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розроблення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екологічних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специфікацій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спрямованих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охорону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навколишнього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середовища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розміщенні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туристичних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закладів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304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73787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9700313"/>
              </p:ext>
            </p:extLst>
          </p:nvPr>
        </p:nvGraphicFramePr>
        <p:xfrm>
          <a:off x="0" y="1"/>
          <a:ext cx="9144000" cy="6949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2245">
                  <a:extLst>
                    <a:ext uri="{9D8B030D-6E8A-4147-A177-3AD203B41FA5}">
                      <a16:colId xmlns="" xmlns:a16="http://schemas.microsoft.com/office/drawing/2014/main" val="3028625"/>
                    </a:ext>
                  </a:extLst>
                </a:gridCol>
                <a:gridCol w="2595985">
                  <a:extLst>
                    <a:ext uri="{9D8B030D-6E8A-4147-A177-3AD203B41FA5}">
                      <a16:colId xmlns="" xmlns:a16="http://schemas.microsoft.com/office/drawing/2014/main" val="286799296"/>
                    </a:ext>
                  </a:extLst>
                </a:gridCol>
                <a:gridCol w="3655770">
                  <a:extLst>
                    <a:ext uri="{9D8B030D-6E8A-4147-A177-3AD203B41FA5}">
                      <a16:colId xmlns="" xmlns:a16="http://schemas.microsoft.com/office/drawing/2014/main" val="138750853"/>
                    </a:ext>
                  </a:extLst>
                </a:gridCol>
              </a:tblGrid>
              <a:tr h="47054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 стандарту </a:t>
                      </a:r>
                      <a:r>
                        <a:rPr lang="de-D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ISO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 стандарту ДСТУ 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Коротка характеристика</a:t>
                      </a:r>
                    </a:p>
                    <a:p>
                      <a:pPr algn="ctr"/>
                      <a:r>
                        <a:rPr lang="de-D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ISO </a:t>
                      </a:r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ДСТУ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5343972"/>
                  </a:ext>
                </a:extLst>
              </a:tr>
              <a:tr h="2083834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13810:2015 «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Tourism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Industrial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tourism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Service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IDT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ISO 13810:2016 «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Туристичні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Промисловий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туризм –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Надання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промислового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туризму, до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якості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сервісу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надається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постачальниками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знань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виробництва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науково-технічної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діяльності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задоволення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пізнавальних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наукових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професійних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ділових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культурологічних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інших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потреб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туристів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373899"/>
                  </a:ext>
                </a:extLst>
              </a:tr>
              <a:tr h="107552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13009:2015 «Tourism and related services – Requirements and recommendations for beach operation», IDT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ISO 13009:2016 «Туризм та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пов’язані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 ним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рекомендації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експлуатації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пляжу»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рекомендацій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експлуатації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пляжу,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формування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показників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управління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безпекою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пляжу.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9788281"/>
                  </a:ext>
                </a:extLst>
              </a:tr>
              <a:tr h="147885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18065:2015 «Tourism and related services – Tourist services for public use provided by Natural Protected Areas Authorities –  Requirements», IDT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ISO 18065:2016 «Туризм та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пов’язані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 ним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Туристичні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надаються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природоохоронних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територіях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становлення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туристичних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надаються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природоохоронних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територіях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304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16505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5284492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2245">
                  <a:extLst>
                    <a:ext uri="{9D8B030D-6E8A-4147-A177-3AD203B41FA5}">
                      <a16:colId xmlns="" xmlns:a16="http://schemas.microsoft.com/office/drawing/2014/main" val="3028625"/>
                    </a:ext>
                  </a:extLst>
                </a:gridCol>
                <a:gridCol w="2595985">
                  <a:extLst>
                    <a:ext uri="{9D8B030D-6E8A-4147-A177-3AD203B41FA5}">
                      <a16:colId xmlns="" xmlns:a16="http://schemas.microsoft.com/office/drawing/2014/main" val="286799296"/>
                    </a:ext>
                  </a:extLst>
                </a:gridCol>
                <a:gridCol w="3655770">
                  <a:extLst>
                    <a:ext uri="{9D8B030D-6E8A-4147-A177-3AD203B41FA5}">
                      <a16:colId xmlns="" xmlns:a16="http://schemas.microsoft.com/office/drawing/2014/main" val="138750853"/>
                    </a:ext>
                  </a:extLst>
                </a:gridCol>
              </a:tblGrid>
              <a:tr h="70009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 стандарту </a:t>
                      </a:r>
                      <a:r>
                        <a:rPr lang="de-D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ISO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 стандарту ДСТУ 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Коротка характеристика</a:t>
                      </a:r>
                    </a:p>
                    <a:p>
                      <a:pPr algn="ctr"/>
                      <a:r>
                        <a:rPr lang="de-D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ISO </a:t>
                      </a:r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ДСТУ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5343972"/>
                  </a:ext>
                </a:extLst>
              </a:tr>
              <a:tr h="18340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13687:2014 «Tourism and related services – Yacht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harbours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Minimum requirements», IDT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13687:2016 «</a:t>
                      </a:r>
                      <a:r>
                        <a:rPr lang="uk-U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Туризм та пов’язані з ним послуги – Яхт-гавані – Мінімальні вимоги»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мінімальних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яхт-гаваней. 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373899"/>
                  </a:ext>
                </a:extLst>
              </a:tr>
              <a:tr h="212359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17680:2015 «Tourism and related services – Thalassotherapy – Service requirements», IDT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ISO 17680:2016 «Туризм та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пов’язані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 ним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Таласотерапія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мінімальних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надання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центрах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таласотерапії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9788281"/>
                  </a:ext>
                </a:extLst>
              </a:tr>
              <a:tr h="220029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15565:2008 «Tourism services – Requirements for the provision of professional tourist guide training and qualification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programmes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IDT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EN 15565:2016 «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Туристичні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професійної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підготовки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кваліфікаційних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гідів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мінімальних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професійної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підготовки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кваліфікаційних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гідів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304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39073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6043" y="222195"/>
            <a:ext cx="7491697" cy="663580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800" dirty="0"/>
              <a:t>До проекту Плану </a:t>
            </a:r>
            <a:r>
              <a:rPr lang="ru-RU" sz="6800" dirty="0" err="1"/>
              <a:t>національної</a:t>
            </a:r>
            <a:r>
              <a:rPr lang="ru-RU" sz="6800" dirty="0"/>
              <a:t> </a:t>
            </a:r>
            <a:r>
              <a:rPr lang="ru-RU" sz="6800" dirty="0" err="1"/>
              <a:t>стандартизації</a:t>
            </a:r>
            <a:r>
              <a:rPr lang="ru-RU" sz="6800" dirty="0"/>
              <a:t> на 2017 </a:t>
            </a:r>
            <a:r>
              <a:rPr lang="ru-RU" sz="6800" dirty="0" err="1"/>
              <a:t>рік</a:t>
            </a:r>
            <a:r>
              <a:rPr lang="ru-RU" sz="6800" dirty="0"/>
              <a:t> (лист </a:t>
            </a:r>
            <a:r>
              <a:rPr lang="ru-RU" sz="6800" dirty="0" err="1"/>
              <a:t>від</a:t>
            </a:r>
            <a:r>
              <a:rPr lang="ru-RU" sz="6800" dirty="0"/>
              <a:t> 07.11.2016 № 3767/45) </a:t>
            </a:r>
            <a:r>
              <a:rPr lang="ru-RU" sz="6800" b="1" dirty="0">
                <a:solidFill>
                  <a:srgbClr val="00B050"/>
                </a:solidFill>
              </a:rPr>
              <a:t>ТК 118 </a:t>
            </a:r>
            <a:r>
              <a:rPr lang="ru-RU" sz="6800" dirty="0"/>
              <a:t>подано три  заявки на </a:t>
            </a:r>
            <a:r>
              <a:rPr lang="ru-RU" sz="6800" dirty="0" err="1"/>
              <a:t>визнання</a:t>
            </a:r>
            <a:r>
              <a:rPr lang="ru-RU" sz="6800" dirty="0"/>
              <a:t> </a:t>
            </a:r>
            <a:r>
              <a:rPr lang="ru-RU" sz="6800" dirty="0" err="1"/>
              <a:t>стандартів</a:t>
            </a:r>
            <a:r>
              <a:rPr lang="ru-RU" sz="6800" dirty="0"/>
              <a:t> </a:t>
            </a:r>
            <a:r>
              <a:rPr lang="de-DE" sz="6800" b="1" dirty="0">
                <a:solidFill>
                  <a:srgbClr val="00B050"/>
                </a:solidFill>
              </a:rPr>
              <a:t>ISO </a:t>
            </a:r>
            <a:r>
              <a:rPr lang="ru-RU" sz="6800" b="1" dirty="0" err="1">
                <a:solidFill>
                  <a:srgbClr val="00B050"/>
                </a:solidFill>
              </a:rPr>
              <a:t>національними</a:t>
            </a:r>
            <a:r>
              <a:rPr lang="ru-RU" sz="6800" b="1" dirty="0">
                <a:solidFill>
                  <a:srgbClr val="00B050"/>
                </a:solidFill>
              </a:rPr>
              <a:t> </a:t>
            </a:r>
            <a:r>
              <a:rPr lang="ru-RU" sz="6800" b="1" dirty="0" err="1">
                <a:solidFill>
                  <a:srgbClr val="00B050"/>
                </a:solidFill>
              </a:rPr>
              <a:t>такі</a:t>
            </a:r>
            <a:r>
              <a:rPr lang="ru-RU" sz="6800" b="1" dirty="0">
                <a:solidFill>
                  <a:srgbClr val="00B050"/>
                </a:solidFill>
              </a:rPr>
              <a:t>, </a:t>
            </a:r>
            <a:r>
              <a:rPr lang="ru-RU" sz="6800" b="1" dirty="0" err="1">
                <a:solidFill>
                  <a:srgbClr val="00B050"/>
                </a:solidFill>
              </a:rPr>
              <a:t>що</a:t>
            </a:r>
            <a:r>
              <a:rPr lang="ru-RU" sz="6800" b="1" dirty="0">
                <a:solidFill>
                  <a:srgbClr val="00B050"/>
                </a:solidFill>
              </a:rPr>
              <a:t> </a:t>
            </a:r>
            <a:r>
              <a:rPr lang="ru-RU" sz="6800" b="1" dirty="0" err="1">
                <a:solidFill>
                  <a:srgbClr val="00B050"/>
                </a:solidFill>
              </a:rPr>
              <a:t>містять</a:t>
            </a:r>
            <a:r>
              <a:rPr lang="ru-RU" sz="6800" b="1" dirty="0">
                <a:solidFill>
                  <a:srgbClr val="00B050"/>
                </a:solidFill>
              </a:rPr>
              <a:t> </a:t>
            </a:r>
            <a:r>
              <a:rPr lang="ru-RU" sz="6800" b="1" dirty="0" err="1">
                <a:solidFill>
                  <a:srgbClr val="00B050"/>
                </a:solidFill>
              </a:rPr>
              <a:t>вимоги</a:t>
            </a:r>
            <a:r>
              <a:rPr lang="ru-RU" sz="6800" b="1" dirty="0">
                <a:solidFill>
                  <a:srgbClr val="00B050"/>
                </a:solidFill>
              </a:rPr>
              <a:t> до </a:t>
            </a:r>
            <a:r>
              <a:rPr lang="ru-RU" sz="6800" b="1" dirty="0" err="1">
                <a:solidFill>
                  <a:srgbClr val="00B050"/>
                </a:solidFill>
              </a:rPr>
              <a:t>послуг</a:t>
            </a:r>
            <a:r>
              <a:rPr lang="ru-RU" sz="6800" b="1" dirty="0">
                <a:solidFill>
                  <a:srgbClr val="00B050"/>
                </a:solidFill>
              </a:rPr>
              <a:t> СПА і </a:t>
            </a:r>
            <a:r>
              <a:rPr lang="ru-RU" sz="6800" b="1" dirty="0" err="1">
                <a:solidFill>
                  <a:srgbClr val="00B050"/>
                </a:solidFill>
              </a:rPr>
              <a:t>Веллнессу</a:t>
            </a:r>
            <a:r>
              <a:rPr lang="ru-RU" sz="6800" b="1" dirty="0">
                <a:solidFill>
                  <a:srgbClr val="00B050"/>
                </a:solidFill>
              </a:rPr>
              <a:t>, та які </a:t>
            </a:r>
            <a:r>
              <a:rPr lang="ru-RU" sz="6800" b="1" dirty="0" err="1">
                <a:solidFill>
                  <a:srgbClr val="00B050"/>
                </a:solidFill>
              </a:rPr>
              <a:t>забезпечать</a:t>
            </a:r>
            <a:r>
              <a:rPr lang="ru-RU" sz="6800" b="1" dirty="0">
                <a:solidFill>
                  <a:srgbClr val="00B050"/>
                </a:solidFill>
              </a:rPr>
              <a:t> </a:t>
            </a:r>
            <a:r>
              <a:rPr lang="ru-RU" sz="6800" b="1" dirty="0" err="1">
                <a:solidFill>
                  <a:srgbClr val="00B050"/>
                </a:solidFill>
              </a:rPr>
              <a:t>доступність</a:t>
            </a:r>
            <a:r>
              <a:rPr lang="ru-RU" sz="6800" b="1" dirty="0">
                <a:solidFill>
                  <a:srgbClr val="00B050"/>
                </a:solidFill>
              </a:rPr>
              <a:t> </a:t>
            </a:r>
            <a:r>
              <a:rPr lang="ru-RU" sz="6800" b="1" dirty="0" err="1">
                <a:solidFill>
                  <a:srgbClr val="00B050"/>
                </a:solidFill>
              </a:rPr>
              <a:t>туристичних</a:t>
            </a:r>
            <a:r>
              <a:rPr lang="ru-RU" sz="6800" b="1" dirty="0">
                <a:solidFill>
                  <a:srgbClr val="00B050"/>
                </a:solidFill>
              </a:rPr>
              <a:t> </a:t>
            </a:r>
            <a:r>
              <a:rPr lang="ru-RU" sz="6800" b="1" dirty="0" err="1">
                <a:solidFill>
                  <a:srgbClr val="00B050"/>
                </a:solidFill>
              </a:rPr>
              <a:t>послуг</a:t>
            </a:r>
            <a:r>
              <a:rPr lang="ru-RU" sz="6800" b="1" dirty="0">
                <a:solidFill>
                  <a:srgbClr val="00B050"/>
                </a:solidFill>
              </a:rPr>
              <a:t> людям з </a:t>
            </a:r>
            <a:r>
              <a:rPr lang="ru-RU" sz="6800" b="1" dirty="0" err="1">
                <a:solidFill>
                  <a:srgbClr val="00B050"/>
                </a:solidFill>
              </a:rPr>
              <a:t>обмеженими</a:t>
            </a:r>
            <a:r>
              <a:rPr lang="ru-RU" sz="6800" b="1" dirty="0">
                <a:solidFill>
                  <a:srgbClr val="00B050"/>
                </a:solidFill>
              </a:rPr>
              <a:t> </a:t>
            </a:r>
            <a:r>
              <a:rPr lang="ru-RU" sz="6800" b="1" dirty="0" err="1">
                <a:solidFill>
                  <a:srgbClr val="00B050"/>
                </a:solidFill>
              </a:rPr>
              <a:t>можливостями</a:t>
            </a:r>
            <a:r>
              <a:rPr lang="ru-RU" sz="6800" b="1" dirty="0">
                <a:solidFill>
                  <a:srgbClr val="00B050"/>
                </a:solidFill>
              </a:rPr>
              <a:t> (</a:t>
            </a:r>
            <a:r>
              <a:rPr lang="ru-RU" sz="6800" b="1" dirty="0" err="1">
                <a:solidFill>
                  <a:srgbClr val="00B050"/>
                </a:solidFill>
              </a:rPr>
              <a:t>сліпим</a:t>
            </a:r>
            <a:r>
              <a:rPr lang="ru-RU" sz="6800" b="1" dirty="0">
                <a:solidFill>
                  <a:srgbClr val="00B050"/>
                </a:solidFill>
              </a:rPr>
              <a:t>, </a:t>
            </a:r>
            <a:r>
              <a:rPr lang="ru-RU" sz="6800" b="1" dirty="0" err="1">
                <a:solidFill>
                  <a:srgbClr val="00B050"/>
                </a:solidFill>
              </a:rPr>
              <a:t>зі</a:t>
            </a:r>
            <a:r>
              <a:rPr lang="ru-RU" sz="6800" b="1" dirty="0">
                <a:solidFill>
                  <a:srgbClr val="00B050"/>
                </a:solidFill>
              </a:rPr>
              <a:t> слабим </a:t>
            </a:r>
            <a:r>
              <a:rPr lang="ru-RU" sz="6800" b="1" dirty="0" err="1">
                <a:solidFill>
                  <a:srgbClr val="00B050"/>
                </a:solidFill>
              </a:rPr>
              <a:t>зором</a:t>
            </a:r>
            <a:r>
              <a:rPr lang="ru-RU" sz="6800" b="1" dirty="0">
                <a:solidFill>
                  <a:srgbClr val="00B050"/>
                </a:solidFill>
              </a:rPr>
              <a:t> </a:t>
            </a:r>
            <a:r>
              <a:rPr lang="ru-RU" sz="6800" b="1" dirty="0" err="1">
                <a:solidFill>
                  <a:srgbClr val="00B050"/>
                </a:solidFill>
              </a:rPr>
              <a:t>інші</a:t>
            </a:r>
            <a:r>
              <a:rPr lang="ru-RU" sz="6800" b="1" dirty="0">
                <a:solidFill>
                  <a:srgbClr val="00B050"/>
                </a:solidFill>
              </a:rPr>
              <a:t>)</a:t>
            </a:r>
            <a:r>
              <a:rPr lang="ru-RU" sz="6800" dirty="0"/>
              <a:t>: </a:t>
            </a:r>
          </a:p>
          <a:p>
            <a:pPr marL="0" indent="0">
              <a:buNone/>
            </a:pPr>
            <a:endParaRPr lang="ru-RU" sz="6800" dirty="0"/>
          </a:p>
          <a:p>
            <a:pPr marL="0" indent="0">
              <a:buNone/>
            </a:pPr>
            <a:r>
              <a:rPr lang="ru-RU" sz="6800" dirty="0" smtClean="0"/>
              <a:t>1) </a:t>
            </a:r>
            <a:r>
              <a:rPr lang="ru-RU" sz="6800" b="1" dirty="0" smtClean="0">
                <a:solidFill>
                  <a:srgbClr val="00B050"/>
                </a:solidFill>
              </a:rPr>
              <a:t>ДСТУ </a:t>
            </a:r>
            <a:r>
              <a:rPr lang="de-DE" sz="6800" b="1" dirty="0">
                <a:solidFill>
                  <a:srgbClr val="00B050"/>
                </a:solidFill>
              </a:rPr>
              <a:t>ISO 17679:20__ </a:t>
            </a:r>
            <a:r>
              <a:rPr lang="de-DE" sz="6800" dirty="0"/>
              <a:t>«</a:t>
            </a:r>
            <a:r>
              <a:rPr lang="ru-RU" sz="6800" dirty="0"/>
              <a:t>Туризм та </a:t>
            </a:r>
            <a:r>
              <a:rPr lang="ru-RU" sz="6800" dirty="0" err="1"/>
              <a:t>пов’язані</a:t>
            </a:r>
            <a:r>
              <a:rPr lang="ru-RU" sz="6800" dirty="0"/>
              <a:t> з ним </a:t>
            </a:r>
            <a:r>
              <a:rPr lang="ru-RU" sz="6800" dirty="0" err="1"/>
              <a:t>послуги</a:t>
            </a:r>
            <a:r>
              <a:rPr lang="ru-RU" sz="6800" dirty="0"/>
              <a:t>. </a:t>
            </a:r>
            <a:r>
              <a:rPr lang="ru-RU" sz="6800" dirty="0" err="1"/>
              <a:t>Велнес</a:t>
            </a:r>
            <a:r>
              <a:rPr lang="ru-RU" sz="6800" dirty="0"/>
              <a:t> та СПА. </a:t>
            </a:r>
            <a:r>
              <a:rPr lang="ru-RU" sz="6800" dirty="0" err="1"/>
              <a:t>Вимоги</a:t>
            </a:r>
            <a:r>
              <a:rPr lang="ru-RU" sz="6800" dirty="0"/>
              <a:t> до </a:t>
            </a:r>
            <a:r>
              <a:rPr lang="ru-RU" sz="6800" dirty="0" err="1"/>
              <a:t>послуг</a:t>
            </a:r>
            <a:r>
              <a:rPr lang="ru-RU" sz="6800" dirty="0"/>
              <a:t>» (</a:t>
            </a:r>
            <a:r>
              <a:rPr lang="de-DE" sz="6800" dirty="0"/>
              <a:t>ISO 17679:2016 «</a:t>
            </a:r>
            <a:r>
              <a:rPr lang="de-DE" sz="6800" dirty="0" err="1"/>
              <a:t>Tourism</a:t>
            </a:r>
            <a:r>
              <a:rPr lang="de-DE" sz="6800" dirty="0"/>
              <a:t> </a:t>
            </a:r>
            <a:r>
              <a:rPr lang="de-DE" sz="6800" dirty="0" err="1"/>
              <a:t>and</a:t>
            </a:r>
            <a:r>
              <a:rPr lang="de-DE" sz="6800" dirty="0"/>
              <a:t> </a:t>
            </a:r>
            <a:r>
              <a:rPr lang="de-DE" sz="6800" dirty="0" err="1"/>
              <a:t>related</a:t>
            </a:r>
            <a:r>
              <a:rPr lang="de-DE" sz="6800" dirty="0"/>
              <a:t> </a:t>
            </a:r>
            <a:r>
              <a:rPr lang="de-DE" sz="6800" dirty="0" err="1"/>
              <a:t>services</a:t>
            </a:r>
            <a:r>
              <a:rPr lang="de-DE" sz="6800" dirty="0"/>
              <a:t>. Wellness </a:t>
            </a:r>
            <a:r>
              <a:rPr lang="de-DE" sz="6800" dirty="0" err="1"/>
              <a:t>spa</a:t>
            </a:r>
            <a:r>
              <a:rPr lang="de-DE" sz="6800" dirty="0"/>
              <a:t>. Service </a:t>
            </a:r>
            <a:r>
              <a:rPr lang="de-DE" sz="6800" dirty="0" err="1"/>
              <a:t>requirements</a:t>
            </a:r>
            <a:r>
              <a:rPr lang="de-DE" sz="6800" dirty="0"/>
              <a:t>», IDT);</a:t>
            </a:r>
          </a:p>
          <a:p>
            <a:pPr marL="0" indent="0">
              <a:buNone/>
            </a:pPr>
            <a:r>
              <a:rPr lang="de-DE" sz="6800" dirty="0" smtClean="0"/>
              <a:t>2)</a:t>
            </a:r>
            <a:r>
              <a:rPr lang="uk-UA" sz="6800" dirty="0" smtClean="0"/>
              <a:t> </a:t>
            </a:r>
            <a:r>
              <a:rPr lang="ru-RU" sz="6800" b="1" dirty="0" smtClean="0">
                <a:solidFill>
                  <a:srgbClr val="00B050"/>
                </a:solidFill>
              </a:rPr>
              <a:t>ДСТУ </a:t>
            </a:r>
            <a:r>
              <a:rPr lang="de-DE" sz="6800" b="1" dirty="0">
                <a:solidFill>
                  <a:srgbClr val="00B050"/>
                </a:solidFill>
              </a:rPr>
              <a:t>ISO 17049:20__ </a:t>
            </a:r>
            <a:r>
              <a:rPr lang="de-DE" sz="6800" dirty="0"/>
              <a:t>«</a:t>
            </a:r>
            <a:r>
              <a:rPr lang="ru-RU" sz="6800" dirty="0" err="1"/>
              <a:t>Проектування</a:t>
            </a:r>
            <a:r>
              <a:rPr lang="ru-RU" sz="6800" dirty="0"/>
              <a:t> </a:t>
            </a:r>
            <a:r>
              <a:rPr lang="ru-RU" sz="6800" dirty="0" err="1"/>
              <a:t>доступності</a:t>
            </a:r>
            <a:r>
              <a:rPr lang="ru-RU" sz="6800" dirty="0"/>
              <a:t>. </a:t>
            </a:r>
            <a:r>
              <a:rPr lang="ru-RU" sz="6800" dirty="0" err="1"/>
              <a:t>Застосування</a:t>
            </a:r>
            <a:r>
              <a:rPr lang="ru-RU" sz="6800" dirty="0"/>
              <a:t> шрифту Брайля на </a:t>
            </a:r>
            <a:r>
              <a:rPr lang="ru-RU" sz="6800" dirty="0" err="1"/>
              <a:t>ідентифікаційних</a:t>
            </a:r>
            <a:r>
              <a:rPr lang="ru-RU" sz="6800" dirty="0"/>
              <a:t> комплектах </a:t>
            </a:r>
            <a:r>
              <a:rPr lang="ru-RU" sz="6800" dirty="0" err="1"/>
              <a:t>фірми</a:t>
            </a:r>
            <a:r>
              <a:rPr lang="ru-RU" sz="6800" dirty="0"/>
              <a:t>, </a:t>
            </a:r>
            <a:r>
              <a:rPr lang="ru-RU" sz="6800" dirty="0" err="1"/>
              <a:t>обладнанні</a:t>
            </a:r>
            <a:r>
              <a:rPr lang="ru-RU" sz="6800" dirty="0"/>
              <a:t> та </a:t>
            </a:r>
            <a:r>
              <a:rPr lang="ru-RU" sz="6800" dirty="0" err="1"/>
              <a:t>приладах</a:t>
            </a:r>
            <a:r>
              <a:rPr lang="ru-RU" sz="6800" dirty="0"/>
              <a:t>» (</a:t>
            </a:r>
            <a:r>
              <a:rPr lang="de-DE" sz="6800" dirty="0"/>
              <a:t>ISO 17049:2013 «</a:t>
            </a:r>
            <a:r>
              <a:rPr lang="de-DE" sz="6800" dirty="0" err="1"/>
              <a:t>Accessible</a:t>
            </a:r>
            <a:r>
              <a:rPr lang="de-DE" sz="6800" dirty="0"/>
              <a:t> design. </a:t>
            </a:r>
            <a:r>
              <a:rPr lang="de-DE" sz="6800" dirty="0" err="1"/>
              <a:t>Application</a:t>
            </a:r>
            <a:r>
              <a:rPr lang="de-DE" sz="6800" dirty="0"/>
              <a:t> </a:t>
            </a:r>
            <a:r>
              <a:rPr lang="de-DE" sz="6800" dirty="0" err="1"/>
              <a:t>of</a:t>
            </a:r>
            <a:r>
              <a:rPr lang="de-DE" sz="6800" dirty="0"/>
              <a:t> </a:t>
            </a:r>
            <a:r>
              <a:rPr lang="de-DE" sz="6800" dirty="0" err="1"/>
              <a:t>braille</a:t>
            </a:r>
            <a:r>
              <a:rPr lang="de-DE" sz="6800" dirty="0"/>
              <a:t> on </a:t>
            </a:r>
            <a:r>
              <a:rPr lang="de-DE" sz="6800" dirty="0" err="1"/>
              <a:t>signage</a:t>
            </a:r>
            <a:r>
              <a:rPr lang="de-DE" sz="6800" dirty="0"/>
              <a:t>, </a:t>
            </a:r>
            <a:r>
              <a:rPr lang="de-DE" sz="6800" dirty="0" err="1"/>
              <a:t>equipment</a:t>
            </a:r>
            <a:r>
              <a:rPr lang="de-DE" sz="6800" dirty="0"/>
              <a:t> </a:t>
            </a:r>
            <a:r>
              <a:rPr lang="de-DE" sz="6800" dirty="0" err="1"/>
              <a:t>and</a:t>
            </a:r>
            <a:r>
              <a:rPr lang="de-DE" sz="6800" dirty="0"/>
              <a:t> </a:t>
            </a:r>
            <a:r>
              <a:rPr lang="de-DE" sz="6800" dirty="0" err="1"/>
              <a:t>appliances</a:t>
            </a:r>
            <a:r>
              <a:rPr lang="de-DE" sz="6800" dirty="0"/>
              <a:t>», IDT);</a:t>
            </a:r>
          </a:p>
          <a:p>
            <a:pPr marL="0" indent="0">
              <a:buNone/>
            </a:pPr>
            <a:r>
              <a:rPr lang="de-DE" sz="6800" dirty="0" smtClean="0"/>
              <a:t>3)</a:t>
            </a:r>
            <a:r>
              <a:rPr lang="uk-UA" sz="6800" dirty="0" smtClean="0"/>
              <a:t> </a:t>
            </a:r>
            <a:r>
              <a:rPr lang="ru-RU" sz="6800" b="1" dirty="0" smtClean="0">
                <a:solidFill>
                  <a:srgbClr val="00B050"/>
                </a:solidFill>
              </a:rPr>
              <a:t>ДСТУ </a:t>
            </a:r>
            <a:r>
              <a:rPr lang="de-DE" sz="6800" b="1" dirty="0">
                <a:solidFill>
                  <a:srgbClr val="00B050"/>
                </a:solidFill>
              </a:rPr>
              <a:t>ISO 23599:20__ </a:t>
            </a:r>
            <a:r>
              <a:rPr lang="de-DE" sz="6800" dirty="0"/>
              <a:t>«</a:t>
            </a:r>
            <a:r>
              <a:rPr lang="ru-RU" sz="6800" dirty="0" err="1"/>
              <a:t>Вироби</a:t>
            </a:r>
            <a:r>
              <a:rPr lang="ru-RU" sz="6800" dirty="0"/>
              <a:t> для </a:t>
            </a:r>
            <a:r>
              <a:rPr lang="ru-RU" sz="6800" dirty="0" err="1"/>
              <a:t>надання</a:t>
            </a:r>
            <a:r>
              <a:rPr lang="ru-RU" sz="6800" dirty="0"/>
              <a:t> </a:t>
            </a:r>
            <a:r>
              <a:rPr lang="ru-RU" sz="6800" dirty="0" err="1"/>
              <a:t>допомоги</a:t>
            </a:r>
            <a:r>
              <a:rPr lang="ru-RU" sz="6800" dirty="0"/>
              <a:t> </a:t>
            </a:r>
            <a:r>
              <a:rPr lang="ru-RU" sz="6800" dirty="0" err="1"/>
              <a:t>сліпим</a:t>
            </a:r>
            <a:r>
              <a:rPr lang="ru-RU" sz="6800" dirty="0"/>
              <a:t> і людям </a:t>
            </a:r>
            <a:r>
              <a:rPr lang="ru-RU" sz="6800" dirty="0" err="1"/>
              <a:t>зі</a:t>
            </a:r>
            <a:r>
              <a:rPr lang="ru-RU" sz="6800" dirty="0"/>
              <a:t> </a:t>
            </a:r>
            <a:r>
              <a:rPr lang="ru-RU" sz="6800" dirty="0" err="1"/>
              <a:t>слабким</a:t>
            </a:r>
            <a:r>
              <a:rPr lang="ru-RU" sz="6800" dirty="0"/>
              <a:t> </a:t>
            </a:r>
            <a:r>
              <a:rPr lang="ru-RU" sz="6800" dirty="0" err="1"/>
              <a:t>зором</a:t>
            </a:r>
            <a:r>
              <a:rPr lang="ru-RU" sz="6800" dirty="0"/>
              <a:t>. </a:t>
            </a:r>
            <a:r>
              <a:rPr lang="ru-RU" sz="6800" dirty="0" err="1"/>
              <a:t>Тактильні</a:t>
            </a:r>
            <a:r>
              <a:rPr lang="ru-RU" sz="6800" dirty="0"/>
              <a:t> </a:t>
            </a:r>
            <a:r>
              <a:rPr lang="ru-RU" sz="6800" dirty="0" err="1"/>
              <a:t>індикатори</a:t>
            </a:r>
            <a:r>
              <a:rPr lang="ru-RU" sz="6800" dirty="0"/>
              <a:t> </a:t>
            </a:r>
            <a:r>
              <a:rPr lang="ru-RU" sz="6800" dirty="0" err="1"/>
              <a:t>пішохідної</a:t>
            </a:r>
            <a:r>
              <a:rPr lang="ru-RU" sz="6800" dirty="0"/>
              <a:t> </a:t>
            </a:r>
            <a:r>
              <a:rPr lang="ru-RU" sz="6800" dirty="0" err="1"/>
              <a:t>поверхні</a:t>
            </a:r>
            <a:r>
              <a:rPr lang="ru-RU" sz="6800" dirty="0"/>
              <a:t>» (</a:t>
            </a:r>
            <a:r>
              <a:rPr lang="de-DE" sz="6800" dirty="0"/>
              <a:t>ISO 23599:2012 «</a:t>
            </a:r>
            <a:r>
              <a:rPr lang="de-DE" sz="6800" dirty="0" err="1"/>
              <a:t>Assistive</a:t>
            </a:r>
            <a:r>
              <a:rPr lang="de-DE" sz="6800" dirty="0"/>
              <a:t> </a:t>
            </a:r>
            <a:r>
              <a:rPr lang="de-DE" sz="6800" dirty="0" err="1"/>
              <a:t>products</a:t>
            </a:r>
            <a:r>
              <a:rPr lang="de-DE" sz="6800" dirty="0"/>
              <a:t> </a:t>
            </a:r>
            <a:r>
              <a:rPr lang="de-DE" sz="6800" dirty="0" err="1"/>
              <a:t>for</a:t>
            </a:r>
            <a:r>
              <a:rPr lang="de-DE" sz="6800" dirty="0"/>
              <a:t> blind </a:t>
            </a:r>
            <a:r>
              <a:rPr lang="de-DE" sz="6800" dirty="0" err="1"/>
              <a:t>and</a:t>
            </a:r>
            <a:r>
              <a:rPr lang="de-DE" sz="6800" dirty="0"/>
              <a:t> </a:t>
            </a:r>
            <a:r>
              <a:rPr lang="de-DE" sz="6800" dirty="0" err="1"/>
              <a:t>vision-impaired</a:t>
            </a:r>
            <a:r>
              <a:rPr lang="de-DE" sz="6800" dirty="0"/>
              <a:t> </a:t>
            </a:r>
            <a:r>
              <a:rPr lang="de-DE" sz="6800" dirty="0" err="1"/>
              <a:t>persons</a:t>
            </a:r>
            <a:r>
              <a:rPr lang="de-DE" sz="6800" dirty="0"/>
              <a:t>. </a:t>
            </a:r>
            <a:r>
              <a:rPr lang="de-DE" sz="6800" dirty="0" err="1"/>
              <a:t>Tactile</a:t>
            </a:r>
            <a:r>
              <a:rPr lang="de-DE" sz="6800" dirty="0"/>
              <a:t> </a:t>
            </a:r>
            <a:r>
              <a:rPr lang="de-DE" sz="6800" dirty="0" err="1"/>
              <a:t>walking</a:t>
            </a:r>
            <a:r>
              <a:rPr lang="de-DE" sz="6800" dirty="0"/>
              <a:t> </a:t>
            </a:r>
            <a:r>
              <a:rPr lang="de-DE" sz="6800" dirty="0" err="1"/>
              <a:t>surface</a:t>
            </a:r>
            <a:r>
              <a:rPr lang="de-DE" sz="6800" dirty="0"/>
              <a:t> </a:t>
            </a:r>
            <a:r>
              <a:rPr lang="de-DE" sz="6800" dirty="0" err="1"/>
              <a:t>indicators</a:t>
            </a:r>
            <a:r>
              <a:rPr lang="de-DE" sz="6800" dirty="0"/>
              <a:t>», IDT).</a:t>
            </a:r>
          </a:p>
          <a:p>
            <a:pPr marL="914400" indent="-914400">
              <a:buAutoNum type="arabicPeriod" startAt="3"/>
            </a:pPr>
            <a:endParaRPr lang="ru-RU" sz="45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90" y="5719574"/>
            <a:ext cx="1683509" cy="108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781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0"/>
            <a:ext cx="1517900" cy="9772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6043" y="222195"/>
            <a:ext cx="7491697" cy="663580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80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Планом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національної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стандартизації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на 2017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рік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також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передбачено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endParaRPr lang="ru-RU" sz="3100" b="1" dirty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  <a:p>
            <a:r>
              <a:rPr lang="ru-RU" sz="6800" dirty="0">
                <a:solidFill>
                  <a:srgbClr val="00B050"/>
                </a:solidFill>
              </a:rPr>
              <a:t>  </a:t>
            </a:r>
            <a:r>
              <a:rPr lang="ru-RU" sz="6800" dirty="0" err="1">
                <a:solidFill>
                  <a:srgbClr val="00B050"/>
                </a:solidFill>
              </a:rPr>
              <a:t>розроблення</a:t>
            </a:r>
            <a:r>
              <a:rPr lang="ru-RU" sz="6800" dirty="0">
                <a:solidFill>
                  <a:srgbClr val="00B050"/>
                </a:solidFill>
              </a:rPr>
              <a:t> ДСТУ:</a:t>
            </a:r>
          </a:p>
          <a:p>
            <a:pPr marL="0" indent="0">
              <a:buNone/>
            </a:pPr>
            <a:r>
              <a:rPr lang="ru-RU" sz="6800" dirty="0"/>
              <a:t>«</a:t>
            </a:r>
            <a:r>
              <a:rPr lang="ru-RU" sz="6800" dirty="0" err="1"/>
              <a:t>Послуги</a:t>
            </a:r>
            <a:r>
              <a:rPr lang="ru-RU" sz="6800" dirty="0"/>
              <a:t> </a:t>
            </a:r>
            <a:r>
              <a:rPr lang="ru-RU" sz="6800" dirty="0" err="1"/>
              <a:t>туристичні</a:t>
            </a:r>
            <a:r>
              <a:rPr lang="ru-RU" sz="6800" dirty="0"/>
              <a:t>. </a:t>
            </a:r>
            <a:r>
              <a:rPr lang="ru-RU" sz="6800" dirty="0" err="1"/>
              <a:t>Туристичні</a:t>
            </a:r>
            <a:r>
              <a:rPr lang="ru-RU" sz="6800" dirty="0"/>
              <a:t> агентства та </a:t>
            </a:r>
            <a:r>
              <a:rPr lang="ru-RU" sz="6800" dirty="0" err="1"/>
              <a:t>туристичні</a:t>
            </a:r>
            <a:r>
              <a:rPr lang="ru-RU" sz="6800" dirty="0"/>
              <a:t> </a:t>
            </a:r>
            <a:r>
              <a:rPr lang="ru-RU" sz="6800" dirty="0" err="1"/>
              <a:t>оператори</a:t>
            </a:r>
            <a:r>
              <a:rPr lang="ru-RU" sz="6800" dirty="0"/>
              <a:t>. </a:t>
            </a:r>
            <a:r>
              <a:rPr lang="ru-RU" sz="6800" dirty="0" err="1"/>
              <a:t>Терміни</a:t>
            </a:r>
            <a:r>
              <a:rPr lang="ru-RU" sz="6800" dirty="0"/>
              <a:t> та </a:t>
            </a:r>
            <a:r>
              <a:rPr lang="ru-RU" sz="6800" dirty="0" err="1"/>
              <a:t>визначення</a:t>
            </a:r>
            <a:r>
              <a:rPr lang="ru-RU" sz="6800" dirty="0"/>
              <a:t>»</a:t>
            </a:r>
          </a:p>
          <a:p>
            <a:pPr marL="0" indent="0">
              <a:buNone/>
            </a:pPr>
            <a:r>
              <a:rPr lang="ru-RU" sz="6800" dirty="0"/>
              <a:t>ДСТУ «</a:t>
            </a:r>
            <a:r>
              <a:rPr lang="ru-RU" sz="6800" dirty="0" err="1"/>
              <a:t>Послуги</a:t>
            </a:r>
            <a:r>
              <a:rPr lang="ru-RU" sz="6800" dirty="0"/>
              <a:t> </a:t>
            </a:r>
            <a:r>
              <a:rPr lang="ru-RU" sz="6800" dirty="0" err="1"/>
              <a:t>туристичні</a:t>
            </a:r>
            <a:r>
              <a:rPr lang="ru-RU" sz="6800" dirty="0"/>
              <a:t>. Туризм </a:t>
            </a:r>
            <a:r>
              <a:rPr lang="ru-RU" sz="6800" dirty="0" err="1"/>
              <a:t>сільський</a:t>
            </a:r>
            <a:r>
              <a:rPr lang="ru-RU" sz="6800" dirty="0"/>
              <a:t>, </a:t>
            </a:r>
            <a:r>
              <a:rPr lang="ru-RU" sz="6800" dirty="0" err="1"/>
              <a:t>зелений</a:t>
            </a:r>
            <a:r>
              <a:rPr lang="ru-RU" sz="6800" dirty="0"/>
              <a:t>. </a:t>
            </a:r>
            <a:r>
              <a:rPr lang="ru-RU" sz="6800" dirty="0" err="1"/>
              <a:t>Загальні</a:t>
            </a:r>
            <a:r>
              <a:rPr lang="ru-RU" sz="6800" dirty="0"/>
              <a:t> </a:t>
            </a:r>
            <a:r>
              <a:rPr lang="ru-RU" sz="6800" dirty="0" err="1"/>
              <a:t>вимоги</a:t>
            </a:r>
            <a:r>
              <a:rPr lang="ru-RU" sz="6800" dirty="0"/>
              <a:t>»; </a:t>
            </a:r>
            <a:endParaRPr lang="ru-RU" sz="6800" dirty="0" smtClean="0"/>
          </a:p>
          <a:p>
            <a:pPr marL="0" indent="0">
              <a:buNone/>
            </a:pPr>
            <a:endParaRPr lang="ru-RU" sz="3800" dirty="0"/>
          </a:p>
          <a:p>
            <a:r>
              <a:rPr lang="ru-RU" sz="6800" dirty="0" err="1">
                <a:solidFill>
                  <a:srgbClr val="00B050"/>
                </a:solidFill>
              </a:rPr>
              <a:t>внесення</a:t>
            </a:r>
            <a:r>
              <a:rPr lang="ru-RU" sz="6800" dirty="0">
                <a:solidFill>
                  <a:srgbClr val="00B050"/>
                </a:solidFill>
              </a:rPr>
              <a:t> </a:t>
            </a:r>
            <a:r>
              <a:rPr lang="ru-RU" sz="6800" dirty="0" err="1">
                <a:solidFill>
                  <a:srgbClr val="00B050"/>
                </a:solidFill>
              </a:rPr>
              <a:t>змін</a:t>
            </a:r>
            <a:r>
              <a:rPr lang="ru-RU" sz="6800" dirty="0">
                <a:solidFill>
                  <a:srgbClr val="00B050"/>
                </a:solidFill>
              </a:rPr>
              <a:t> до ДСТУ:</a:t>
            </a:r>
          </a:p>
          <a:p>
            <a:pPr marL="0" indent="0">
              <a:buNone/>
            </a:pPr>
            <a:r>
              <a:rPr lang="ru-RU" sz="6800" dirty="0"/>
              <a:t> 4269:2003 «</a:t>
            </a:r>
            <a:r>
              <a:rPr lang="ru-RU" sz="6800" dirty="0" err="1"/>
              <a:t>Послуги</a:t>
            </a:r>
            <a:r>
              <a:rPr lang="ru-RU" sz="6800" dirty="0"/>
              <a:t> </a:t>
            </a:r>
            <a:r>
              <a:rPr lang="ru-RU" sz="6800" dirty="0" err="1"/>
              <a:t>туристичні</a:t>
            </a:r>
            <a:r>
              <a:rPr lang="ru-RU" sz="6800" dirty="0"/>
              <a:t>. </a:t>
            </a:r>
            <a:r>
              <a:rPr lang="ru-RU" sz="6800" dirty="0" err="1"/>
              <a:t>Класифікація</a:t>
            </a:r>
            <a:r>
              <a:rPr lang="ru-RU" sz="6800" dirty="0"/>
              <a:t> </a:t>
            </a:r>
            <a:r>
              <a:rPr lang="ru-RU" sz="6800" dirty="0" err="1"/>
              <a:t>готелів</a:t>
            </a:r>
            <a:r>
              <a:rPr lang="ru-RU" sz="6800" dirty="0"/>
              <a:t>»; </a:t>
            </a:r>
            <a:endParaRPr lang="ru-RU" sz="6800" dirty="0" smtClean="0"/>
          </a:p>
          <a:p>
            <a:pPr marL="0" indent="0">
              <a:buNone/>
            </a:pPr>
            <a:endParaRPr lang="ru-RU" sz="3800" dirty="0"/>
          </a:p>
          <a:p>
            <a:r>
              <a:rPr lang="ru-RU" sz="6800" dirty="0">
                <a:solidFill>
                  <a:srgbClr val="00B050"/>
                </a:solidFill>
              </a:rPr>
              <a:t>перегляд ДСТУ:</a:t>
            </a:r>
          </a:p>
          <a:p>
            <a:pPr marL="0" indent="0">
              <a:buNone/>
            </a:pPr>
            <a:r>
              <a:rPr lang="ru-RU" sz="6800" dirty="0"/>
              <a:t>3862-99 «</a:t>
            </a:r>
            <a:r>
              <a:rPr lang="ru-RU" sz="6800" dirty="0" err="1"/>
              <a:t>Ресторанне</a:t>
            </a:r>
            <a:r>
              <a:rPr lang="ru-RU" sz="6800" dirty="0"/>
              <a:t> </a:t>
            </a:r>
            <a:r>
              <a:rPr lang="ru-RU" sz="6800" dirty="0" err="1"/>
              <a:t>господарство</a:t>
            </a:r>
            <a:r>
              <a:rPr lang="ru-RU" sz="6800" dirty="0"/>
              <a:t>. </a:t>
            </a:r>
            <a:r>
              <a:rPr lang="ru-RU" sz="6800" dirty="0" err="1"/>
              <a:t>Терміни</a:t>
            </a:r>
            <a:r>
              <a:rPr lang="ru-RU" sz="6800" dirty="0"/>
              <a:t> та </a:t>
            </a:r>
            <a:r>
              <a:rPr lang="ru-RU" sz="6800" dirty="0" err="1"/>
              <a:t>визначення</a:t>
            </a:r>
            <a:r>
              <a:rPr lang="ru-RU" sz="6800" dirty="0"/>
              <a:t>» та</a:t>
            </a:r>
          </a:p>
          <a:p>
            <a:pPr marL="0" indent="0">
              <a:buNone/>
            </a:pPr>
            <a:r>
              <a:rPr lang="ru-RU" sz="6800" dirty="0"/>
              <a:t>4281:2004 «</a:t>
            </a:r>
            <a:r>
              <a:rPr lang="ru-RU" sz="6800" dirty="0" err="1"/>
              <a:t>Заклади</a:t>
            </a:r>
            <a:r>
              <a:rPr lang="ru-RU" sz="6800" dirty="0"/>
              <a:t> ресторанного </a:t>
            </a:r>
            <a:r>
              <a:rPr lang="ru-RU" sz="6800" dirty="0" err="1"/>
              <a:t>господарства</a:t>
            </a:r>
            <a:r>
              <a:rPr lang="ru-RU" sz="6800" dirty="0"/>
              <a:t>. </a:t>
            </a:r>
            <a:r>
              <a:rPr lang="ru-RU" sz="6800" dirty="0" err="1"/>
              <a:t>Класифікація</a:t>
            </a:r>
            <a:r>
              <a:rPr lang="ru-RU" sz="6800" dirty="0"/>
              <a:t>».</a:t>
            </a:r>
          </a:p>
          <a:p>
            <a:pPr marL="914400" indent="-914400">
              <a:buAutoNum type="arabicPeriod" startAt="3"/>
            </a:pPr>
            <a:endParaRPr lang="ru-RU" sz="45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0799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0" y="5172569"/>
            <a:ext cx="3019730" cy="1685431"/>
          </a:xfrm>
          <a:prstGeom prst="rect">
            <a:avLst/>
          </a:prstGeom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0"/>
            <a:ext cx="1517900" cy="9772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833015"/>
            <a:ext cx="8551481" cy="48865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i="1" dirty="0"/>
              <a:t>На порядку денному –  </a:t>
            </a:r>
            <a:r>
              <a:rPr lang="ru-RU" sz="3600" i="1" dirty="0" err="1"/>
              <a:t>розроблення</a:t>
            </a:r>
            <a:r>
              <a:rPr lang="ru-RU" sz="3600" i="1" dirty="0"/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паспортів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професій</a:t>
            </a:r>
            <a:r>
              <a:rPr lang="ru-RU" sz="3600" b="1" i="1" dirty="0">
                <a:solidFill>
                  <a:srgbClr val="00B050"/>
                </a:solidFill>
              </a:rPr>
              <a:t>  </a:t>
            </a:r>
            <a:r>
              <a:rPr lang="ru-RU" sz="3600" i="1" dirty="0"/>
              <a:t>(</a:t>
            </a:r>
            <a:r>
              <a:rPr lang="ru-RU" sz="3600" i="1" dirty="0" err="1"/>
              <a:t>професійних</a:t>
            </a:r>
            <a:r>
              <a:rPr lang="ru-RU" sz="3600" i="1" dirty="0"/>
              <a:t> </a:t>
            </a:r>
            <a:r>
              <a:rPr lang="ru-RU" sz="3600" i="1" dirty="0" err="1"/>
              <a:t>стандартів</a:t>
            </a:r>
            <a:r>
              <a:rPr lang="ru-RU" sz="3600" i="1" dirty="0"/>
              <a:t>) для персоналу </a:t>
            </a:r>
            <a:r>
              <a:rPr lang="ru-RU" sz="3600" i="1" dirty="0" err="1"/>
              <a:t>суб’єктів</a:t>
            </a:r>
            <a:r>
              <a:rPr lang="ru-RU" sz="3600" i="1" dirty="0"/>
              <a:t> </a:t>
            </a:r>
            <a:r>
              <a:rPr lang="ru-RU" sz="3600" i="1" dirty="0" err="1"/>
              <a:t>туристичної</a:t>
            </a:r>
            <a:r>
              <a:rPr lang="ru-RU" sz="3600" i="1" dirty="0"/>
              <a:t> </a:t>
            </a:r>
            <a:r>
              <a:rPr lang="ru-RU" sz="3600" i="1" dirty="0" err="1"/>
              <a:t>діяльності</a:t>
            </a:r>
            <a:r>
              <a:rPr lang="ru-RU" sz="3600" i="1" dirty="0"/>
              <a:t>, які </a:t>
            </a:r>
            <a:r>
              <a:rPr lang="ru-RU" sz="3600" i="1" dirty="0" err="1"/>
              <a:t>відповідно</a:t>
            </a:r>
            <a:r>
              <a:rPr lang="ru-RU" sz="3600" i="1" dirty="0"/>
              <a:t> до Закону </a:t>
            </a:r>
            <a:r>
              <a:rPr lang="ru-RU" sz="3600" i="1" dirty="0" err="1"/>
              <a:t>України</a:t>
            </a:r>
            <a:r>
              <a:rPr lang="ru-RU" sz="3600" i="1" dirty="0"/>
              <a:t> «Про </a:t>
            </a:r>
            <a:r>
              <a:rPr lang="ru-RU" sz="3600" i="1" dirty="0" err="1"/>
              <a:t>вищу</a:t>
            </a:r>
            <a:r>
              <a:rPr lang="ru-RU" sz="3600" i="1" dirty="0"/>
              <a:t> </a:t>
            </a:r>
            <a:r>
              <a:rPr lang="ru-RU" sz="3600" i="1" dirty="0" err="1"/>
              <a:t>освіту</a:t>
            </a:r>
            <a:r>
              <a:rPr lang="ru-RU" sz="3600" i="1" dirty="0"/>
              <a:t>» </a:t>
            </a:r>
            <a:r>
              <a:rPr lang="ru-RU" sz="3600" i="1" dirty="0" err="1"/>
              <a:t>розробляються</a:t>
            </a:r>
            <a:r>
              <a:rPr lang="ru-RU" sz="3600" i="1" dirty="0"/>
              <a:t> </a:t>
            </a:r>
            <a:r>
              <a:rPr lang="ru-RU" sz="3600" i="1" dirty="0" err="1"/>
              <a:t>представниками</a:t>
            </a:r>
            <a:r>
              <a:rPr lang="ru-RU" sz="3600" i="1" dirty="0"/>
              <a:t> </a:t>
            </a:r>
            <a:r>
              <a:rPr lang="ru-RU" sz="3600" i="1" dirty="0" err="1"/>
              <a:t>роботодавців</a:t>
            </a:r>
            <a:r>
              <a:rPr lang="ru-RU" sz="3600" i="1" dirty="0"/>
              <a:t> і, </a:t>
            </a:r>
            <a:r>
              <a:rPr lang="ru-RU" sz="3600" i="1" dirty="0" err="1"/>
              <a:t>надалі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здійснюється</a:t>
            </a:r>
            <a:r>
              <a:rPr lang="ru-RU" sz="3600" i="1" dirty="0" smtClean="0"/>
              <a:t>  </a:t>
            </a:r>
            <a:r>
              <a:rPr lang="ru-RU" sz="3600" i="1" dirty="0" err="1"/>
              <a:t>їх</a:t>
            </a:r>
            <a:r>
              <a:rPr lang="ru-RU" sz="3600" i="1" dirty="0"/>
              <a:t> </a:t>
            </a:r>
            <a:r>
              <a:rPr lang="ru-RU" sz="3600" i="1" dirty="0" err="1"/>
              <a:t>адаптація</a:t>
            </a:r>
            <a:r>
              <a:rPr lang="ru-RU" sz="3600" i="1" dirty="0"/>
              <a:t> до </a:t>
            </a:r>
            <a:r>
              <a:rPr lang="ru-RU" sz="3600" i="1" dirty="0" err="1"/>
              <a:t>змісту</a:t>
            </a:r>
            <a:r>
              <a:rPr lang="ru-RU" sz="3600" i="1" dirty="0"/>
              <a:t> </a:t>
            </a:r>
            <a:r>
              <a:rPr lang="ru-RU" sz="3600" i="1" dirty="0" err="1"/>
              <a:t>освітньо-професійних</a:t>
            </a:r>
            <a:r>
              <a:rPr lang="ru-RU" sz="3600" i="1" dirty="0"/>
              <a:t> </a:t>
            </a:r>
            <a:r>
              <a:rPr lang="ru-RU" sz="3600" i="1" dirty="0" err="1"/>
              <a:t>стандартів</a:t>
            </a:r>
            <a:r>
              <a:rPr lang="ru-RU" sz="3600" i="1" dirty="0"/>
              <a:t> </a:t>
            </a:r>
            <a:r>
              <a:rPr lang="ru-RU" sz="3600" i="1" dirty="0" err="1"/>
              <a:t>підготовки</a:t>
            </a:r>
            <a:r>
              <a:rPr lang="ru-RU" sz="3600" i="1" dirty="0"/>
              <a:t> </a:t>
            </a:r>
            <a:r>
              <a:rPr lang="ru-RU" sz="3600" i="1" dirty="0" err="1"/>
              <a:t>фахівців</a:t>
            </a:r>
            <a:r>
              <a:rPr lang="ru-RU" sz="3600" i="1" dirty="0"/>
              <a:t> з </a:t>
            </a:r>
            <a:r>
              <a:rPr lang="ru-RU" sz="3600" i="1" dirty="0" err="1"/>
              <a:t>вищою</a:t>
            </a:r>
            <a:r>
              <a:rPr lang="ru-RU" sz="3600" i="1" dirty="0"/>
              <a:t> </a:t>
            </a:r>
            <a:r>
              <a:rPr lang="ru-RU" sz="3600" i="1" dirty="0" err="1"/>
              <a:t>освітою</a:t>
            </a:r>
            <a:r>
              <a:rPr lang="ru-RU" sz="3600" i="1" dirty="0"/>
              <a:t> для </a:t>
            </a:r>
            <a:r>
              <a:rPr lang="ru-RU" sz="3600" i="1" dirty="0" err="1" smtClean="0"/>
              <a:t>сфери</a:t>
            </a:r>
            <a:r>
              <a:rPr lang="ru-RU" sz="3600" i="1" dirty="0" smtClean="0"/>
              <a:t> </a:t>
            </a:r>
            <a:r>
              <a:rPr lang="ru-RU" sz="3600" i="1" dirty="0"/>
              <a:t>туризму.</a:t>
            </a:r>
          </a:p>
        </p:txBody>
      </p:sp>
    </p:spTree>
    <p:extLst>
      <p:ext uri="{BB962C8B-B14F-4D97-AF65-F5344CB8AC3E}">
        <p14:creationId xmlns="" xmlns:p14="http://schemas.microsoft.com/office/powerpoint/2010/main" val="3790563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6043" y="222195"/>
            <a:ext cx="7491697" cy="663580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Проблеми на шляху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підвищення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дієвості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стандартів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endParaRPr lang="ru-RU" sz="3100" b="1" dirty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6800" dirty="0" smtClean="0"/>
              <a:t>1.	</a:t>
            </a:r>
            <a:r>
              <a:rPr lang="ru-RU" sz="6800" dirty="0" err="1" smtClean="0"/>
              <a:t>Недостатня</a:t>
            </a:r>
            <a:r>
              <a:rPr lang="ru-RU" sz="6800" dirty="0" smtClean="0"/>
              <a:t> </a:t>
            </a:r>
            <a:r>
              <a:rPr lang="ru-RU" sz="6800" dirty="0" err="1"/>
              <a:t>інформованість</a:t>
            </a:r>
            <a:r>
              <a:rPr lang="ru-RU" sz="6800" dirty="0"/>
              <a:t> </a:t>
            </a:r>
            <a:r>
              <a:rPr lang="ru-RU" sz="6800" dirty="0" err="1"/>
              <a:t>суб’єктів</a:t>
            </a:r>
            <a:r>
              <a:rPr lang="ru-RU" sz="6800" dirty="0"/>
              <a:t> </a:t>
            </a:r>
            <a:r>
              <a:rPr lang="ru-RU" sz="6800" dirty="0" err="1"/>
              <a:t>туристичної</a:t>
            </a:r>
            <a:r>
              <a:rPr lang="ru-RU" sz="6800" dirty="0"/>
              <a:t> </a:t>
            </a:r>
            <a:r>
              <a:rPr lang="ru-RU" sz="6800" dirty="0" err="1"/>
              <a:t>діяльності</a:t>
            </a:r>
            <a:r>
              <a:rPr lang="ru-RU" sz="6800" dirty="0"/>
              <a:t> </a:t>
            </a:r>
            <a:r>
              <a:rPr lang="ru-RU" sz="6800" dirty="0" err="1"/>
              <a:t>стосовно</a:t>
            </a:r>
            <a:r>
              <a:rPr lang="ru-RU" sz="6800" dirty="0"/>
              <a:t> </a:t>
            </a:r>
            <a:r>
              <a:rPr lang="ru-RU" sz="6800" dirty="0" err="1"/>
              <a:t>набуття</a:t>
            </a:r>
            <a:r>
              <a:rPr lang="ru-RU" sz="6800" dirty="0"/>
              <a:t> </a:t>
            </a:r>
            <a:r>
              <a:rPr lang="ru-RU" sz="6800" dirty="0" err="1"/>
              <a:t>чинності</a:t>
            </a:r>
            <a:r>
              <a:rPr lang="ru-RU" sz="6800" dirty="0"/>
              <a:t> </a:t>
            </a:r>
            <a:r>
              <a:rPr lang="ru-RU" sz="6800" dirty="0" err="1"/>
              <a:t>переліку</a:t>
            </a:r>
            <a:r>
              <a:rPr lang="ru-RU" sz="6800" dirty="0"/>
              <a:t> </a:t>
            </a:r>
            <a:r>
              <a:rPr lang="ru-RU" sz="6800" dirty="0" err="1"/>
              <a:t>вище</a:t>
            </a:r>
            <a:r>
              <a:rPr lang="ru-RU" sz="6800" dirty="0"/>
              <a:t> </a:t>
            </a:r>
            <a:r>
              <a:rPr lang="ru-RU" sz="6800" dirty="0" err="1"/>
              <a:t>перерахованих</a:t>
            </a:r>
            <a:r>
              <a:rPr lang="ru-RU" sz="6800" dirty="0"/>
              <a:t>  </a:t>
            </a:r>
            <a:r>
              <a:rPr lang="ru-RU" sz="6800" dirty="0" err="1"/>
              <a:t>стандартів</a:t>
            </a:r>
            <a:r>
              <a:rPr lang="ru-RU" sz="6800" dirty="0" smtClean="0"/>
              <a:t>.</a:t>
            </a:r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r>
              <a:rPr lang="ru-RU" sz="6800" dirty="0" smtClean="0"/>
              <a:t>2.	</a:t>
            </a:r>
            <a:r>
              <a:rPr lang="ru-RU" sz="6800" dirty="0" err="1" smtClean="0"/>
              <a:t>Відсутність</a:t>
            </a:r>
            <a:r>
              <a:rPr lang="ru-RU" sz="6800" dirty="0" smtClean="0"/>
              <a:t> </a:t>
            </a:r>
            <a:r>
              <a:rPr lang="ru-RU" sz="6800" dirty="0" err="1"/>
              <a:t>фінансування</a:t>
            </a:r>
            <a:r>
              <a:rPr lang="ru-RU" sz="6800" dirty="0"/>
              <a:t> </a:t>
            </a:r>
            <a:r>
              <a:rPr lang="ru-RU" sz="6800" dirty="0" err="1"/>
              <a:t>робіт</a:t>
            </a:r>
            <a:r>
              <a:rPr lang="ru-RU" sz="6800" dirty="0"/>
              <a:t> на </a:t>
            </a:r>
            <a:r>
              <a:rPr lang="ru-RU" sz="6800" dirty="0" err="1"/>
              <a:t>розроблення</a:t>
            </a:r>
            <a:r>
              <a:rPr lang="ru-RU" sz="6800" dirty="0"/>
              <a:t>, </a:t>
            </a:r>
            <a:r>
              <a:rPr lang="ru-RU" sz="6800" dirty="0" err="1"/>
              <a:t>гармонізацію</a:t>
            </a:r>
            <a:r>
              <a:rPr lang="ru-RU" sz="6800" dirty="0"/>
              <a:t> і </a:t>
            </a:r>
            <a:r>
              <a:rPr lang="ru-RU" sz="6800" dirty="0" err="1"/>
              <a:t>впровадження</a:t>
            </a:r>
            <a:r>
              <a:rPr lang="ru-RU" sz="6800" dirty="0"/>
              <a:t> </a:t>
            </a:r>
            <a:r>
              <a:rPr lang="ru-RU" sz="6800" dirty="0" err="1"/>
              <a:t>стандартів</a:t>
            </a:r>
            <a:r>
              <a:rPr lang="ru-RU" sz="6800" dirty="0" smtClean="0"/>
              <a:t>.</a:t>
            </a:r>
          </a:p>
          <a:p>
            <a:pPr marL="0" indent="0">
              <a:buNone/>
            </a:pPr>
            <a:endParaRPr lang="ru-RU" sz="6800" dirty="0"/>
          </a:p>
          <a:p>
            <a:pPr marL="0" indent="0" algn="ctr">
              <a:buNone/>
            </a:pPr>
            <a:r>
              <a:rPr lang="ru-RU" sz="6800" i="1" dirty="0" err="1"/>
              <a:t>Відповідно</a:t>
            </a:r>
            <a:r>
              <a:rPr lang="ru-RU" sz="6800" i="1" dirty="0"/>
              <a:t> до ЗУ </a:t>
            </a:r>
            <a:r>
              <a:rPr lang="ru-RU" sz="6800" i="1" dirty="0" smtClean="0"/>
              <a:t>«Про </a:t>
            </a:r>
            <a:r>
              <a:rPr lang="ru-RU" sz="6800" i="1" dirty="0" err="1"/>
              <a:t>стандартизацію</a:t>
            </a:r>
            <a:r>
              <a:rPr lang="ru-RU" sz="6800" i="1" dirty="0"/>
              <a:t>» форма </a:t>
            </a:r>
            <a:r>
              <a:rPr lang="ru-RU" sz="6800" i="1" dirty="0" err="1"/>
              <a:t>стандартизації</a:t>
            </a:r>
            <a:r>
              <a:rPr lang="ru-RU" sz="6800" i="1" dirty="0"/>
              <a:t> – </a:t>
            </a:r>
            <a:r>
              <a:rPr lang="ru-RU" sz="6800" i="1" dirty="0" err="1"/>
              <a:t>добровільна</a:t>
            </a:r>
            <a:r>
              <a:rPr lang="ru-RU" sz="6800" i="1" dirty="0"/>
              <a:t>, носить </a:t>
            </a:r>
            <a:r>
              <a:rPr lang="ru-RU" sz="6800" i="1" dirty="0" err="1"/>
              <a:t>декларативний</a:t>
            </a:r>
            <a:r>
              <a:rPr lang="ru-RU" sz="6800" i="1" dirty="0"/>
              <a:t> характер.</a:t>
            </a:r>
          </a:p>
          <a:p>
            <a:pPr marL="914400" indent="-914400">
              <a:buAutoNum type="arabicPeriod" startAt="3"/>
            </a:pPr>
            <a:endParaRPr lang="ru-RU" sz="45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0"/>
            <a:ext cx="1517900" cy="9772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83349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0"/>
            <a:ext cx="1517900" cy="9772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6043" y="222195"/>
            <a:ext cx="7491697" cy="663580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Причини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:</a:t>
            </a:r>
          </a:p>
          <a:p>
            <a:pPr marL="0" indent="0" algn="ctr">
              <a:buNone/>
            </a:pPr>
            <a:endParaRPr lang="ru-RU" sz="3200" b="1" dirty="0" smtClean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6800" dirty="0" smtClean="0"/>
              <a:t>1. </a:t>
            </a:r>
            <a:r>
              <a:rPr lang="ru-RU" sz="6800" dirty="0" err="1" smtClean="0"/>
              <a:t>Відсутність</a:t>
            </a:r>
            <a:r>
              <a:rPr lang="ru-RU" sz="6800" dirty="0" smtClean="0"/>
              <a:t> </a:t>
            </a:r>
            <a:r>
              <a:rPr lang="ru-RU" sz="6800" dirty="0" err="1"/>
              <a:t>мотиваційних</a:t>
            </a:r>
            <a:r>
              <a:rPr lang="ru-RU" sz="6800" dirty="0"/>
              <a:t> </a:t>
            </a:r>
            <a:r>
              <a:rPr lang="ru-RU" sz="6800" dirty="0" err="1"/>
              <a:t>механізмів</a:t>
            </a:r>
            <a:r>
              <a:rPr lang="ru-RU" sz="6800" dirty="0"/>
              <a:t> </a:t>
            </a:r>
            <a:r>
              <a:rPr lang="ru-RU" sz="6800" dirty="0" err="1"/>
              <a:t>застосування</a:t>
            </a:r>
            <a:r>
              <a:rPr lang="ru-RU" sz="6800" dirty="0"/>
              <a:t>, у </a:t>
            </a:r>
            <a:r>
              <a:rPr lang="ru-RU" sz="6800" dirty="0" err="1"/>
              <a:t>т.ч</a:t>
            </a:r>
            <a:r>
              <a:rPr lang="ru-RU" sz="6800" dirty="0"/>
              <a:t>. </a:t>
            </a:r>
            <a:r>
              <a:rPr lang="ru-RU" sz="6800" dirty="0" err="1"/>
              <a:t>дотримання</a:t>
            </a:r>
            <a:r>
              <a:rPr lang="ru-RU" sz="6800" dirty="0"/>
              <a:t> </a:t>
            </a:r>
            <a:r>
              <a:rPr lang="ru-RU" sz="6800" dirty="0" err="1"/>
              <a:t>вимог</a:t>
            </a:r>
            <a:r>
              <a:rPr lang="ru-RU" sz="6800" dirty="0"/>
              <a:t> </a:t>
            </a:r>
            <a:r>
              <a:rPr lang="ru-RU" sz="6800" dirty="0" err="1"/>
              <a:t>стандартів</a:t>
            </a:r>
            <a:r>
              <a:rPr lang="ru-RU" sz="6800" dirty="0"/>
              <a:t> </a:t>
            </a:r>
            <a:r>
              <a:rPr lang="ru-RU" sz="6800" dirty="0" err="1"/>
              <a:t>суб’єктами</a:t>
            </a:r>
            <a:r>
              <a:rPr lang="ru-RU" sz="6800" dirty="0"/>
              <a:t> </a:t>
            </a:r>
            <a:r>
              <a:rPr lang="ru-RU" sz="6800" dirty="0" err="1"/>
              <a:t>господарювання</a:t>
            </a:r>
            <a:r>
              <a:rPr lang="ru-RU" sz="6800" dirty="0"/>
              <a:t> (одна з причин – </a:t>
            </a:r>
            <a:r>
              <a:rPr lang="ru-RU" sz="6800" dirty="0" err="1"/>
              <a:t>англійська</a:t>
            </a:r>
            <a:r>
              <a:rPr lang="ru-RU" sz="6800" dirty="0"/>
              <a:t> </a:t>
            </a:r>
            <a:r>
              <a:rPr lang="ru-RU" sz="6800" dirty="0" err="1"/>
              <a:t>мова</a:t>
            </a:r>
            <a:r>
              <a:rPr lang="ru-RU" sz="6800" dirty="0"/>
              <a:t>), </a:t>
            </a:r>
            <a:r>
              <a:rPr lang="ru-RU" sz="6800" dirty="0" err="1"/>
              <a:t>їх</a:t>
            </a:r>
            <a:r>
              <a:rPr lang="ru-RU" sz="6800" dirty="0"/>
              <a:t> </a:t>
            </a:r>
            <a:r>
              <a:rPr lang="ru-RU" sz="6800" dirty="0" err="1" smtClean="0"/>
              <a:t>сертифікація</a:t>
            </a:r>
            <a:r>
              <a:rPr lang="ru-RU" sz="6800" dirty="0" smtClean="0"/>
              <a:t>.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6800" dirty="0" smtClean="0"/>
              <a:t>2. </a:t>
            </a:r>
            <a:r>
              <a:rPr lang="ru-RU" sz="6800" dirty="0" err="1" smtClean="0"/>
              <a:t>Відсутність</a:t>
            </a:r>
            <a:r>
              <a:rPr lang="ru-RU" sz="6800" dirty="0" smtClean="0"/>
              <a:t> </a:t>
            </a:r>
            <a:r>
              <a:rPr lang="ru-RU" sz="6800" dirty="0" err="1"/>
              <a:t>дієвого</a:t>
            </a:r>
            <a:r>
              <a:rPr lang="ru-RU" sz="6800" dirty="0"/>
              <a:t> </a:t>
            </a:r>
            <a:r>
              <a:rPr lang="ru-RU" sz="6800" dirty="0" err="1"/>
              <a:t>механізму</a:t>
            </a:r>
            <a:r>
              <a:rPr lang="ru-RU" sz="6800" dirty="0"/>
              <a:t> </a:t>
            </a:r>
            <a:r>
              <a:rPr lang="ru-RU" sz="6800" dirty="0" err="1"/>
              <a:t>оцінки</a:t>
            </a:r>
            <a:r>
              <a:rPr lang="ru-RU" sz="6800" dirty="0"/>
              <a:t> </a:t>
            </a:r>
            <a:r>
              <a:rPr lang="ru-RU" sz="6800" dirty="0" err="1"/>
              <a:t>відповідності</a:t>
            </a:r>
            <a:r>
              <a:rPr lang="ru-RU" sz="6800" dirty="0"/>
              <a:t> </a:t>
            </a:r>
            <a:r>
              <a:rPr lang="ru-RU" sz="6800" dirty="0" err="1"/>
              <a:t>надаваних</a:t>
            </a:r>
            <a:r>
              <a:rPr lang="ru-RU" sz="6800" dirty="0"/>
              <a:t> </a:t>
            </a:r>
            <a:r>
              <a:rPr lang="ru-RU" sz="6800" dirty="0" err="1"/>
              <a:t>послуг</a:t>
            </a:r>
            <a:r>
              <a:rPr lang="ru-RU" sz="6800" dirty="0"/>
              <a:t> </a:t>
            </a:r>
            <a:r>
              <a:rPr lang="ru-RU" sz="6800" dirty="0" err="1"/>
              <a:t>суб’єктами</a:t>
            </a:r>
            <a:r>
              <a:rPr lang="ru-RU" sz="6800" dirty="0"/>
              <a:t> </a:t>
            </a:r>
            <a:r>
              <a:rPr lang="ru-RU" sz="6800" dirty="0" err="1"/>
              <a:t>господарювання</a:t>
            </a:r>
            <a:r>
              <a:rPr lang="ru-RU" sz="6800" dirty="0"/>
              <a:t>. </a:t>
            </a:r>
            <a:endParaRPr lang="ru-RU" sz="68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6800" dirty="0" smtClean="0"/>
              <a:t>3. </a:t>
            </a:r>
            <a:r>
              <a:rPr lang="ru-RU" sz="6800" dirty="0" err="1" smtClean="0"/>
              <a:t>Невисокий</a:t>
            </a:r>
            <a:r>
              <a:rPr lang="ru-RU" sz="6800" dirty="0" smtClean="0"/>
              <a:t> </a:t>
            </a:r>
            <a:r>
              <a:rPr lang="ru-RU" sz="6800" dirty="0" err="1"/>
              <a:t>рівень</a:t>
            </a:r>
            <a:r>
              <a:rPr lang="ru-RU" sz="6800" dirty="0"/>
              <a:t> </a:t>
            </a:r>
            <a:r>
              <a:rPr lang="ru-RU" sz="6800" dirty="0" err="1"/>
              <a:t>конкуренції</a:t>
            </a:r>
            <a:r>
              <a:rPr lang="ru-RU" sz="6800" dirty="0"/>
              <a:t> </a:t>
            </a:r>
            <a:r>
              <a:rPr lang="ru-RU" sz="6800" dirty="0" smtClean="0"/>
              <a:t>та </a:t>
            </a:r>
            <a:r>
              <a:rPr lang="ru-RU" sz="6800" dirty="0" err="1"/>
              <a:t>недостатній</a:t>
            </a:r>
            <a:r>
              <a:rPr lang="ru-RU" sz="6800" dirty="0"/>
              <a:t> </a:t>
            </a:r>
            <a:r>
              <a:rPr lang="ru-RU" sz="6800" dirty="0" err="1"/>
              <a:t>рівень</a:t>
            </a:r>
            <a:r>
              <a:rPr lang="ru-RU" sz="6800" dirty="0"/>
              <a:t> </a:t>
            </a:r>
            <a:r>
              <a:rPr lang="ru-RU" sz="6800" dirty="0" err="1"/>
              <a:t>ділової</a:t>
            </a:r>
            <a:r>
              <a:rPr lang="ru-RU" sz="6800" dirty="0"/>
              <a:t> </a:t>
            </a:r>
            <a:r>
              <a:rPr lang="ru-RU" sz="6800" dirty="0" err="1" smtClean="0"/>
              <a:t>культури</a:t>
            </a:r>
            <a:r>
              <a:rPr lang="ru-RU" sz="6800" dirty="0" smtClean="0"/>
              <a:t> на ринку </a:t>
            </a:r>
            <a:r>
              <a:rPr lang="ru-RU" sz="6800" dirty="0" err="1" smtClean="0"/>
              <a:t>туристичних</a:t>
            </a:r>
            <a:r>
              <a:rPr lang="ru-RU" sz="6800" dirty="0" smtClean="0"/>
              <a:t> </a:t>
            </a:r>
            <a:r>
              <a:rPr lang="ru-RU" sz="6800" dirty="0" err="1" smtClean="0"/>
              <a:t>послуг</a:t>
            </a:r>
            <a:r>
              <a:rPr lang="ru-RU" sz="6800" dirty="0" smtClean="0"/>
              <a:t> .</a:t>
            </a:r>
            <a:endParaRPr lang="ru-RU" sz="68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160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0"/>
            <a:ext cx="1517900" cy="9772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6043" y="222195"/>
            <a:ext cx="7491697" cy="663580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Пропозиції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щодо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активізації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впровадження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та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дієвості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ДСТУ в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сфері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туризму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України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,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надані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до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Мінекономрозвитку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України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:</a:t>
            </a:r>
          </a:p>
          <a:p>
            <a:pPr marL="0" indent="0" algn="ctr">
              <a:buNone/>
            </a:pPr>
            <a:endParaRPr lang="ru-RU" sz="3100" b="1" dirty="0" smtClean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7000" dirty="0" smtClean="0"/>
              <a:t>1. </a:t>
            </a:r>
            <a:r>
              <a:rPr lang="ru-RU" sz="7000" dirty="0" err="1" smtClean="0"/>
              <a:t>Актуалізація</a:t>
            </a:r>
            <a:r>
              <a:rPr lang="ru-RU" sz="7000" dirty="0" smtClean="0"/>
              <a:t> </a:t>
            </a:r>
            <a:r>
              <a:rPr lang="ru-RU" sz="7000" dirty="0" err="1"/>
              <a:t>впровадження</a:t>
            </a:r>
            <a:r>
              <a:rPr lang="ru-RU" sz="7000" dirty="0"/>
              <a:t> </a:t>
            </a:r>
            <a:r>
              <a:rPr lang="ru-RU" sz="7000" dirty="0" err="1"/>
              <a:t>чинних</a:t>
            </a:r>
            <a:r>
              <a:rPr lang="ru-RU" sz="7000" dirty="0"/>
              <a:t> ДСТУ, </a:t>
            </a:r>
            <a:r>
              <a:rPr lang="ru-RU" sz="7000" dirty="0" err="1"/>
              <a:t>прийнятих</a:t>
            </a:r>
            <a:r>
              <a:rPr lang="ru-RU" sz="7000" dirty="0"/>
              <a:t> методом </a:t>
            </a:r>
            <a:r>
              <a:rPr lang="ru-RU" sz="7000" dirty="0" err="1"/>
              <a:t>підтвердження</a:t>
            </a:r>
            <a:r>
              <a:rPr lang="ru-RU" sz="7000" dirty="0"/>
              <a:t>, шляхом перекладу і </a:t>
            </a:r>
            <a:r>
              <a:rPr lang="ru-RU" sz="7000" dirty="0" err="1"/>
              <a:t>гармонізації</a:t>
            </a:r>
            <a:r>
              <a:rPr lang="ru-RU" sz="7000" dirty="0" smtClean="0"/>
              <a:t>.</a:t>
            </a:r>
          </a:p>
          <a:p>
            <a:pPr marL="0" indent="0">
              <a:buNone/>
            </a:pPr>
            <a:endParaRPr lang="ru-RU" sz="7000" dirty="0"/>
          </a:p>
          <a:p>
            <a:pPr marL="0" indent="0">
              <a:buNone/>
            </a:pPr>
            <a:r>
              <a:rPr lang="ru-RU" sz="7000" dirty="0" smtClean="0"/>
              <a:t>2. </a:t>
            </a:r>
            <a:r>
              <a:rPr lang="ru-RU" sz="7000" dirty="0" err="1" smtClean="0"/>
              <a:t>Проведення</a:t>
            </a:r>
            <a:r>
              <a:rPr lang="ru-RU" sz="7000" dirty="0" smtClean="0"/>
              <a:t> </a:t>
            </a:r>
            <a:r>
              <a:rPr lang="ru-RU" sz="7000" dirty="0" err="1"/>
              <a:t>роз’яснювальних</a:t>
            </a:r>
            <a:r>
              <a:rPr lang="ru-RU" sz="7000" dirty="0"/>
              <a:t> </a:t>
            </a:r>
            <a:r>
              <a:rPr lang="ru-RU" sz="7000" dirty="0" err="1"/>
              <a:t>компаній</a:t>
            </a:r>
            <a:r>
              <a:rPr lang="ru-RU" sz="7000" dirty="0"/>
              <a:t> </a:t>
            </a:r>
            <a:r>
              <a:rPr lang="ru-RU" sz="7000" dirty="0" err="1"/>
              <a:t>щодо</a:t>
            </a:r>
            <a:r>
              <a:rPr lang="ru-RU" sz="7000" dirty="0"/>
              <a:t> </a:t>
            </a:r>
            <a:r>
              <a:rPr lang="ru-RU" sz="7000" dirty="0" err="1"/>
              <a:t>специфіки</a:t>
            </a:r>
            <a:r>
              <a:rPr lang="ru-RU" sz="7000" dirty="0"/>
              <a:t> кожного стандарту для </a:t>
            </a:r>
            <a:r>
              <a:rPr lang="ru-RU" sz="7000" dirty="0" err="1"/>
              <a:t>працівників</a:t>
            </a:r>
            <a:r>
              <a:rPr lang="ru-RU" sz="7000" dirty="0"/>
              <a:t> </a:t>
            </a:r>
            <a:r>
              <a:rPr lang="ru-RU" sz="7000" dirty="0" err="1"/>
              <a:t>відповідного</a:t>
            </a:r>
            <a:r>
              <a:rPr lang="ru-RU" sz="7000" dirty="0"/>
              <a:t> сектору туризму</a:t>
            </a:r>
            <a:r>
              <a:rPr lang="ru-RU" sz="7000" dirty="0" smtClean="0"/>
              <a:t>.</a:t>
            </a:r>
          </a:p>
          <a:p>
            <a:pPr marL="0" indent="0">
              <a:buNone/>
            </a:pPr>
            <a:endParaRPr lang="ru-RU" sz="7000" dirty="0"/>
          </a:p>
          <a:p>
            <a:pPr marL="0" indent="0">
              <a:buNone/>
            </a:pPr>
            <a:r>
              <a:rPr lang="ru-RU" sz="7000" dirty="0" smtClean="0"/>
              <a:t>3. </a:t>
            </a:r>
            <a:r>
              <a:rPr lang="ru-RU" sz="7000" dirty="0" err="1" smtClean="0"/>
              <a:t>Поширення</a:t>
            </a:r>
            <a:r>
              <a:rPr lang="ru-RU" sz="7000" dirty="0" smtClean="0"/>
              <a:t> </a:t>
            </a:r>
            <a:r>
              <a:rPr lang="ru-RU" sz="7000" dirty="0" err="1"/>
              <a:t>інформації</a:t>
            </a:r>
            <a:r>
              <a:rPr lang="ru-RU" sz="7000" dirty="0"/>
              <a:t> через ЗМІ, </a:t>
            </a:r>
            <a:r>
              <a:rPr lang="ru-RU" sz="7000" dirty="0" err="1"/>
              <a:t>інтернет-медіа</a:t>
            </a:r>
            <a:r>
              <a:rPr lang="ru-RU" sz="7000" dirty="0"/>
              <a:t>, </a:t>
            </a:r>
            <a:r>
              <a:rPr lang="ru-RU" sz="7000" dirty="0" err="1"/>
              <a:t>інші</a:t>
            </a:r>
            <a:r>
              <a:rPr lang="ru-RU" sz="7000" dirty="0"/>
              <a:t> </a:t>
            </a:r>
            <a:r>
              <a:rPr lang="ru-RU" sz="7000" dirty="0" err="1"/>
              <a:t>ресурси</a:t>
            </a:r>
            <a:r>
              <a:rPr lang="ru-RU" sz="7000" dirty="0"/>
              <a:t> (</a:t>
            </a:r>
            <a:r>
              <a:rPr lang="ru-RU" sz="7000" dirty="0" err="1"/>
              <a:t>проведення</a:t>
            </a:r>
            <a:r>
              <a:rPr lang="ru-RU" sz="7000" dirty="0"/>
              <a:t> </a:t>
            </a:r>
            <a:r>
              <a:rPr lang="ru-RU" sz="7000" dirty="0" err="1"/>
              <a:t>конференцій</a:t>
            </a:r>
            <a:r>
              <a:rPr lang="ru-RU" sz="7000" dirty="0"/>
              <a:t>, </a:t>
            </a:r>
            <a:r>
              <a:rPr lang="ru-RU" sz="7000" dirty="0" err="1"/>
              <a:t>семінарів</a:t>
            </a:r>
            <a:r>
              <a:rPr lang="ru-RU" sz="7000" dirty="0"/>
              <a:t>, </a:t>
            </a:r>
            <a:r>
              <a:rPr lang="ru-RU" sz="7000" dirty="0" err="1"/>
              <a:t>тренінгів</a:t>
            </a:r>
            <a:r>
              <a:rPr lang="ru-RU" sz="7000" dirty="0"/>
              <a:t>, </a:t>
            </a:r>
            <a:r>
              <a:rPr lang="ru-RU" sz="7000" dirty="0" err="1"/>
              <a:t>публікації</a:t>
            </a:r>
            <a:r>
              <a:rPr lang="ru-RU" sz="7000" dirty="0"/>
              <a:t> у </a:t>
            </a:r>
            <a:r>
              <a:rPr lang="ru-RU" sz="7000" dirty="0" err="1"/>
              <a:t>періодичних</a:t>
            </a:r>
            <a:r>
              <a:rPr lang="ru-RU" sz="7000" dirty="0"/>
              <a:t> </a:t>
            </a:r>
            <a:r>
              <a:rPr lang="ru-RU" sz="7000" dirty="0" err="1"/>
              <a:t>виданнях</a:t>
            </a:r>
            <a:r>
              <a:rPr lang="ru-RU" sz="7000" dirty="0" smtClean="0"/>
              <a:t>).</a:t>
            </a:r>
          </a:p>
          <a:p>
            <a:pPr marL="0" indent="0">
              <a:buNone/>
            </a:pPr>
            <a:endParaRPr lang="ru-RU" sz="7000" dirty="0"/>
          </a:p>
          <a:p>
            <a:pPr marL="0" indent="0">
              <a:buNone/>
            </a:pPr>
            <a:r>
              <a:rPr lang="ru-RU" sz="7000" dirty="0" smtClean="0"/>
              <a:t>4. </a:t>
            </a:r>
            <a:r>
              <a:rPr lang="ru-RU" sz="7000" dirty="0" err="1" smtClean="0"/>
              <a:t>Розроблення</a:t>
            </a:r>
            <a:r>
              <a:rPr lang="ru-RU" sz="7000" dirty="0" smtClean="0"/>
              <a:t> </a:t>
            </a:r>
            <a:r>
              <a:rPr lang="ru-RU" sz="7000" dirty="0" err="1"/>
              <a:t>програми</a:t>
            </a:r>
            <a:r>
              <a:rPr lang="ru-RU" sz="7000" dirty="0"/>
              <a:t> та </a:t>
            </a:r>
            <a:r>
              <a:rPr lang="ru-RU" sz="7000" dirty="0" err="1"/>
              <a:t>навчальних</a:t>
            </a:r>
            <a:r>
              <a:rPr lang="ru-RU" sz="7000" dirty="0"/>
              <a:t> </a:t>
            </a:r>
            <a:r>
              <a:rPr lang="ru-RU" sz="7000" dirty="0" err="1"/>
              <a:t>матеріалів</a:t>
            </a:r>
            <a:r>
              <a:rPr lang="ru-RU" sz="7000" dirty="0"/>
              <a:t> </a:t>
            </a:r>
            <a:r>
              <a:rPr lang="ru-RU" sz="7000" dirty="0" err="1"/>
              <a:t>зі</a:t>
            </a:r>
            <a:r>
              <a:rPr lang="ru-RU" sz="7000" dirty="0"/>
              <a:t> </a:t>
            </a:r>
            <a:r>
              <a:rPr lang="ru-RU" sz="7000" dirty="0" err="1"/>
              <a:t>стандартизації</a:t>
            </a:r>
            <a:r>
              <a:rPr lang="ru-RU" sz="7000" dirty="0"/>
              <a:t>, </a:t>
            </a:r>
            <a:r>
              <a:rPr lang="ru-RU" sz="7000" dirty="0" err="1"/>
              <a:t>проведення</a:t>
            </a:r>
            <a:r>
              <a:rPr lang="ru-RU" sz="7000" dirty="0"/>
              <a:t> </a:t>
            </a:r>
            <a:r>
              <a:rPr lang="ru-RU" sz="7000" dirty="0" err="1"/>
              <a:t>навчальних</a:t>
            </a:r>
            <a:r>
              <a:rPr lang="ru-RU" sz="7000" dirty="0"/>
              <a:t> </a:t>
            </a:r>
            <a:r>
              <a:rPr lang="ru-RU" sz="7000" dirty="0" err="1"/>
              <a:t>курсів</a:t>
            </a:r>
            <a:r>
              <a:rPr lang="ru-RU" sz="7000" dirty="0"/>
              <a:t> для </a:t>
            </a:r>
            <a:r>
              <a:rPr lang="ru-RU" sz="7000" dirty="0" err="1"/>
              <a:t>суб’єктів</a:t>
            </a:r>
            <a:r>
              <a:rPr lang="ru-RU" sz="7000" dirty="0"/>
              <a:t> </a:t>
            </a:r>
            <a:r>
              <a:rPr lang="ru-RU" sz="7000" dirty="0" err="1"/>
              <a:t>туристичної</a:t>
            </a:r>
            <a:r>
              <a:rPr lang="ru-RU" sz="7000" dirty="0"/>
              <a:t> </a:t>
            </a:r>
            <a:r>
              <a:rPr lang="ru-RU" sz="7000" dirty="0" err="1" smtClean="0"/>
              <a:t>діяльності</a:t>
            </a:r>
            <a:r>
              <a:rPr lang="ru-RU" sz="7000" dirty="0"/>
              <a:t>, у </a:t>
            </a:r>
            <a:r>
              <a:rPr lang="ru-RU" sz="7000" dirty="0" err="1"/>
              <a:t>т.ч</a:t>
            </a:r>
            <a:r>
              <a:rPr lang="ru-RU" sz="7000" dirty="0"/>
              <a:t>. </a:t>
            </a:r>
            <a:r>
              <a:rPr lang="ru-RU" sz="7000" dirty="0" err="1"/>
              <a:t>закладів</a:t>
            </a:r>
            <a:r>
              <a:rPr lang="ru-RU" sz="7000" dirty="0"/>
              <a:t> </a:t>
            </a:r>
            <a:r>
              <a:rPr lang="ru-RU" sz="7000" dirty="0" err="1"/>
              <a:t>тимчасового</a:t>
            </a:r>
            <a:r>
              <a:rPr lang="ru-RU" sz="7000" dirty="0"/>
              <a:t> </a:t>
            </a:r>
            <a:r>
              <a:rPr lang="ru-RU" sz="7000" dirty="0" err="1"/>
              <a:t>розміщування</a:t>
            </a:r>
            <a:r>
              <a:rPr lang="ru-RU" sz="7000" dirty="0"/>
              <a:t> й </a:t>
            </a:r>
            <a:r>
              <a:rPr lang="ru-RU" sz="7000" dirty="0" err="1"/>
              <a:t>організації</a:t>
            </a:r>
            <a:r>
              <a:rPr lang="ru-RU" sz="7000" dirty="0"/>
              <a:t> </a:t>
            </a:r>
            <a:r>
              <a:rPr lang="ru-RU" sz="7000" dirty="0" err="1"/>
              <a:t>харчування</a:t>
            </a:r>
            <a:r>
              <a:rPr lang="ru-RU" sz="7000" dirty="0"/>
              <a:t>.</a:t>
            </a:r>
            <a:endParaRPr lang="en-US" sz="7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5456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dirty="0" smtClean="0"/>
              <a:t>Ціль стандартизації в туризмі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FF750D"/>
                </a:solidFill>
              </a:rPr>
              <a:t>Ціль стандартизації в </a:t>
            </a:r>
            <a:r>
              <a:rPr lang="uk-UA" sz="4000" dirty="0" smtClean="0">
                <a:solidFill>
                  <a:srgbClr val="FF750D"/>
                </a:solidFill>
              </a:rPr>
              <a:t>туризмі -</a:t>
            </a:r>
            <a:endParaRPr lang="ru-RU" sz="4000" dirty="0" smtClean="0">
              <a:solidFill>
                <a:srgbClr val="FF750D"/>
              </a:solidFill>
            </a:endParaRPr>
          </a:p>
          <a:p>
            <a:pPr marL="0" indent="0" algn="just">
              <a:buNone/>
            </a:pPr>
            <a:r>
              <a:rPr lang="ru-RU" sz="3600" dirty="0" err="1" smtClean="0"/>
              <a:t>с</a:t>
            </a:r>
            <a:r>
              <a:rPr lang="ru-RU" sz="3600" dirty="0" err="1" smtClean="0"/>
              <a:t>прияти</a:t>
            </a:r>
            <a:r>
              <a:rPr lang="ru-RU" sz="3600" dirty="0" smtClean="0"/>
              <a:t> </a:t>
            </a:r>
            <a:r>
              <a:rPr lang="ru-RU" sz="3600" dirty="0" err="1" smtClean="0"/>
              <a:t>забезпеченню</a:t>
            </a:r>
            <a:r>
              <a:rPr lang="ru-RU" sz="3600" dirty="0" smtClean="0"/>
              <a:t> </a:t>
            </a:r>
            <a:r>
              <a:rPr lang="ru-RU" sz="3600" dirty="0" err="1" smtClean="0"/>
              <a:t>безпеки</a:t>
            </a:r>
            <a:r>
              <a:rPr lang="ru-RU" sz="3600" dirty="0" smtClean="0"/>
              <a:t>, </a:t>
            </a:r>
            <a:r>
              <a:rPr lang="ru-RU" sz="3600" dirty="0" err="1" smtClean="0"/>
              <a:t>підвищенню</a:t>
            </a:r>
            <a:r>
              <a:rPr lang="ru-RU" sz="3600" dirty="0" smtClean="0"/>
              <a:t> </a:t>
            </a:r>
            <a:r>
              <a:rPr lang="ru-RU" sz="3600" dirty="0" err="1" smtClean="0"/>
              <a:t>рівня</a:t>
            </a:r>
            <a:r>
              <a:rPr lang="ru-RU" sz="3600" dirty="0" smtClean="0"/>
              <a:t> </a:t>
            </a:r>
            <a:r>
              <a:rPr lang="ru-RU" sz="3600" dirty="0" err="1" smtClean="0"/>
              <a:t>сервісу</a:t>
            </a:r>
            <a:r>
              <a:rPr lang="ru-RU" sz="3600" dirty="0" smtClean="0"/>
              <a:t>, </a:t>
            </a:r>
            <a:r>
              <a:rPr lang="ru-RU" sz="3600" dirty="0" err="1" smtClean="0"/>
              <a:t>якості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обслуговування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споживачів</a:t>
            </a:r>
            <a:r>
              <a:rPr lang="ru-RU" sz="3600" dirty="0" smtClean="0"/>
              <a:t> </a:t>
            </a:r>
            <a:r>
              <a:rPr lang="ru-RU" sz="3600" dirty="0" err="1" smtClean="0"/>
              <a:t>туристичних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послуг</a:t>
            </a:r>
            <a:r>
              <a:rPr lang="ru-RU" sz="3600" dirty="0" smtClean="0"/>
              <a:t> в </a:t>
            </a:r>
            <a:r>
              <a:rPr lang="ru-RU" sz="3600" dirty="0" err="1" smtClean="0"/>
              <a:t>Україні</a:t>
            </a:r>
            <a:r>
              <a:rPr lang="ru-RU" sz="3600" dirty="0" smtClean="0"/>
              <a:t>, </a:t>
            </a:r>
            <a:r>
              <a:rPr lang="ru-RU" sz="3600" dirty="0" err="1" smtClean="0"/>
              <a:t>створенню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засобу</a:t>
            </a:r>
            <a:r>
              <a:rPr lang="ru-RU" sz="3600" dirty="0" smtClean="0"/>
              <a:t> </a:t>
            </a:r>
            <a:r>
              <a:rPr lang="ru-RU" sz="3600" dirty="0" err="1" smtClean="0"/>
              <a:t>демонстрації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високої</a:t>
            </a:r>
            <a:r>
              <a:rPr lang="ru-RU" sz="3600" dirty="0" smtClean="0"/>
              <a:t> </a:t>
            </a:r>
            <a:r>
              <a:rPr lang="ru-RU" sz="3600" dirty="0" err="1" smtClean="0"/>
              <a:t>якості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послуг</a:t>
            </a:r>
            <a:r>
              <a:rPr lang="ru-RU" sz="3600" dirty="0" smtClean="0"/>
              <a:t> </a:t>
            </a:r>
            <a:r>
              <a:rPr lang="ru-RU" sz="3600" dirty="0" err="1" smtClean="0"/>
              <a:t>потенційним</a:t>
            </a:r>
            <a:r>
              <a:rPr lang="ru-RU" sz="3600" dirty="0" smtClean="0"/>
              <a:t> </a:t>
            </a:r>
            <a:r>
              <a:rPr lang="ru-RU" sz="3600" dirty="0" err="1" smtClean="0"/>
              <a:t>споживачам</a:t>
            </a:r>
            <a:r>
              <a:rPr lang="ru-RU" sz="3600" dirty="0" smtClean="0"/>
              <a:t> </a:t>
            </a:r>
            <a:r>
              <a:rPr lang="ru-RU" sz="3600" dirty="0" err="1" smtClean="0"/>
              <a:t>туристичних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послуг</a:t>
            </a:r>
            <a:r>
              <a:rPr lang="ru-RU" sz="3600" dirty="0" smtClean="0"/>
              <a:t>.</a:t>
            </a:r>
          </a:p>
          <a:p>
            <a:endParaRPr lang="en-US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0"/>
            <a:ext cx="1517900" cy="9772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6043" y="222195"/>
            <a:ext cx="7491697" cy="663580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Пропозиції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щодо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активізації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впровадження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та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дієвості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ДСТУ в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сфері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туризму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України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,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надані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до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Мінекономрозвитку</a:t>
            </a:r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80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України</a:t>
            </a:r>
            <a:r>
              <a:rPr lang="ru-RU" sz="80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:</a:t>
            </a:r>
          </a:p>
          <a:p>
            <a:pPr marL="0" indent="0" algn="ctr">
              <a:buNone/>
            </a:pPr>
            <a:endParaRPr lang="ru-RU" sz="3100" b="1" dirty="0" smtClean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8000" dirty="0" smtClean="0"/>
              <a:t>5. </a:t>
            </a:r>
            <a:r>
              <a:rPr lang="ru-RU" sz="8000" dirty="0" err="1" smtClean="0"/>
              <a:t>Створення</a:t>
            </a:r>
            <a:r>
              <a:rPr lang="ru-RU" sz="8000" dirty="0" smtClean="0"/>
              <a:t> </a:t>
            </a:r>
            <a:r>
              <a:rPr lang="ru-RU" sz="8000" dirty="0"/>
              <a:t>та </a:t>
            </a:r>
            <a:r>
              <a:rPr lang="ru-RU" sz="8000" dirty="0" err="1"/>
              <a:t>підтримка</a:t>
            </a:r>
            <a:r>
              <a:rPr lang="ru-RU" sz="8000" dirty="0"/>
              <a:t> </a:t>
            </a:r>
            <a:r>
              <a:rPr lang="ru-RU" sz="8000" dirty="0" err="1"/>
              <a:t>інформаційної</a:t>
            </a:r>
            <a:r>
              <a:rPr lang="ru-RU" sz="8000" dirty="0"/>
              <a:t> </a:t>
            </a:r>
            <a:r>
              <a:rPr lang="ru-RU" sz="8000" dirty="0" err="1"/>
              <a:t>платформи</a:t>
            </a:r>
            <a:r>
              <a:rPr lang="ru-RU" sz="8000" dirty="0"/>
              <a:t> (</a:t>
            </a:r>
            <a:r>
              <a:rPr lang="ru-RU" sz="8000" dirty="0" err="1"/>
              <a:t>інтернет-сторінки</a:t>
            </a:r>
            <a:r>
              <a:rPr lang="ru-RU" sz="8000" dirty="0"/>
              <a:t> та </a:t>
            </a:r>
            <a:r>
              <a:rPr lang="ru-RU" sz="8000" dirty="0" err="1"/>
              <a:t>сторінок</a:t>
            </a:r>
            <a:r>
              <a:rPr lang="ru-RU" sz="8000" dirty="0"/>
              <a:t> у </a:t>
            </a:r>
            <a:r>
              <a:rPr lang="ru-RU" sz="8000" dirty="0" err="1"/>
              <a:t>соціальних</a:t>
            </a:r>
            <a:r>
              <a:rPr lang="ru-RU" sz="8000" dirty="0"/>
              <a:t> мережах) </a:t>
            </a:r>
            <a:r>
              <a:rPr lang="ru-RU" sz="8000" dirty="0" err="1"/>
              <a:t>організаціями</a:t>
            </a:r>
            <a:r>
              <a:rPr lang="ru-RU" sz="8000" dirty="0"/>
              <a:t>, до </a:t>
            </a:r>
            <a:r>
              <a:rPr lang="ru-RU" sz="8000" dirty="0" err="1"/>
              <a:t>функцій</a:t>
            </a:r>
            <a:r>
              <a:rPr lang="ru-RU" sz="8000" dirty="0"/>
              <a:t> </a:t>
            </a:r>
            <a:r>
              <a:rPr lang="ru-RU" sz="8000" dirty="0" err="1"/>
              <a:t>яких</a:t>
            </a:r>
            <a:r>
              <a:rPr lang="ru-RU" sz="8000" dirty="0"/>
              <a:t> входить </a:t>
            </a:r>
            <a:r>
              <a:rPr lang="ru-RU" sz="8000" dirty="0" err="1"/>
              <a:t>організація</a:t>
            </a:r>
            <a:r>
              <a:rPr lang="ru-RU" sz="8000" dirty="0"/>
              <a:t> </a:t>
            </a:r>
            <a:r>
              <a:rPr lang="ru-RU" sz="8000" dirty="0" err="1"/>
              <a:t>розроблення</a:t>
            </a:r>
            <a:r>
              <a:rPr lang="ru-RU" sz="8000" dirty="0"/>
              <a:t>, </a:t>
            </a:r>
            <a:r>
              <a:rPr lang="ru-RU" sz="8000" dirty="0" err="1"/>
              <a:t>впровадження</a:t>
            </a:r>
            <a:r>
              <a:rPr lang="ru-RU" sz="8000" dirty="0"/>
              <a:t> та </a:t>
            </a:r>
            <a:r>
              <a:rPr lang="ru-RU" sz="8000" dirty="0" err="1"/>
              <a:t>поширення</a:t>
            </a:r>
            <a:r>
              <a:rPr lang="ru-RU" sz="8000" dirty="0"/>
              <a:t> </a:t>
            </a:r>
            <a:r>
              <a:rPr lang="ru-RU" sz="8000" dirty="0" err="1"/>
              <a:t>інформації</a:t>
            </a:r>
            <a:r>
              <a:rPr lang="ru-RU" sz="8000" dirty="0"/>
              <a:t> про  </a:t>
            </a:r>
            <a:r>
              <a:rPr lang="ru-RU" sz="8000" dirty="0" err="1"/>
              <a:t>стандартизацію</a:t>
            </a:r>
            <a:r>
              <a:rPr lang="ru-RU" sz="8000" dirty="0"/>
              <a:t> і </a:t>
            </a:r>
            <a:r>
              <a:rPr lang="ru-RU" sz="8000" dirty="0" err="1"/>
              <a:t>сертифікацію</a:t>
            </a:r>
            <a:r>
              <a:rPr lang="ru-RU" sz="8000" dirty="0"/>
              <a:t> </a:t>
            </a:r>
            <a:r>
              <a:rPr lang="ru-RU" sz="8000" dirty="0" err="1"/>
              <a:t>тощо</a:t>
            </a:r>
            <a:r>
              <a:rPr lang="ru-RU" sz="8000" dirty="0" smtClean="0"/>
              <a:t>.</a:t>
            </a:r>
          </a:p>
          <a:p>
            <a:pPr marL="0" indent="0">
              <a:buNone/>
            </a:pPr>
            <a:endParaRPr lang="ru-RU" sz="8000" dirty="0"/>
          </a:p>
          <a:p>
            <a:pPr marL="0" indent="0">
              <a:buNone/>
            </a:pPr>
            <a:r>
              <a:rPr lang="ru-RU" sz="8000" dirty="0" smtClean="0"/>
              <a:t>6. </a:t>
            </a:r>
            <a:r>
              <a:rPr lang="ru-RU" sz="8000" dirty="0" err="1" smtClean="0"/>
              <a:t>Розроблення</a:t>
            </a:r>
            <a:r>
              <a:rPr lang="ru-RU" sz="8000" dirty="0" smtClean="0"/>
              <a:t> </a:t>
            </a:r>
            <a:r>
              <a:rPr lang="ru-RU" sz="8000" dirty="0" err="1"/>
              <a:t>методичних</a:t>
            </a:r>
            <a:r>
              <a:rPr lang="ru-RU" sz="8000" dirty="0"/>
              <a:t> </a:t>
            </a:r>
            <a:r>
              <a:rPr lang="ru-RU" sz="8000" dirty="0" err="1"/>
              <a:t>посібників</a:t>
            </a:r>
            <a:r>
              <a:rPr lang="ru-RU" sz="8000" dirty="0"/>
              <a:t> (</a:t>
            </a:r>
            <a:r>
              <a:rPr lang="ru-RU" sz="8000" dirty="0" err="1"/>
              <a:t>настанов</a:t>
            </a:r>
            <a:r>
              <a:rPr lang="ru-RU" sz="8000" dirty="0"/>
              <a:t>) </a:t>
            </a:r>
            <a:r>
              <a:rPr lang="ru-RU" sz="8000" dirty="0" err="1"/>
              <a:t>щодо</a:t>
            </a:r>
            <a:r>
              <a:rPr lang="ru-RU" sz="8000" dirty="0"/>
              <a:t> </a:t>
            </a:r>
            <a:r>
              <a:rPr lang="ru-RU" sz="8000" dirty="0" err="1"/>
              <a:t>впровадження</a:t>
            </a:r>
            <a:r>
              <a:rPr lang="ru-RU" sz="8000" dirty="0"/>
              <a:t> </a:t>
            </a:r>
            <a:r>
              <a:rPr lang="ru-RU" sz="8000" dirty="0" err="1"/>
              <a:t>національних</a:t>
            </a:r>
            <a:r>
              <a:rPr lang="ru-RU" sz="8000" dirty="0"/>
              <a:t> </a:t>
            </a:r>
            <a:r>
              <a:rPr lang="ru-RU" sz="8000" dirty="0" err="1"/>
              <a:t>стандартів</a:t>
            </a:r>
            <a:r>
              <a:rPr lang="ru-RU" sz="8000" dirty="0"/>
              <a:t> для </a:t>
            </a:r>
            <a:r>
              <a:rPr lang="ru-RU" sz="8000" dirty="0" err="1"/>
              <a:t>суб’єктів</a:t>
            </a:r>
            <a:r>
              <a:rPr lang="ru-RU" sz="8000" dirty="0"/>
              <a:t> </a:t>
            </a:r>
            <a:r>
              <a:rPr lang="ru-RU" sz="8000" dirty="0" err="1"/>
              <a:t>туристичної</a:t>
            </a:r>
            <a:r>
              <a:rPr lang="ru-RU" sz="8000" dirty="0"/>
              <a:t> </a:t>
            </a:r>
            <a:r>
              <a:rPr lang="ru-RU" sz="8000" dirty="0" err="1"/>
              <a:t>діяльності</a:t>
            </a:r>
            <a:r>
              <a:rPr lang="ru-RU" sz="8000" dirty="0"/>
              <a:t>, у </a:t>
            </a:r>
            <a:r>
              <a:rPr lang="ru-RU" sz="8000" dirty="0" err="1"/>
              <a:t>т.ч</a:t>
            </a:r>
            <a:r>
              <a:rPr lang="ru-RU" sz="8000" dirty="0"/>
              <a:t>. </a:t>
            </a:r>
            <a:r>
              <a:rPr lang="ru-RU" sz="8000" dirty="0" err="1"/>
              <a:t>закладів</a:t>
            </a:r>
            <a:r>
              <a:rPr lang="ru-RU" sz="8000" dirty="0"/>
              <a:t> </a:t>
            </a:r>
            <a:r>
              <a:rPr lang="ru-RU" sz="8000" dirty="0" err="1"/>
              <a:t>тимчасового</a:t>
            </a:r>
            <a:r>
              <a:rPr lang="ru-RU" sz="8000" dirty="0"/>
              <a:t> </a:t>
            </a:r>
            <a:r>
              <a:rPr lang="ru-RU" sz="8000" dirty="0" err="1"/>
              <a:t>розміщування</a:t>
            </a:r>
            <a:r>
              <a:rPr lang="ru-RU" sz="8000" dirty="0"/>
              <a:t> й </a:t>
            </a:r>
            <a:r>
              <a:rPr lang="ru-RU" sz="8000" dirty="0" err="1"/>
              <a:t>організації</a:t>
            </a:r>
            <a:r>
              <a:rPr lang="ru-RU" sz="8000" dirty="0"/>
              <a:t> </a:t>
            </a:r>
            <a:r>
              <a:rPr lang="ru-RU" sz="8000" dirty="0" err="1"/>
              <a:t>харчування</a:t>
            </a:r>
            <a:r>
              <a:rPr lang="ru-RU" sz="8000" dirty="0" smtClean="0"/>
              <a:t>.</a:t>
            </a:r>
          </a:p>
          <a:p>
            <a:pPr marL="0" indent="0">
              <a:buNone/>
            </a:pPr>
            <a:endParaRPr lang="ru-RU" sz="8000" dirty="0"/>
          </a:p>
          <a:p>
            <a:pPr marL="0" indent="0">
              <a:buNone/>
            </a:pPr>
            <a:r>
              <a:rPr lang="ru-RU" sz="8000" dirty="0" smtClean="0"/>
              <a:t>7. </a:t>
            </a:r>
            <a:r>
              <a:rPr lang="ru-RU" sz="8000" dirty="0" err="1" smtClean="0"/>
              <a:t>Виготовлення</a:t>
            </a:r>
            <a:r>
              <a:rPr lang="ru-RU" sz="8000" dirty="0" smtClean="0"/>
              <a:t> </a:t>
            </a:r>
            <a:r>
              <a:rPr lang="ru-RU" sz="8000" dirty="0"/>
              <a:t>(</a:t>
            </a:r>
            <a:r>
              <a:rPr lang="ru-RU" sz="8000" dirty="0" err="1"/>
              <a:t>макетування</a:t>
            </a:r>
            <a:r>
              <a:rPr lang="ru-RU" sz="8000" dirty="0"/>
              <a:t> та </a:t>
            </a:r>
            <a:r>
              <a:rPr lang="ru-RU" sz="8000" dirty="0" err="1"/>
              <a:t>друк</a:t>
            </a:r>
            <a:r>
              <a:rPr lang="ru-RU" sz="8000" dirty="0"/>
              <a:t>) </a:t>
            </a:r>
            <a:r>
              <a:rPr lang="ru-RU" sz="8000" dirty="0" err="1"/>
              <a:t>методичних</a:t>
            </a:r>
            <a:r>
              <a:rPr lang="ru-RU" sz="8000" dirty="0"/>
              <a:t> </a:t>
            </a:r>
            <a:r>
              <a:rPr lang="ru-RU" sz="8000" dirty="0" err="1"/>
              <a:t>посібників</a:t>
            </a:r>
            <a:r>
              <a:rPr lang="ru-RU" sz="8000" dirty="0"/>
              <a:t> (</a:t>
            </a:r>
            <a:r>
              <a:rPr lang="ru-RU" sz="8000" dirty="0" err="1"/>
              <a:t>настанов</a:t>
            </a:r>
            <a:r>
              <a:rPr lang="ru-RU" sz="8000" dirty="0"/>
              <a:t>) </a:t>
            </a:r>
            <a:r>
              <a:rPr lang="ru-RU" sz="8000" dirty="0" err="1"/>
              <a:t>щодо</a:t>
            </a:r>
            <a:r>
              <a:rPr lang="ru-RU" sz="8000" dirty="0"/>
              <a:t> </a:t>
            </a:r>
            <a:r>
              <a:rPr lang="ru-RU" sz="8000" dirty="0" err="1"/>
              <a:t>впровадження</a:t>
            </a:r>
            <a:r>
              <a:rPr lang="ru-RU" sz="8000" dirty="0"/>
              <a:t> </a:t>
            </a:r>
            <a:r>
              <a:rPr lang="ru-RU" sz="8000" dirty="0" err="1"/>
              <a:t>національних</a:t>
            </a:r>
            <a:r>
              <a:rPr lang="ru-RU" sz="8000" dirty="0"/>
              <a:t> </a:t>
            </a:r>
            <a:r>
              <a:rPr lang="ru-RU" sz="8000" dirty="0" err="1"/>
              <a:t>стандартів</a:t>
            </a:r>
            <a:r>
              <a:rPr lang="ru-RU" sz="8000" dirty="0"/>
              <a:t> у </a:t>
            </a:r>
            <a:r>
              <a:rPr lang="ru-RU" sz="8000" dirty="0" err="1"/>
              <a:t>сфері</a:t>
            </a:r>
            <a:r>
              <a:rPr lang="ru-RU" sz="8000" dirty="0"/>
              <a:t> туризму та </a:t>
            </a:r>
            <a:r>
              <a:rPr lang="ru-RU" sz="8000" dirty="0" err="1"/>
              <a:t>гостинності</a:t>
            </a:r>
            <a:r>
              <a:rPr lang="ru-RU" sz="8000" dirty="0" smtClean="0"/>
              <a:t>.</a:t>
            </a:r>
          </a:p>
          <a:p>
            <a:pPr marL="0" indent="0">
              <a:buNone/>
            </a:pPr>
            <a:endParaRPr lang="ru-RU" sz="8000" dirty="0"/>
          </a:p>
          <a:p>
            <a:pPr marL="0" indent="0">
              <a:buNone/>
            </a:pPr>
            <a:r>
              <a:rPr lang="ru-RU" sz="8000" dirty="0" smtClean="0"/>
              <a:t>8. </a:t>
            </a:r>
            <a:r>
              <a:rPr lang="ru-RU" sz="8000" dirty="0" err="1" smtClean="0"/>
              <a:t>Розроблення</a:t>
            </a:r>
            <a:r>
              <a:rPr lang="ru-RU" sz="8000" dirty="0"/>
              <a:t>, </a:t>
            </a:r>
            <a:r>
              <a:rPr lang="ru-RU" sz="8000" dirty="0" err="1"/>
              <a:t>своєчасні</a:t>
            </a:r>
            <a:r>
              <a:rPr lang="ru-RU" sz="8000" dirty="0"/>
              <a:t> </a:t>
            </a:r>
            <a:r>
              <a:rPr lang="ru-RU" sz="8000" dirty="0" err="1"/>
              <a:t>внесення</a:t>
            </a:r>
            <a:r>
              <a:rPr lang="ru-RU" sz="8000" dirty="0"/>
              <a:t> </a:t>
            </a:r>
            <a:r>
              <a:rPr lang="ru-RU" sz="8000" dirty="0" err="1"/>
              <a:t>змін</a:t>
            </a:r>
            <a:r>
              <a:rPr lang="ru-RU" sz="8000" dirty="0"/>
              <a:t> та перегляд ДСТУ, </a:t>
            </a:r>
            <a:r>
              <a:rPr lang="ru-RU" sz="8000" dirty="0" err="1"/>
              <a:t>моніторинг</a:t>
            </a:r>
            <a:r>
              <a:rPr lang="ru-RU" sz="8000" dirty="0"/>
              <a:t> і </a:t>
            </a:r>
            <a:r>
              <a:rPr lang="ru-RU" sz="8000" dirty="0" err="1"/>
              <a:t>введення</a:t>
            </a:r>
            <a:r>
              <a:rPr lang="ru-RU" sz="8000" dirty="0"/>
              <a:t> в </a:t>
            </a:r>
            <a:r>
              <a:rPr lang="ru-RU" sz="8000" dirty="0" err="1"/>
              <a:t>дію</a:t>
            </a:r>
            <a:r>
              <a:rPr lang="ru-RU" sz="8000" dirty="0"/>
              <a:t> </a:t>
            </a:r>
            <a:r>
              <a:rPr lang="ru-RU" sz="8000" dirty="0" err="1"/>
              <a:t>міжнародних</a:t>
            </a:r>
            <a:r>
              <a:rPr lang="ru-RU" sz="8000" dirty="0"/>
              <a:t> та </a:t>
            </a:r>
            <a:r>
              <a:rPr lang="ru-RU" sz="8000" dirty="0" err="1"/>
              <a:t>європейських</a:t>
            </a:r>
            <a:r>
              <a:rPr lang="ru-RU" sz="8000" dirty="0"/>
              <a:t> </a:t>
            </a:r>
            <a:r>
              <a:rPr lang="ru-RU" sz="8000" dirty="0" err="1"/>
              <a:t>стандартів</a:t>
            </a:r>
            <a:r>
              <a:rPr lang="ru-RU" sz="8000" dirty="0"/>
              <a:t> </a:t>
            </a:r>
            <a:r>
              <a:rPr lang="de-DE" sz="8000" dirty="0"/>
              <a:t>ISO </a:t>
            </a:r>
            <a:r>
              <a:rPr lang="ru-RU" sz="8000" dirty="0"/>
              <a:t>та </a:t>
            </a:r>
            <a:r>
              <a:rPr lang="de-DE" sz="8000" dirty="0"/>
              <a:t>CEN </a:t>
            </a:r>
            <a:r>
              <a:rPr lang="ru-RU" sz="8000" dirty="0"/>
              <a:t>в </a:t>
            </a:r>
            <a:r>
              <a:rPr lang="ru-RU" sz="8000" dirty="0" err="1"/>
              <a:t>Україні</a:t>
            </a:r>
            <a:r>
              <a:rPr lang="ru-RU" sz="8000" dirty="0" smtClean="0"/>
              <a:t>.</a:t>
            </a:r>
          </a:p>
          <a:p>
            <a:pPr marL="0" indent="0">
              <a:buNone/>
            </a:pPr>
            <a:endParaRPr lang="ru-RU" sz="8000" dirty="0"/>
          </a:p>
          <a:p>
            <a:pPr marL="0" indent="0">
              <a:buNone/>
            </a:pPr>
            <a:r>
              <a:rPr lang="ru-RU" sz="8000" dirty="0" smtClean="0"/>
              <a:t>9. </a:t>
            </a:r>
            <a:r>
              <a:rPr lang="ru-RU" sz="8000" dirty="0" err="1" smtClean="0"/>
              <a:t>Створення</a:t>
            </a:r>
            <a:r>
              <a:rPr lang="ru-RU" sz="8000" dirty="0" smtClean="0"/>
              <a:t> </a:t>
            </a:r>
            <a:r>
              <a:rPr lang="ru-RU" sz="8000" dirty="0" err="1"/>
              <a:t>паспортів</a:t>
            </a:r>
            <a:r>
              <a:rPr lang="ru-RU" sz="8000" dirty="0"/>
              <a:t> </a:t>
            </a:r>
            <a:r>
              <a:rPr lang="ru-RU" sz="8000" dirty="0" err="1"/>
              <a:t>професій</a:t>
            </a:r>
            <a:r>
              <a:rPr lang="ru-RU" sz="8000" dirty="0"/>
              <a:t> для </a:t>
            </a:r>
            <a:r>
              <a:rPr lang="ru-RU" sz="8000" dirty="0" err="1"/>
              <a:t>сфери</a:t>
            </a:r>
            <a:r>
              <a:rPr lang="ru-RU" sz="8000" dirty="0"/>
              <a:t> туризму (менеджер туризму, </a:t>
            </a:r>
            <a:r>
              <a:rPr lang="ru-RU" sz="8000" dirty="0" err="1" smtClean="0"/>
              <a:t>фахівці</a:t>
            </a:r>
            <a:r>
              <a:rPr lang="ru-RU" sz="8000" dirty="0" smtClean="0"/>
              <a:t> </a:t>
            </a:r>
            <a:r>
              <a:rPr lang="ru-RU" sz="8000" dirty="0" err="1"/>
              <a:t>туристичного</a:t>
            </a:r>
            <a:r>
              <a:rPr lang="ru-RU" sz="8000" dirty="0"/>
              <a:t> </a:t>
            </a:r>
            <a:r>
              <a:rPr lang="ru-RU" sz="8000" dirty="0" err="1"/>
              <a:t>супроводу</a:t>
            </a:r>
            <a:r>
              <a:rPr lang="ru-RU" sz="8000" dirty="0"/>
              <a:t>, </a:t>
            </a:r>
            <a:r>
              <a:rPr lang="ru-RU" sz="8000" dirty="0" err="1" smtClean="0"/>
              <a:t>фахівці</a:t>
            </a:r>
            <a:r>
              <a:rPr lang="ru-RU" sz="8000" dirty="0" smtClean="0"/>
              <a:t> </a:t>
            </a:r>
            <a:r>
              <a:rPr lang="ru-RU" sz="8000" dirty="0"/>
              <a:t>з </a:t>
            </a:r>
            <a:r>
              <a:rPr lang="ru-RU" sz="8000" dirty="0" err="1"/>
              <a:t>гостинності</a:t>
            </a:r>
            <a:r>
              <a:rPr lang="ru-RU" sz="8000" dirty="0"/>
              <a:t> та </a:t>
            </a:r>
            <a:r>
              <a:rPr lang="ru-RU" sz="8000" dirty="0" err="1" smtClean="0"/>
              <a:t>ресторатори</a:t>
            </a:r>
            <a:r>
              <a:rPr lang="ru-RU" sz="8000" dirty="0" smtClean="0"/>
              <a:t>).</a:t>
            </a:r>
            <a:endParaRPr lang="ru-RU" sz="80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6273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187" y="4108451"/>
            <a:ext cx="4123035" cy="27495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6707"/>
            <a:ext cx="8551481" cy="4886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err="1"/>
              <a:t>Вирішення</a:t>
            </a:r>
            <a:r>
              <a:rPr lang="ru-RU" sz="3600" i="1" dirty="0"/>
              <a:t> </a:t>
            </a:r>
            <a:r>
              <a:rPr lang="ru-RU" sz="3600" i="1" dirty="0" err="1"/>
              <a:t>поставлених</a:t>
            </a:r>
            <a:r>
              <a:rPr lang="ru-RU" sz="3600" i="1" dirty="0"/>
              <a:t> </a:t>
            </a:r>
            <a:r>
              <a:rPr lang="ru-RU" sz="3600" i="1" dirty="0" err="1"/>
              <a:t>завдань</a:t>
            </a:r>
            <a:r>
              <a:rPr lang="ru-RU" sz="3600" i="1" dirty="0"/>
              <a:t> </a:t>
            </a:r>
            <a:r>
              <a:rPr lang="ru-RU" sz="3600" i="1" dirty="0" err="1"/>
              <a:t>вимагає</a:t>
            </a:r>
            <a:r>
              <a:rPr lang="ru-RU" sz="3600" i="1" dirty="0"/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об’єднання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зусиль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всіх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зацікавлених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сторін</a:t>
            </a:r>
            <a:r>
              <a:rPr lang="ru-RU" sz="3600" i="1" dirty="0"/>
              <a:t> у </a:t>
            </a:r>
            <a:r>
              <a:rPr lang="ru-RU" sz="3600" i="1" dirty="0" err="1"/>
              <a:t>підвищенні</a:t>
            </a:r>
            <a:r>
              <a:rPr lang="ru-RU" sz="3600" i="1" dirty="0"/>
              <a:t> </a:t>
            </a:r>
            <a:r>
              <a:rPr lang="ru-RU" sz="3600" i="1" dirty="0" err="1"/>
              <a:t>гарантій</a:t>
            </a:r>
            <a:r>
              <a:rPr lang="ru-RU" sz="3600" i="1" dirty="0"/>
              <a:t> </a:t>
            </a:r>
            <a:r>
              <a:rPr lang="ru-RU" sz="3600" i="1" dirty="0" err="1"/>
              <a:t>безпеки</a:t>
            </a:r>
            <a:r>
              <a:rPr lang="ru-RU" sz="3600" i="1" dirty="0"/>
              <a:t> та </a:t>
            </a:r>
            <a:r>
              <a:rPr lang="ru-RU" sz="3600" i="1" dirty="0" err="1"/>
              <a:t>рівня</a:t>
            </a:r>
            <a:r>
              <a:rPr lang="ru-RU" sz="3600" i="1" dirty="0"/>
              <a:t> </a:t>
            </a:r>
            <a:r>
              <a:rPr lang="ru-RU" sz="3600" i="1" dirty="0" err="1"/>
              <a:t>якості</a:t>
            </a:r>
            <a:r>
              <a:rPr lang="ru-RU" sz="3600" i="1" dirty="0"/>
              <a:t> </a:t>
            </a:r>
            <a:r>
              <a:rPr lang="ru-RU" sz="3600" i="1" dirty="0" err="1"/>
              <a:t>надання</a:t>
            </a:r>
            <a:r>
              <a:rPr lang="ru-RU" sz="3600" i="1" dirty="0"/>
              <a:t> </a:t>
            </a:r>
            <a:r>
              <a:rPr lang="ru-RU" sz="3600" i="1" dirty="0" err="1"/>
              <a:t>туристичних</a:t>
            </a:r>
            <a:r>
              <a:rPr lang="ru-RU" sz="3600" i="1" dirty="0"/>
              <a:t> </a:t>
            </a:r>
            <a:r>
              <a:rPr lang="ru-RU" sz="3600" i="1" dirty="0" err="1"/>
              <a:t>послуг</a:t>
            </a:r>
            <a:r>
              <a:rPr lang="ru-RU" sz="3600" i="1" dirty="0"/>
              <a:t> – </a:t>
            </a:r>
            <a:r>
              <a:rPr lang="ru-RU" sz="3600" i="1" dirty="0" err="1"/>
              <a:t>державних</a:t>
            </a:r>
            <a:r>
              <a:rPr lang="ru-RU" sz="3600" i="1" dirty="0"/>
              <a:t> </a:t>
            </a:r>
            <a:r>
              <a:rPr lang="ru-RU" sz="3600" i="1" dirty="0" err="1"/>
              <a:t>органів</a:t>
            </a:r>
            <a:r>
              <a:rPr lang="ru-RU" sz="3600" i="1" dirty="0"/>
              <a:t>, </a:t>
            </a:r>
            <a:r>
              <a:rPr lang="ru-RU" sz="3600" i="1" dirty="0" err="1"/>
              <a:t>бізнес-середовища</a:t>
            </a:r>
            <a:r>
              <a:rPr lang="ru-RU" sz="3600" i="1" dirty="0"/>
              <a:t>, </a:t>
            </a:r>
            <a:r>
              <a:rPr lang="ru-RU" sz="3600" i="1" dirty="0" err="1"/>
              <a:t>освіти</a:t>
            </a:r>
            <a:r>
              <a:rPr lang="ru-RU" sz="3600" i="1" dirty="0"/>
              <a:t> і </a:t>
            </a:r>
            <a:r>
              <a:rPr lang="ru-RU" sz="3600" i="1" dirty="0" err="1"/>
              <a:t>споживачів</a:t>
            </a:r>
            <a:r>
              <a:rPr lang="ru-RU" sz="3600" i="1" dirty="0"/>
              <a:t>. </a:t>
            </a: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0"/>
            <a:ext cx="1517900" cy="9772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7974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1749245"/>
            <a:ext cx="8093365" cy="1374345"/>
          </a:xfrm>
        </p:spPr>
        <p:txBody>
          <a:bodyPr>
            <a:noAutofit/>
          </a:bodyPr>
          <a:lstStyle/>
          <a:p>
            <a:r>
              <a:rPr lang="ru-RU" sz="8000" b="1" i="1" dirty="0" err="1" smtClean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sz="8000" b="1" i="1" dirty="0" smtClean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8000" b="1" i="1" dirty="0" err="1" smtClean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8000" b="1" i="1" dirty="0" smtClean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8000" b="1" i="1" dirty="0">
              <a:ln w="28575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" y="4270720"/>
            <a:ext cx="2108026" cy="1357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3907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2490" y="222195"/>
            <a:ext cx="777880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750D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повідомлення:</a:t>
            </a:r>
            <a:endParaRPr lang="en-US" sz="5400" b="1" dirty="0">
              <a:ln w="28575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6043" y="1291130"/>
            <a:ext cx="7635251" cy="534467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4500" dirty="0" smtClean="0"/>
              <a:t>1. </a:t>
            </a:r>
            <a:r>
              <a:rPr lang="ru-RU" sz="4500" dirty="0" err="1" smtClean="0"/>
              <a:t>Інформувати</a:t>
            </a:r>
            <a:r>
              <a:rPr lang="ru-RU" sz="4500" dirty="0" smtClean="0"/>
              <a:t> </a:t>
            </a:r>
            <a:r>
              <a:rPr lang="ru-RU" sz="4500" dirty="0" err="1"/>
              <a:t>громадськість</a:t>
            </a:r>
            <a:r>
              <a:rPr lang="ru-RU" sz="4500" dirty="0"/>
              <a:t> про </a:t>
            </a:r>
            <a:r>
              <a:rPr lang="ru-RU" sz="4500" dirty="0" err="1"/>
              <a:t>чинні</a:t>
            </a:r>
            <a:r>
              <a:rPr lang="ru-RU" sz="4500" dirty="0"/>
              <a:t> </a:t>
            </a:r>
            <a:r>
              <a:rPr lang="ru-RU" sz="4500" dirty="0" err="1"/>
              <a:t>нормативні</a:t>
            </a:r>
            <a:r>
              <a:rPr lang="ru-RU" sz="4500" dirty="0"/>
              <a:t> </a:t>
            </a:r>
            <a:r>
              <a:rPr lang="ru-RU" sz="4500" dirty="0" err="1"/>
              <a:t>документи</a:t>
            </a:r>
            <a:r>
              <a:rPr lang="ru-RU" sz="4500" dirty="0"/>
              <a:t> – </a:t>
            </a:r>
            <a:r>
              <a:rPr lang="ru-RU" sz="4500" dirty="0" err="1"/>
              <a:t>стандарти</a:t>
            </a:r>
            <a:r>
              <a:rPr lang="ru-RU" sz="4500" dirty="0"/>
              <a:t> в </a:t>
            </a:r>
            <a:r>
              <a:rPr lang="ru-RU" sz="4500" dirty="0" err="1"/>
              <a:t>сфері</a:t>
            </a:r>
            <a:r>
              <a:rPr lang="ru-RU" sz="4500" dirty="0"/>
              <a:t> </a:t>
            </a:r>
            <a:r>
              <a:rPr lang="ru-RU" sz="4500" dirty="0" smtClean="0"/>
              <a:t>туризму.</a:t>
            </a:r>
          </a:p>
          <a:p>
            <a:pPr marL="914400" indent="-914400" algn="just">
              <a:buAutoNum type="arabicPeriod"/>
            </a:pPr>
            <a:endParaRPr lang="ru-RU" sz="4500" dirty="0"/>
          </a:p>
          <a:p>
            <a:pPr marL="0" indent="0" algn="just">
              <a:buNone/>
            </a:pPr>
            <a:r>
              <a:rPr lang="ru-RU" sz="4500" dirty="0" smtClean="0"/>
              <a:t>2. </a:t>
            </a:r>
            <a:r>
              <a:rPr lang="ru-RU" sz="4500" dirty="0" err="1" smtClean="0"/>
              <a:t>Узагальнити</a:t>
            </a:r>
            <a:r>
              <a:rPr lang="ru-RU" sz="4500" dirty="0" smtClean="0"/>
              <a:t> </a:t>
            </a:r>
            <a:r>
              <a:rPr lang="ru-RU" sz="4500" dirty="0"/>
              <a:t>та </a:t>
            </a:r>
            <a:r>
              <a:rPr lang="ru-RU" sz="4500" dirty="0" err="1"/>
              <a:t>надати</a:t>
            </a:r>
            <a:r>
              <a:rPr lang="ru-RU" sz="4500" dirty="0"/>
              <a:t> </a:t>
            </a:r>
            <a:r>
              <a:rPr lang="ru-RU" sz="4500" dirty="0" err="1"/>
              <a:t>пропозиції</a:t>
            </a:r>
            <a:r>
              <a:rPr lang="ru-RU" sz="4500" dirty="0"/>
              <a:t> </a:t>
            </a:r>
            <a:r>
              <a:rPr lang="ru-RU" sz="4500" dirty="0" err="1" smtClean="0"/>
              <a:t>щодо</a:t>
            </a:r>
            <a:r>
              <a:rPr lang="ru-RU" sz="4500" dirty="0" smtClean="0"/>
              <a:t> </a:t>
            </a:r>
            <a:r>
              <a:rPr lang="ru-RU" sz="4500" dirty="0" err="1"/>
              <a:t>інструментів</a:t>
            </a:r>
            <a:r>
              <a:rPr lang="ru-RU" sz="4500" dirty="0"/>
              <a:t> </a:t>
            </a:r>
            <a:r>
              <a:rPr lang="ru-RU" sz="4500" dirty="0" err="1"/>
              <a:t>впровадження</a:t>
            </a:r>
            <a:r>
              <a:rPr lang="ru-RU" sz="4500" dirty="0"/>
              <a:t> в </a:t>
            </a:r>
            <a:r>
              <a:rPr lang="ru-RU" sz="4500" dirty="0" err="1"/>
              <a:t>господарську</a:t>
            </a:r>
            <a:r>
              <a:rPr lang="ru-RU" sz="4500" dirty="0"/>
              <a:t> </a:t>
            </a:r>
            <a:r>
              <a:rPr lang="ru-RU" sz="4500" dirty="0" err="1"/>
              <a:t>діяльність</a:t>
            </a:r>
            <a:r>
              <a:rPr lang="ru-RU" sz="4500" dirty="0"/>
              <a:t> та </a:t>
            </a:r>
            <a:r>
              <a:rPr lang="ru-RU" sz="4500" dirty="0" err="1"/>
              <a:t>методів</a:t>
            </a:r>
            <a:r>
              <a:rPr lang="ru-RU" sz="4500" dirty="0"/>
              <a:t> контролю за </a:t>
            </a:r>
            <a:r>
              <a:rPr lang="ru-RU" sz="4500" dirty="0" err="1"/>
              <a:t>дотриманням</a:t>
            </a:r>
            <a:r>
              <a:rPr lang="ru-RU" sz="4500" dirty="0"/>
              <a:t> </a:t>
            </a:r>
            <a:r>
              <a:rPr lang="ru-RU" sz="4500" dirty="0" err="1"/>
              <a:t>стандартів</a:t>
            </a:r>
            <a:r>
              <a:rPr lang="ru-RU" sz="4500" dirty="0"/>
              <a:t> </a:t>
            </a:r>
            <a:r>
              <a:rPr lang="ru-RU" sz="4500" dirty="0" err="1"/>
              <a:t>суб’єктами</a:t>
            </a:r>
            <a:r>
              <a:rPr lang="ru-RU" sz="4500" dirty="0"/>
              <a:t> </a:t>
            </a:r>
            <a:r>
              <a:rPr lang="ru-RU" sz="4500" dirty="0" err="1"/>
              <a:t>туристичного</a:t>
            </a:r>
            <a:r>
              <a:rPr lang="ru-RU" sz="4500" dirty="0"/>
              <a:t> </a:t>
            </a:r>
            <a:r>
              <a:rPr lang="ru-RU" sz="4500" dirty="0" err="1"/>
              <a:t>бізнесу</a:t>
            </a:r>
            <a:r>
              <a:rPr lang="ru-RU" sz="4500" dirty="0" smtClean="0"/>
              <a:t>.</a:t>
            </a:r>
          </a:p>
          <a:p>
            <a:pPr marL="914400" indent="-914400" algn="just">
              <a:buAutoNum type="arabicPeriod" startAt="2"/>
            </a:pPr>
            <a:endParaRPr lang="ru-RU" sz="4500" dirty="0"/>
          </a:p>
          <a:p>
            <a:pPr marL="0" indent="0" algn="just">
              <a:buNone/>
            </a:pPr>
            <a:r>
              <a:rPr lang="ru-RU" sz="45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8859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291130"/>
            <a:ext cx="8551481" cy="2901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/>
              <a:t>У </a:t>
            </a:r>
            <a:r>
              <a:rPr lang="ru-RU" sz="3600" i="1" dirty="0" err="1"/>
              <a:t>цивілізованому</a:t>
            </a:r>
            <a:r>
              <a:rPr lang="ru-RU" sz="3600" i="1" dirty="0"/>
              <a:t> </a:t>
            </a:r>
            <a:r>
              <a:rPr lang="ru-RU" sz="3600" i="1" dirty="0" err="1"/>
              <a:t>суспільстві</a:t>
            </a:r>
            <a:r>
              <a:rPr lang="ru-RU" sz="3600" i="1" dirty="0"/>
              <a:t> </a:t>
            </a:r>
            <a:r>
              <a:rPr lang="ru-RU" sz="3600" i="1" dirty="0" err="1"/>
              <a:t>бізнес</a:t>
            </a:r>
            <a:r>
              <a:rPr lang="ru-RU" sz="3600" i="1" dirty="0"/>
              <a:t> в будь-</a:t>
            </a:r>
            <a:r>
              <a:rPr lang="ru-RU" sz="3600" i="1" dirty="0" err="1"/>
              <a:t>якій</a:t>
            </a:r>
            <a:r>
              <a:rPr lang="ru-RU" sz="3600" i="1" dirty="0"/>
              <a:t> </a:t>
            </a:r>
            <a:r>
              <a:rPr lang="ru-RU" sz="3600" i="1" dirty="0" err="1"/>
              <a:t>сфері</a:t>
            </a:r>
            <a:r>
              <a:rPr lang="ru-RU" sz="3600" i="1" dirty="0"/>
              <a:t> </a:t>
            </a:r>
            <a:r>
              <a:rPr lang="ru-RU" sz="3600" i="1" dirty="0" err="1"/>
              <a:t>діяльності</a:t>
            </a:r>
            <a:r>
              <a:rPr lang="ru-RU" sz="3600" i="1" dirty="0"/>
              <a:t> </a:t>
            </a:r>
            <a:r>
              <a:rPr lang="ru-RU" sz="3600" i="1" dirty="0" err="1"/>
              <a:t>регулюється</a:t>
            </a:r>
            <a:r>
              <a:rPr lang="ru-RU" sz="3600" i="1" dirty="0"/>
              <a:t> </a:t>
            </a:r>
            <a:r>
              <a:rPr lang="ru-RU" sz="3600" i="1" dirty="0" err="1"/>
              <a:t>законодавчими</a:t>
            </a:r>
            <a:r>
              <a:rPr lang="ru-RU" sz="3600" i="1" dirty="0"/>
              <a:t> і </a:t>
            </a:r>
            <a:r>
              <a:rPr lang="ru-RU" sz="3600" i="1" dirty="0" err="1"/>
              <a:t>нормативними</a:t>
            </a:r>
            <a:r>
              <a:rPr lang="ru-RU" sz="3600" i="1" dirty="0"/>
              <a:t> документами, </a:t>
            </a:r>
            <a:r>
              <a:rPr lang="ru-RU" sz="3600" i="1" dirty="0" err="1"/>
              <a:t>технічними</a:t>
            </a:r>
            <a:r>
              <a:rPr lang="ru-RU" sz="3600" i="1" dirty="0"/>
              <a:t> регламентами</a:t>
            </a:r>
            <a:r>
              <a:rPr lang="ru-RU" sz="3600" i="1" dirty="0" smtClean="0"/>
              <a:t>.</a:t>
            </a:r>
            <a:endParaRPr lang="en-US" i="1" dirty="0" smtClean="0"/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74"/>
            <a:ext cx="1722220" cy="11087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720" y="4181570"/>
            <a:ext cx="4886560" cy="2676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4358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0" y="4192525"/>
            <a:ext cx="5997319" cy="26654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551481" cy="29013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00B050"/>
                </a:solidFill>
              </a:rPr>
              <a:t>Туризм є особливою сферою </a:t>
            </a:r>
            <a:r>
              <a:rPr lang="ru-RU" sz="3600" b="1" i="1" dirty="0" err="1">
                <a:solidFill>
                  <a:srgbClr val="00B050"/>
                </a:solidFill>
              </a:rPr>
              <a:t>діяльності</a:t>
            </a:r>
            <a:r>
              <a:rPr lang="ru-RU" sz="3600" i="1" dirty="0"/>
              <a:t>, яка </a:t>
            </a:r>
            <a:endParaRPr lang="ru-RU" sz="3600" i="1" dirty="0" smtClean="0"/>
          </a:p>
          <a:p>
            <a:pPr marL="0" indent="0" algn="ctr">
              <a:buNone/>
            </a:pPr>
            <a:r>
              <a:rPr lang="ru-RU" sz="3600" i="1" dirty="0" err="1" smtClean="0"/>
              <a:t>багатогранно</a:t>
            </a:r>
            <a:r>
              <a:rPr lang="ru-RU" sz="3600" i="1" dirty="0" smtClean="0"/>
              <a:t> </a:t>
            </a:r>
            <a:r>
              <a:rPr lang="ru-RU" sz="3600" i="1" dirty="0"/>
              <a:t>і </a:t>
            </a:r>
            <a:r>
              <a:rPr lang="ru-RU" sz="3600" i="1" dirty="0" err="1"/>
              <a:t>безпосередньо</a:t>
            </a:r>
            <a:r>
              <a:rPr lang="ru-RU" sz="3600" i="1" dirty="0"/>
              <a:t> </a:t>
            </a:r>
            <a:r>
              <a:rPr lang="ru-RU" sz="3600" i="1" dirty="0" err="1"/>
              <a:t>пов’язана</a:t>
            </a:r>
            <a:r>
              <a:rPr lang="ru-RU" sz="3600" i="1" dirty="0"/>
              <a:t> </a:t>
            </a:r>
            <a:r>
              <a:rPr lang="ru-RU" sz="3600" i="1" dirty="0" err="1"/>
              <a:t>зі</a:t>
            </a:r>
            <a:r>
              <a:rPr lang="ru-RU" sz="3600" i="1" dirty="0"/>
              <a:t> </a:t>
            </a:r>
            <a:r>
              <a:rPr lang="ru-RU" sz="3600" i="1" dirty="0" err="1"/>
              <a:t>здоров’ям</a:t>
            </a:r>
            <a:r>
              <a:rPr lang="ru-RU" sz="3600" i="1" dirty="0"/>
              <a:t> та </a:t>
            </a:r>
            <a:r>
              <a:rPr lang="ru-RU" sz="3600" i="1" dirty="0" err="1"/>
              <a:t>якістю</a:t>
            </a:r>
            <a:r>
              <a:rPr lang="ru-RU" sz="3600" i="1" dirty="0"/>
              <a:t> </a:t>
            </a:r>
            <a:r>
              <a:rPr lang="ru-RU" sz="3600" i="1" dirty="0" err="1"/>
              <a:t>життя</a:t>
            </a:r>
            <a:r>
              <a:rPr lang="ru-RU" sz="3600" i="1" dirty="0"/>
              <a:t> </a:t>
            </a:r>
            <a:r>
              <a:rPr lang="ru-RU" sz="3600" i="1" dirty="0" err="1" smtClean="0"/>
              <a:t>населення</a:t>
            </a:r>
            <a:r>
              <a:rPr lang="ru-RU" sz="3600" i="1" dirty="0" smtClean="0"/>
              <a:t>;</a:t>
            </a:r>
          </a:p>
          <a:p>
            <a:pPr marL="0" indent="0" algn="ctr">
              <a:buNone/>
            </a:pPr>
            <a:r>
              <a:rPr lang="ru-RU" sz="3600" i="1" dirty="0" err="1" smtClean="0"/>
              <a:t>обумовлює</a:t>
            </a:r>
            <a:r>
              <a:rPr lang="ru-RU" sz="3600" i="1" dirty="0" smtClean="0"/>
              <a:t> </a:t>
            </a:r>
            <a:r>
              <a:rPr lang="ru-RU" sz="3600" i="1" dirty="0" err="1"/>
              <a:t>суттєвий</a:t>
            </a:r>
            <a:r>
              <a:rPr lang="ru-RU" sz="3600" i="1" dirty="0"/>
              <a:t> </a:t>
            </a:r>
            <a:r>
              <a:rPr lang="ru-RU" sz="3600" i="1" dirty="0" err="1"/>
              <a:t>вплив</a:t>
            </a:r>
            <a:r>
              <a:rPr lang="ru-RU" sz="3600" i="1" dirty="0"/>
              <a:t> на </a:t>
            </a:r>
            <a:r>
              <a:rPr lang="ru-RU" sz="3600" i="1" dirty="0" err="1"/>
              <a:t>світовий</a:t>
            </a:r>
            <a:r>
              <a:rPr lang="ru-RU" sz="3600" i="1" dirty="0"/>
              <a:t> </a:t>
            </a:r>
            <a:r>
              <a:rPr lang="ru-RU" sz="3600" i="1" dirty="0" smtClean="0"/>
              <a:t>ВВП, </a:t>
            </a:r>
            <a:r>
              <a:rPr lang="ru-RU" sz="3600" i="1" dirty="0" err="1"/>
              <a:t>торгівлю</a:t>
            </a:r>
            <a:r>
              <a:rPr lang="ru-RU" sz="3600" i="1" dirty="0"/>
              <a:t> </a:t>
            </a:r>
            <a:r>
              <a:rPr lang="ru-RU" sz="3600" i="1" dirty="0" err="1"/>
              <a:t>послугами</a:t>
            </a:r>
            <a:r>
              <a:rPr lang="ru-RU" sz="3600" i="1" dirty="0"/>
              <a:t> та сальдо  </a:t>
            </a:r>
            <a:r>
              <a:rPr lang="ru-RU" sz="3600" i="1" dirty="0" err="1"/>
              <a:t>платіжного</a:t>
            </a:r>
            <a:r>
              <a:rPr lang="ru-RU" sz="3600" i="1" dirty="0"/>
              <a:t> балансу. </a:t>
            </a:r>
            <a:endParaRPr lang="en-US" i="1" dirty="0" smtClean="0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74"/>
            <a:ext cx="1722220" cy="11087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878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3" y="1036278"/>
            <a:ext cx="8856891" cy="458115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00B050"/>
                </a:solidFill>
              </a:rPr>
              <a:t>Комітет </a:t>
            </a:r>
            <a:r>
              <a:rPr lang="ru-RU" sz="3600" b="1" i="1" dirty="0" err="1">
                <a:solidFill>
                  <a:srgbClr val="00B050"/>
                </a:solidFill>
              </a:rPr>
              <a:t>Міжнародної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організації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de-DE" sz="3600" b="1" i="1" dirty="0">
                <a:solidFill>
                  <a:srgbClr val="00B050"/>
                </a:solidFill>
              </a:rPr>
              <a:t>ISO </a:t>
            </a:r>
            <a:r>
              <a:rPr lang="ru-RU" sz="3600" b="1" i="1" dirty="0" err="1">
                <a:solidFill>
                  <a:srgbClr val="00B050"/>
                </a:solidFill>
              </a:rPr>
              <a:t>зі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споживчої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політики</a:t>
            </a:r>
            <a:r>
              <a:rPr lang="ru-RU" sz="3600" b="1" i="1" dirty="0">
                <a:solidFill>
                  <a:srgbClr val="00B050"/>
                </a:solidFill>
              </a:rPr>
              <a:t> (</a:t>
            </a:r>
            <a:r>
              <a:rPr lang="de-DE" sz="3600" b="1" i="1" dirty="0">
                <a:solidFill>
                  <a:srgbClr val="00B050"/>
                </a:solidFill>
              </a:rPr>
              <a:t>ISO/COPOLCO ) </a:t>
            </a:r>
            <a:r>
              <a:rPr lang="de-DE" sz="3600" dirty="0"/>
              <a:t>– </a:t>
            </a:r>
            <a:r>
              <a:rPr lang="ru-RU" sz="3600" dirty="0"/>
              <a:t>структура </a:t>
            </a:r>
            <a:r>
              <a:rPr lang="ru-RU" sz="3600" dirty="0" err="1" smtClean="0"/>
              <a:t>із</a:t>
            </a:r>
            <a:r>
              <a:rPr lang="ru-RU" sz="3600" dirty="0" smtClean="0"/>
              <a:t> </a:t>
            </a:r>
            <a:r>
              <a:rPr lang="ru-RU" sz="3600" dirty="0" err="1"/>
              <a:t>розробки</a:t>
            </a:r>
            <a:r>
              <a:rPr lang="ru-RU" sz="3600" dirty="0"/>
              <a:t> </a:t>
            </a:r>
            <a:r>
              <a:rPr lang="ru-RU" sz="3600" dirty="0" err="1"/>
              <a:t>політики</a:t>
            </a:r>
            <a:r>
              <a:rPr lang="ru-RU" sz="3600" dirty="0"/>
              <a:t> </a:t>
            </a:r>
            <a:r>
              <a:rPr lang="ru-RU" sz="3600" dirty="0" err="1"/>
              <a:t>розвитку</a:t>
            </a:r>
            <a:r>
              <a:rPr lang="ru-RU" sz="3600" dirty="0"/>
              <a:t> </a:t>
            </a:r>
            <a:r>
              <a:rPr lang="ru-RU" sz="3600" dirty="0" err="1"/>
              <a:t>туристичної</a:t>
            </a:r>
            <a:r>
              <a:rPr lang="ru-RU" sz="3600" dirty="0"/>
              <a:t> </a:t>
            </a:r>
            <a:r>
              <a:rPr lang="ru-RU" sz="3600" dirty="0" err="1"/>
              <a:t>галузі</a:t>
            </a:r>
            <a:r>
              <a:rPr lang="ru-RU" sz="3600" dirty="0"/>
              <a:t>,  </a:t>
            </a:r>
            <a:r>
              <a:rPr lang="ru-RU" sz="3600" dirty="0" err="1"/>
              <a:t>який</a:t>
            </a:r>
            <a:r>
              <a:rPr lang="ru-RU" sz="3600" dirty="0"/>
              <a:t> </a:t>
            </a:r>
            <a:r>
              <a:rPr lang="ru-RU" sz="3600" dirty="0" err="1"/>
              <a:t>включає</a:t>
            </a:r>
            <a:r>
              <a:rPr lang="ru-RU" sz="3600" dirty="0"/>
              <a:t> до </a:t>
            </a:r>
            <a:r>
              <a:rPr lang="ru-RU" sz="3600" dirty="0" err="1"/>
              <a:t>свого</a:t>
            </a:r>
            <a:r>
              <a:rPr lang="ru-RU" sz="3600" dirty="0"/>
              <a:t> складу </a:t>
            </a:r>
            <a:r>
              <a:rPr lang="ru-RU" sz="3600" dirty="0" err="1"/>
              <a:t>делегованих</a:t>
            </a:r>
            <a:r>
              <a:rPr lang="ru-RU" sz="3600" dirty="0"/>
              <a:t> </a:t>
            </a:r>
            <a:r>
              <a:rPr lang="ru-RU" sz="3600" dirty="0" err="1"/>
              <a:t>представників</a:t>
            </a:r>
            <a:r>
              <a:rPr lang="ru-RU" sz="3600" dirty="0"/>
              <a:t> </a:t>
            </a:r>
            <a:r>
              <a:rPr lang="ru-RU" sz="3600" dirty="0" err="1"/>
              <a:t>значної</a:t>
            </a:r>
            <a:r>
              <a:rPr lang="ru-RU" sz="3600" dirty="0"/>
              <a:t> </a:t>
            </a:r>
            <a:r>
              <a:rPr lang="ru-RU" sz="3600" dirty="0" err="1"/>
              <a:t>кількості</a:t>
            </a:r>
            <a:r>
              <a:rPr lang="ru-RU" sz="3600" dirty="0"/>
              <a:t> </a:t>
            </a:r>
            <a:r>
              <a:rPr lang="ru-RU" sz="3600" dirty="0" err="1" smtClean="0"/>
              <a:t>країн</a:t>
            </a:r>
            <a:r>
              <a:rPr lang="ru-RU" sz="3600" dirty="0" smtClean="0"/>
              <a:t>.</a:t>
            </a:r>
            <a:endParaRPr lang="en-US" sz="3600" dirty="0" smtClean="0"/>
          </a:p>
          <a:p>
            <a:pPr marL="0" indent="0" algn="ctr">
              <a:buNone/>
            </a:pPr>
            <a:endParaRPr lang="ru-RU" sz="14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600" dirty="0" err="1"/>
              <a:t>П</a:t>
            </a:r>
            <a:r>
              <a:rPr lang="ru-RU" sz="3600" dirty="0" err="1" smtClean="0"/>
              <a:t>очинаючи</a:t>
            </a:r>
            <a:r>
              <a:rPr lang="ru-RU" sz="3600" dirty="0" smtClean="0"/>
              <a:t> </a:t>
            </a:r>
            <a:r>
              <a:rPr lang="ru-RU" sz="3600" dirty="0"/>
              <a:t>з 1995 року </a:t>
            </a:r>
            <a:r>
              <a:rPr lang="ru-RU" sz="3600" dirty="0" err="1" smtClean="0"/>
              <a:t>комітет</a:t>
            </a:r>
            <a:r>
              <a:rPr lang="ru-RU" sz="3600" dirty="0" smtClean="0"/>
              <a:t> проводить </a:t>
            </a:r>
            <a:r>
              <a:rPr lang="ru-RU" sz="3600" dirty="0" err="1"/>
              <a:t>періодично</a:t>
            </a:r>
            <a:r>
              <a:rPr lang="ru-RU" sz="3600" dirty="0"/>
              <a:t> </a:t>
            </a:r>
            <a:r>
              <a:rPr lang="ru-RU" sz="3600" dirty="0" err="1"/>
              <a:t>міжнародні</a:t>
            </a:r>
            <a:r>
              <a:rPr lang="ru-RU" sz="3600" dirty="0"/>
              <a:t> </a:t>
            </a:r>
            <a:r>
              <a:rPr lang="ru-RU" sz="3600" dirty="0" err="1"/>
              <a:t>семінари</a:t>
            </a:r>
            <a:r>
              <a:rPr lang="ru-RU" sz="3600" dirty="0"/>
              <a:t> з </a:t>
            </a:r>
            <a:r>
              <a:rPr lang="ru-RU" sz="3600" dirty="0" err="1"/>
              <a:t>питань</a:t>
            </a:r>
            <a:r>
              <a:rPr lang="ru-RU" sz="3600" dirty="0"/>
              <a:t> </a:t>
            </a:r>
            <a:r>
              <a:rPr lang="ru-RU" sz="3600" dirty="0" err="1"/>
              <a:t>стандартизації</a:t>
            </a:r>
            <a:r>
              <a:rPr lang="ru-RU" sz="3600" dirty="0"/>
              <a:t> в </a:t>
            </a:r>
            <a:r>
              <a:rPr lang="ru-RU" sz="3600" dirty="0" err="1"/>
              <a:t>сфері</a:t>
            </a:r>
            <a:r>
              <a:rPr lang="ru-RU" sz="3600" dirty="0"/>
              <a:t> </a:t>
            </a:r>
            <a:r>
              <a:rPr lang="ru-RU" sz="3600" dirty="0" smtClean="0"/>
              <a:t>туризму.; </a:t>
            </a:r>
            <a:endParaRPr lang="en-US" sz="3600" dirty="0" smtClean="0"/>
          </a:p>
          <a:p>
            <a:pPr algn="ctr">
              <a:buFont typeface="Wingdings" panose="05000000000000000000" pitchFamily="2" charset="2"/>
              <a:buChar char="ü"/>
            </a:pPr>
            <a:endParaRPr lang="ru-RU" sz="14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600" dirty="0" err="1" smtClean="0"/>
              <a:t>Комітетом</a:t>
            </a:r>
            <a:r>
              <a:rPr lang="ru-RU" sz="3600" dirty="0" smtClean="0"/>
              <a:t> </a:t>
            </a:r>
            <a:r>
              <a:rPr lang="ru-RU" sz="3600" dirty="0" err="1" smtClean="0"/>
              <a:t>с</a:t>
            </a:r>
            <a:r>
              <a:rPr lang="ru-RU" sz="3600" dirty="0" err="1" smtClean="0"/>
              <a:t>пільними</a:t>
            </a:r>
            <a:r>
              <a:rPr lang="ru-RU" sz="3600" dirty="0" smtClean="0"/>
              <a:t> </a:t>
            </a:r>
            <a:r>
              <a:rPr lang="ru-RU" sz="3600" dirty="0" err="1"/>
              <a:t>зусиллями</a:t>
            </a:r>
            <a:r>
              <a:rPr lang="ru-RU" sz="3600" dirty="0"/>
              <a:t> </a:t>
            </a:r>
            <a:r>
              <a:rPr lang="ru-RU" sz="3600" dirty="0" err="1"/>
              <a:t>із</a:t>
            </a:r>
            <a:r>
              <a:rPr lang="ru-RU" sz="3600" dirty="0"/>
              <a:t> </a:t>
            </a:r>
            <a:r>
              <a:rPr lang="ru-RU" sz="3600" dirty="0" err="1"/>
              <a:t>представниками</a:t>
            </a:r>
            <a:r>
              <a:rPr lang="ru-RU" sz="3600" dirty="0"/>
              <a:t> таких </a:t>
            </a:r>
            <a:r>
              <a:rPr lang="ru-RU" sz="3600" dirty="0" err="1"/>
              <a:t>організацій</a:t>
            </a:r>
            <a:r>
              <a:rPr lang="ru-RU" sz="3600" dirty="0"/>
              <a:t>, як ЮНВТО, </a:t>
            </a:r>
            <a:r>
              <a:rPr lang="ru-RU" sz="3600" dirty="0" err="1"/>
              <a:t>швейцарська</a:t>
            </a:r>
            <a:r>
              <a:rPr lang="ru-RU" sz="3600" dirty="0"/>
              <a:t> </a:t>
            </a:r>
            <a:r>
              <a:rPr lang="ru-RU" sz="3600" dirty="0" err="1"/>
              <a:t>Асоціація</a:t>
            </a:r>
            <a:r>
              <a:rPr lang="ru-RU" sz="3600" dirty="0"/>
              <a:t> туризму, </a:t>
            </a:r>
            <a:r>
              <a:rPr lang="ru-RU" sz="3600" dirty="0" err="1"/>
              <a:t>Міжнародна</a:t>
            </a:r>
            <a:r>
              <a:rPr lang="ru-RU" sz="3600" dirty="0"/>
              <a:t> </a:t>
            </a:r>
            <a:r>
              <a:rPr lang="ru-RU" sz="3600" dirty="0" err="1"/>
              <a:t>асоціація</a:t>
            </a:r>
            <a:r>
              <a:rPr lang="ru-RU" sz="3600" dirty="0"/>
              <a:t> </a:t>
            </a:r>
            <a:r>
              <a:rPr lang="ru-RU" sz="3600" dirty="0" err="1"/>
              <a:t>готелів</a:t>
            </a:r>
            <a:r>
              <a:rPr lang="ru-RU" sz="3600" dirty="0"/>
              <a:t> і </a:t>
            </a:r>
            <a:r>
              <a:rPr lang="ru-RU" sz="3600" dirty="0" err="1"/>
              <a:t>ресторанів</a:t>
            </a:r>
            <a:r>
              <a:rPr lang="ru-RU" sz="3600" dirty="0"/>
              <a:t>, </a:t>
            </a:r>
            <a:r>
              <a:rPr lang="de-DE" sz="3600" dirty="0" err="1"/>
              <a:t>Rainforest</a:t>
            </a:r>
            <a:r>
              <a:rPr lang="de-DE" sz="3600" dirty="0"/>
              <a:t> </a:t>
            </a:r>
            <a:r>
              <a:rPr lang="de-DE" sz="3600" dirty="0" err="1" smtClean="0"/>
              <a:t>Alliance</a:t>
            </a:r>
            <a:endParaRPr lang="uk-UA" sz="3600" dirty="0" smtClean="0"/>
          </a:p>
          <a:p>
            <a:pPr algn="ctr">
              <a:buFont typeface="Wingdings" panose="05000000000000000000" pitchFamily="2" charset="2"/>
              <a:buChar char="ü"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err="1" smtClean="0">
                <a:solidFill>
                  <a:srgbClr val="00B050"/>
                </a:solidFill>
              </a:rPr>
              <a:t>розроблено</a:t>
            </a:r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 err="1">
                <a:solidFill>
                  <a:srgbClr val="00B050"/>
                </a:solidFill>
              </a:rPr>
              <a:t>серію</a:t>
            </a:r>
            <a:r>
              <a:rPr lang="ru-RU" sz="3600" dirty="0">
                <a:solidFill>
                  <a:srgbClr val="00B050"/>
                </a:solidFill>
              </a:rPr>
              <a:t> </a:t>
            </a:r>
            <a:r>
              <a:rPr lang="ru-RU" sz="3600" dirty="0" err="1">
                <a:solidFill>
                  <a:srgbClr val="00B050"/>
                </a:solidFill>
              </a:rPr>
              <a:t>стандартів</a:t>
            </a:r>
            <a:r>
              <a:rPr lang="ru-RU" sz="3600" dirty="0">
                <a:solidFill>
                  <a:srgbClr val="00B050"/>
                </a:solidFill>
              </a:rPr>
              <a:t> </a:t>
            </a:r>
            <a:r>
              <a:rPr lang="ru-RU" sz="3600" i="1" dirty="0" err="1">
                <a:solidFill>
                  <a:srgbClr val="00B050"/>
                </a:solidFill>
              </a:rPr>
              <a:t>стосовно</a:t>
            </a:r>
            <a:r>
              <a:rPr lang="ru-RU" sz="3600" i="1" dirty="0">
                <a:solidFill>
                  <a:srgbClr val="00B050"/>
                </a:solidFill>
              </a:rPr>
              <a:t> </a:t>
            </a:r>
            <a:r>
              <a:rPr lang="ru-RU" sz="3600" i="1" dirty="0" err="1">
                <a:solidFill>
                  <a:srgbClr val="00B050"/>
                </a:solidFill>
              </a:rPr>
              <a:t>послуг</a:t>
            </a:r>
            <a:r>
              <a:rPr lang="ru-RU" sz="3600" i="1" dirty="0">
                <a:solidFill>
                  <a:srgbClr val="00B050"/>
                </a:solidFill>
              </a:rPr>
              <a:t> </a:t>
            </a:r>
            <a:r>
              <a:rPr lang="ru-RU" sz="3600" i="1" dirty="0" err="1">
                <a:solidFill>
                  <a:srgbClr val="00B050"/>
                </a:solidFill>
              </a:rPr>
              <a:t>гігієни</a:t>
            </a:r>
            <a:r>
              <a:rPr lang="ru-RU" sz="3600" i="1" dirty="0">
                <a:solidFill>
                  <a:srgbClr val="00B050"/>
                </a:solidFill>
              </a:rPr>
              <a:t>, </a:t>
            </a:r>
            <a:r>
              <a:rPr lang="ru-RU" sz="3600" i="1" dirty="0" err="1">
                <a:solidFill>
                  <a:srgbClr val="00B050"/>
                </a:solidFill>
              </a:rPr>
              <a:t>розвитку</a:t>
            </a:r>
            <a:r>
              <a:rPr lang="ru-RU" sz="3600" i="1" dirty="0">
                <a:solidFill>
                  <a:srgbClr val="00B050"/>
                </a:solidFill>
              </a:rPr>
              <a:t> </a:t>
            </a:r>
            <a:r>
              <a:rPr lang="ru-RU" sz="3600" i="1" dirty="0" err="1">
                <a:solidFill>
                  <a:srgbClr val="00B050"/>
                </a:solidFill>
              </a:rPr>
              <a:t>сталого</a:t>
            </a:r>
            <a:r>
              <a:rPr lang="ru-RU" sz="3600" i="1" dirty="0">
                <a:solidFill>
                  <a:srgbClr val="00B050"/>
                </a:solidFill>
              </a:rPr>
              <a:t> туризму, </a:t>
            </a:r>
            <a:r>
              <a:rPr lang="ru-RU" sz="3600" i="1" dirty="0" err="1" smtClean="0">
                <a:solidFill>
                  <a:srgbClr val="00B050"/>
                </a:solidFill>
              </a:rPr>
              <a:t>безпеки</a:t>
            </a:r>
            <a:r>
              <a:rPr lang="ru-RU" sz="3600" i="1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(особливо </a:t>
            </a:r>
            <a:r>
              <a:rPr lang="ru-RU" sz="3600" dirty="0" err="1" smtClean="0">
                <a:solidFill>
                  <a:srgbClr val="00B050"/>
                </a:solidFill>
              </a:rPr>
              <a:t>стосовно</a:t>
            </a:r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</a:rPr>
              <a:t>ставлення</a:t>
            </a:r>
            <a:r>
              <a:rPr lang="ru-RU" sz="3600" dirty="0" smtClean="0">
                <a:solidFill>
                  <a:srgbClr val="00B050"/>
                </a:solidFill>
              </a:rPr>
              <a:t> до </a:t>
            </a:r>
            <a:r>
              <a:rPr lang="ru-RU" sz="3600" dirty="0" err="1" smtClean="0">
                <a:solidFill>
                  <a:srgbClr val="00B050"/>
                </a:solidFill>
              </a:rPr>
              <a:t>дітей</a:t>
            </a:r>
            <a:r>
              <a:rPr lang="ru-RU" sz="3600" dirty="0" smtClean="0">
                <a:solidFill>
                  <a:srgbClr val="00B050"/>
                </a:solidFill>
              </a:rPr>
              <a:t> та </a:t>
            </a:r>
            <a:r>
              <a:rPr lang="ru-RU" sz="3600" dirty="0" err="1" smtClean="0">
                <a:solidFill>
                  <a:srgbClr val="00B050"/>
                </a:solidFill>
              </a:rPr>
              <a:t>пожежної</a:t>
            </a:r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</a:rPr>
              <a:t>безпеки</a:t>
            </a:r>
            <a:r>
              <a:rPr lang="ru-RU" sz="3600" dirty="0" smtClean="0">
                <a:solidFill>
                  <a:srgbClr val="00B050"/>
                </a:solidFill>
              </a:rPr>
              <a:t>) </a:t>
            </a:r>
            <a:r>
              <a:rPr lang="ru-RU" sz="3600" dirty="0" err="1" smtClean="0">
                <a:solidFill>
                  <a:srgbClr val="00B050"/>
                </a:solidFill>
              </a:rPr>
              <a:t>і</a:t>
            </a:r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i="1" dirty="0" err="1">
                <a:solidFill>
                  <a:srgbClr val="00B050"/>
                </a:solidFill>
              </a:rPr>
              <a:t>доступності</a:t>
            </a:r>
            <a:r>
              <a:rPr lang="ru-RU" sz="3600" i="1" dirty="0">
                <a:solidFill>
                  <a:srgbClr val="00B050"/>
                </a:solidFill>
              </a:rPr>
              <a:t> </a:t>
            </a:r>
            <a:r>
              <a:rPr lang="ru-RU" sz="3600" dirty="0">
                <a:solidFill>
                  <a:srgbClr val="00B050"/>
                </a:solidFill>
              </a:rPr>
              <a:t>(</a:t>
            </a:r>
            <a:r>
              <a:rPr lang="ru-RU" sz="3600" dirty="0" err="1">
                <a:solidFill>
                  <a:srgbClr val="00B050"/>
                </a:solidFill>
              </a:rPr>
              <a:t>враховуючи</a:t>
            </a:r>
            <a:r>
              <a:rPr lang="ru-RU" sz="3600" dirty="0">
                <a:solidFill>
                  <a:srgbClr val="00B050"/>
                </a:solidFill>
              </a:rPr>
              <a:t> </a:t>
            </a:r>
            <a:r>
              <a:rPr lang="ru-RU" sz="3600" dirty="0" err="1">
                <a:solidFill>
                  <a:srgbClr val="00B050"/>
                </a:solidFill>
              </a:rPr>
              <a:t>концепцію</a:t>
            </a:r>
            <a:r>
              <a:rPr lang="ru-RU" sz="3600" dirty="0">
                <a:solidFill>
                  <a:srgbClr val="00B050"/>
                </a:solidFill>
              </a:rPr>
              <a:t> «Дизайн для </a:t>
            </a:r>
            <a:r>
              <a:rPr lang="ru-RU" sz="3600" dirty="0" err="1">
                <a:solidFill>
                  <a:srgbClr val="00B050"/>
                </a:solidFill>
              </a:rPr>
              <a:t>всіх</a:t>
            </a:r>
            <a:r>
              <a:rPr lang="ru-RU" sz="3600" dirty="0" smtClean="0">
                <a:solidFill>
                  <a:srgbClr val="00B050"/>
                </a:solidFill>
              </a:rPr>
              <a:t>»).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15" y="5617430"/>
            <a:ext cx="3188505" cy="1094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0644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6043" y="222196"/>
            <a:ext cx="7635251" cy="274869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sz="45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ISO/TC 228 Tourism and related </a:t>
            </a:r>
            <a:r>
              <a:rPr lang="en-US" sz="45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services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4500" dirty="0"/>
              <a:t>23 опублікованих стандартів </a:t>
            </a:r>
            <a:r>
              <a:rPr lang="en-US" sz="4500" dirty="0" smtClean="0"/>
              <a:t>ISO</a:t>
            </a:r>
            <a:r>
              <a:rPr lang="uk-UA" sz="4500" dirty="0" smtClean="0"/>
              <a:t> </a:t>
            </a:r>
            <a:r>
              <a:rPr lang="uk-UA" sz="4500" dirty="0"/>
              <a:t>під прямою відповідальністю </a:t>
            </a:r>
            <a:r>
              <a:rPr lang="de-DE" sz="4500" dirty="0"/>
              <a:t>ISO / TC 228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de-DE" sz="4500" dirty="0"/>
              <a:t>12 </a:t>
            </a:r>
            <a:r>
              <a:rPr lang="uk-UA" sz="4500" dirty="0"/>
              <a:t>стандартів </a:t>
            </a:r>
            <a:r>
              <a:rPr lang="de-DE" sz="4500" dirty="0"/>
              <a:t>ISO </a:t>
            </a:r>
            <a:r>
              <a:rPr lang="uk-UA" sz="4500" dirty="0"/>
              <a:t>в стадії розробки під прямою відповідальністю </a:t>
            </a:r>
            <a:r>
              <a:rPr lang="de-DE" sz="4500" dirty="0"/>
              <a:t>ISO / TC 228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de-DE" sz="4500" dirty="0"/>
              <a:t>63 </a:t>
            </a:r>
            <a:r>
              <a:rPr lang="uk-UA" sz="4500" dirty="0"/>
              <a:t>Країни-учасниці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4500" dirty="0"/>
              <a:t>29 </a:t>
            </a:r>
            <a:r>
              <a:rPr lang="uk-UA" sz="4500" dirty="0" smtClean="0"/>
              <a:t>Країни-спостерігачі</a:t>
            </a:r>
            <a:endParaRPr lang="en-US" sz="45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4500" b="1" dirty="0" smtClean="0"/>
              <a:t>Робочі групи в структурі комітету:</a:t>
            </a:r>
            <a:endParaRPr lang="uk-UA" sz="4500" b="1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2955878"/>
              </p:ext>
            </p:extLst>
          </p:nvPr>
        </p:nvGraphicFramePr>
        <p:xfrm>
          <a:off x="0" y="2778760"/>
          <a:ext cx="9144000" cy="4079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4950">
                  <a:extLst>
                    <a:ext uri="{9D8B030D-6E8A-4147-A177-3AD203B41FA5}">
                      <a16:colId xmlns="" xmlns:a16="http://schemas.microsoft.com/office/drawing/2014/main" val="919429536"/>
                    </a:ext>
                  </a:extLst>
                </a:gridCol>
                <a:gridCol w="6099050">
                  <a:extLst>
                    <a:ext uri="{9D8B030D-6E8A-4147-A177-3AD203B41FA5}">
                      <a16:colId xmlns="" xmlns:a16="http://schemas.microsoft.com/office/drawing/2014/main" val="3963721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uk-UA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endParaRPr lang="uk-U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70871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ISO/TC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228/AHG 1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Heritage Hotels and Traditional Restaurants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69555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ISO/TC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228/CAG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Chair Advisory Group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43687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ISO/TC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228/WG 1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Diving services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084843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ISO/TC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228/WG 2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tourism services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258518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ISO/TC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228/WG 7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Adventure tourism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40129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ISO/TC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228/WG 8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Yacht harbors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427638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ISO/TC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228/WG 11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Bare boat charter services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62407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ISO/TC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228/WG 12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volunteer tourism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798369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ISO/TC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228/WG 13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Sustainable tourism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58930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ISO/TC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228/WG 14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Accessible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tourism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74698526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" y="222196"/>
            <a:ext cx="1350728" cy="1245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0383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3" y="1036278"/>
            <a:ext cx="8856891" cy="45811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3600" dirty="0" smtClean="0"/>
              <a:t>В організації розробляється стандарт </a:t>
            </a:r>
            <a:r>
              <a:rPr lang="de-DE" sz="3600" b="1" dirty="0" smtClean="0">
                <a:solidFill>
                  <a:srgbClr val="00B050"/>
                </a:solidFill>
              </a:rPr>
              <a:t>ISO </a:t>
            </a:r>
            <a:r>
              <a:rPr lang="de-DE" sz="3600" b="1" dirty="0">
                <a:solidFill>
                  <a:srgbClr val="00B050"/>
                </a:solidFill>
              </a:rPr>
              <a:t>21902 </a:t>
            </a:r>
            <a:r>
              <a:rPr lang="ru-RU" sz="3600" b="1" dirty="0">
                <a:solidFill>
                  <a:srgbClr val="00B050"/>
                </a:solidFill>
              </a:rPr>
              <a:t>Туризм і </a:t>
            </a:r>
            <a:r>
              <a:rPr lang="ru-RU" sz="3600" b="1" dirty="0" err="1">
                <a:solidFill>
                  <a:srgbClr val="00B050"/>
                </a:solidFill>
              </a:rPr>
              <a:t>додаткові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err="1">
                <a:solidFill>
                  <a:srgbClr val="00B050"/>
                </a:solidFill>
              </a:rPr>
              <a:t>послуги</a:t>
            </a:r>
            <a:r>
              <a:rPr lang="ru-RU" sz="3600" b="1" dirty="0">
                <a:solidFill>
                  <a:srgbClr val="00B050"/>
                </a:solidFill>
              </a:rPr>
              <a:t> - Туризм для </a:t>
            </a:r>
            <a:r>
              <a:rPr lang="ru-RU" sz="3600" b="1" dirty="0" err="1">
                <a:solidFill>
                  <a:srgbClr val="00B050"/>
                </a:solidFill>
              </a:rPr>
              <a:t>всіх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- </a:t>
            </a:r>
            <a:r>
              <a:rPr lang="ru-RU" sz="3600" b="1" dirty="0" err="1" smtClean="0">
                <a:solidFill>
                  <a:srgbClr val="00B050"/>
                </a:solidFill>
              </a:rPr>
              <a:t>вимоги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>
                <a:solidFill>
                  <a:srgbClr val="00B050"/>
                </a:solidFill>
              </a:rPr>
              <a:t>і </a:t>
            </a:r>
            <a:r>
              <a:rPr lang="ru-RU" sz="3600" b="1" dirty="0" err="1" smtClean="0">
                <a:solidFill>
                  <a:srgbClr val="00B050"/>
                </a:solidFill>
              </a:rPr>
              <a:t>рекомендації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dirty="0"/>
              <a:t>(</a:t>
            </a:r>
            <a:r>
              <a:rPr lang="de-DE" sz="3600" dirty="0"/>
              <a:t>ISO 21902 </a:t>
            </a:r>
            <a:r>
              <a:rPr lang="de-DE" sz="3600" dirty="0" err="1"/>
              <a:t>Tourism</a:t>
            </a:r>
            <a:r>
              <a:rPr lang="de-DE" sz="3600" dirty="0"/>
              <a:t> </a:t>
            </a:r>
            <a:r>
              <a:rPr lang="de-DE" sz="3600" dirty="0" err="1"/>
              <a:t>and</a:t>
            </a:r>
            <a:r>
              <a:rPr lang="de-DE" sz="3600" dirty="0"/>
              <a:t> </a:t>
            </a:r>
            <a:r>
              <a:rPr lang="de-DE" sz="3600" dirty="0" err="1"/>
              <a:t>related</a:t>
            </a:r>
            <a:r>
              <a:rPr lang="de-DE" sz="3600" dirty="0"/>
              <a:t> </a:t>
            </a:r>
            <a:r>
              <a:rPr lang="de-DE" sz="3600" dirty="0" err="1"/>
              <a:t>services</a:t>
            </a:r>
            <a:r>
              <a:rPr lang="de-DE" sz="3600" dirty="0"/>
              <a:t> - </a:t>
            </a:r>
            <a:r>
              <a:rPr lang="de-DE" sz="3600" dirty="0" err="1"/>
              <a:t>Tourism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all - </a:t>
            </a:r>
            <a:r>
              <a:rPr lang="de-DE" sz="3600" dirty="0" err="1"/>
              <a:t>Requirements</a:t>
            </a:r>
            <a:r>
              <a:rPr lang="de-DE" sz="3600" dirty="0"/>
              <a:t> </a:t>
            </a:r>
            <a:r>
              <a:rPr lang="de-DE" sz="3600" dirty="0" err="1"/>
              <a:t>and</a:t>
            </a:r>
            <a:r>
              <a:rPr lang="de-DE" sz="3600" dirty="0"/>
              <a:t> </a:t>
            </a:r>
            <a:r>
              <a:rPr lang="de-DE" sz="3600" dirty="0" err="1"/>
              <a:t>recommendations</a:t>
            </a:r>
            <a:r>
              <a:rPr lang="de-DE" sz="3600" dirty="0"/>
              <a:t>). </a:t>
            </a:r>
            <a:endParaRPr lang="uk-UA" sz="3600" dirty="0" smtClean="0"/>
          </a:p>
          <a:p>
            <a:pPr marL="0" indent="0" algn="ctr">
              <a:buNone/>
            </a:pPr>
            <a:r>
              <a:rPr lang="ru-RU" sz="3600" dirty="0" smtClean="0"/>
              <a:t>Стандарт, </a:t>
            </a:r>
            <a:r>
              <a:rPr lang="ru-RU" sz="3600" dirty="0"/>
              <a:t>як </a:t>
            </a:r>
            <a:r>
              <a:rPr lang="ru-RU" sz="3600" dirty="0" err="1"/>
              <a:t>очікується</a:t>
            </a:r>
            <a:r>
              <a:rPr lang="ru-RU" sz="3600" dirty="0"/>
              <a:t>, буде </a:t>
            </a:r>
            <a:r>
              <a:rPr lang="ru-RU" sz="3600" dirty="0" err="1"/>
              <a:t>затверджено</a:t>
            </a:r>
            <a:r>
              <a:rPr lang="ru-RU" sz="3600" dirty="0"/>
              <a:t> в 2018 </a:t>
            </a:r>
            <a:r>
              <a:rPr lang="ru-RU" sz="3600" dirty="0" err="1"/>
              <a:t>році</a:t>
            </a:r>
            <a:r>
              <a:rPr lang="ru-RU" sz="3600" dirty="0"/>
              <a:t> </a:t>
            </a:r>
            <a:r>
              <a:rPr lang="ru-RU" sz="3600" dirty="0" smtClean="0"/>
              <a:t>та </a:t>
            </a:r>
            <a:r>
              <a:rPr lang="ru-RU" sz="3600" dirty="0" err="1"/>
              <a:t>оприлюднений</a:t>
            </a:r>
            <a:r>
              <a:rPr lang="ru-RU" sz="3600" dirty="0"/>
              <a:t> </a:t>
            </a:r>
            <a:r>
              <a:rPr lang="ru-RU" sz="3600" dirty="0" err="1"/>
              <a:t>протягом</a:t>
            </a:r>
            <a:r>
              <a:rPr lang="ru-RU" sz="3600" dirty="0"/>
              <a:t> 2019 </a:t>
            </a:r>
            <a:r>
              <a:rPr lang="ru-RU" sz="3600" dirty="0" smtClean="0"/>
              <a:t>року. Стандарт буде </a:t>
            </a:r>
            <a:r>
              <a:rPr lang="ru-RU" sz="3600" dirty="0" err="1"/>
              <a:t>застосовуватися</a:t>
            </a:r>
            <a:r>
              <a:rPr lang="ru-RU" sz="3600" dirty="0"/>
              <a:t> до </a:t>
            </a:r>
            <a:r>
              <a:rPr lang="ru-RU" sz="3600" dirty="0" err="1"/>
              <a:t>різних</a:t>
            </a:r>
            <a:r>
              <a:rPr lang="ru-RU" sz="3600" dirty="0"/>
              <a:t> </a:t>
            </a:r>
            <a:r>
              <a:rPr lang="ru-RU" sz="3600" dirty="0" err="1"/>
              <a:t>зацікавлених</a:t>
            </a:r>
            <a:r>
              <a:rPr lang="ru-RU" sz="3600" dirty="0"/>
              <a:t> </a:t>
            </a:r>
            <a:r>
              <a:rPr lang="ru-RU" sz="3600" dirty="0" err="1"/>
              <a:t>сторін</a:t>
            </a:r>
            <a:r>
              <a:rPr lang="ru-RU" sz="3600" dirty="0"/>
              <a:t> </a:t>
            </a:r>
            <a:r>
              <a:rPr lang="ru-RU" sz="3600" dirty="0" err="1"/>
              <a:t>туристичного</a:t>
            </a:r>
            <a:r>
              <a:rPr lang="ru-RU" sz="3600" dirty="0"/>
              <a:t> сектора, як </a:t>
            </a:r>
            <a:r>
              <a:rPr lang="ru-RU" sz="3600" dirty="0" err="1"/>
              <a:t>державних</a:t>
            </a:r>
            <a:r>
              <a:rPr lang="ru-RU" sz="3600" dirty="0"/>
              <a:t>, так </a:t>
            </a:r>
            <a:r>
              <a:rPr lang="ru-RU" sz="3600" dirty="0" err="1"/>
              <a:t>і</a:t>
            </a:r>
            <a:r>
              <a:rPr lang="ru-RU" sz="3600" dirty="0"/>
              <a:t> </a:t>
            </a:r>
            <a:r>
              <a:rPr lang="ru-RU" sz="3600" dirty="0" err="1" smtClean="0"/>
              <a:t>приватних</a:t>
            </a:r>
            <a:r>
              <a:rPr lang="ru-RU" sz="3600" dirty="0" smtClean="0"/>
              <a:t> на </a:t>
            </a:r>
            <a:r>
              <a:rPr lang="ru-RU" sz="3600" dirty="0" err="1"/>
              <a:t>різних</a:t>
            </a:r>
            <a:r>
              <a:rPr lang="ru-RU" sz="3600" dirty="0"/>
              <a:t> </a:t>
            </a:r>
            <a:r>
              <a:rPr lang="ru-RU" sz="3600" dirty="0" err="1" smtClean="0"/>
              <a:t>рівнях</a:t>
            </a:r>
            <a:r>
              <a:rPr lang="ru-RU" sz="3600" dirty="0" smtClean="0"/>
              <a:t> </a:t>
            </a:r>
            <a:r>
              <a:rPr lang="ru-RU" sz="3600" dirty="0" err="1" smtClean="0"/>
              <a:t>управління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15" y="5617430"/>
            <a:ext cx="3188505" cy="1094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926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2347</Words>
  <Application>Microsoft Office PowerPoint</Application>
  <PresentationFormat>Экран (4:3)</PresentationFormat>
  <Paragraphs>215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Стандарти у сфері туризму України: гарант безпеки ?!...</vt:lpstr>
      <vt:lpstr>Питання для обговорення:</vt:lpstr>
      <vt:lpstr>Ціль стандартизації в туризмі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2015-03-02T18:32:47Z</dcterms:created>
  <dcterms:modified xsi:type="dcterms:W3CDTF">2017-03-13T07:42:47Z</dcterms:modified>
</cp:coreProperties>
</file>