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77" r:id="rId3"/>
    <p:sldId id="280" r:id="rId4"/>
    <p:sldId id="257" r:id="rId5"/>
    <p:sldId id="258" r:id="rId6"/>
    <p:sldId id="262" r:id="rId7"/>
    <p:sldId id="278" r:id="rId8"/>
    <p:sldId id="281" r:id="rId9"/>
    <p:sldId id="282" r:id="rId10"/>
    <p:sldId id="27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61417" y="5617029"/>
            <a:ext cx="2952206" cy="12409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1748" y="3026229"/>
            <a:ext cx="9257211" cy="2590800"/>
          </a:xfrm>
        </p:spPr>
        <p:txBody>
          <a:bodyPr/>
          <a:lstStyle/>
          <a:p>
            <a:r>
              <a:rPr lang="uk-UA" sz="5400" b="1" dirty="0"/>
              <a:t>Глобальні питання гігієни праці в готельно-ресторанному бізнесі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78537" y="5538652"/>
            <a:ext cx="3213463" cy="1240971"/>
          </a:xfrm>
        </p:spPr>
        <p:txBody>
          <a:bodyPr>
            <a:noAutofit/>
          </a:bodyPr>
          <a:lstStyle/>
          <a:p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Доповідь підготувала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Чурікова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Максимівна, </a:t>
            </a:r>
            <a:b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курс 5 група, ФМТП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ковий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Гахович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Сергій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Вікторович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к.т.н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904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532" y="85245"/>
            <a:ext cx="10058400" cy="95543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Висновки: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531" y="696686"/>
            <a:ext cx="11456125" cy="5782491"/>
          </a:xfrm>
        </p:spPr>
        <p:txBody>
          <a:bodyPr>
            <a:noAutofit/>
          </a:bodyPr>
          <a:lstStyle/>
          <a:p>
            <a:r>
              <a:rPr lang="uk-UA" sz="2000" b="1" dirty="0">
                <a:latin typeface="Roboto"/>
                <a:cs typeface="Times New Roman" panose="02020603050405020304" pitchFamily="18" charset="0"/>
              </a:rPr>
              <a:t>Підводячи підсумки, слід зазначити, що питання охорони праці є актуальним і відкритим сьогодні. Тому необхідно приділяти більше уваги як науковцям, так і власникам підприємств, робітникам до питання забезпечення здорових належних і безпечних умов праці.</a:t>
            </a:r>
          </a:p>
          <a:p>
            <a:r>
              <a:rPr lang="uk-UA" sz="2000" b="1" dirty="0" smtClean="0">
                <a:latin typeface="Roboto"/>
                <a:cs typeface="Times New Roman" panose="02020603050405020304" pitchFamily="18" charset="0"/>
              </a:rPr>
              <a:t>Інструкція з охорони праці – це не тільки документ на підприємстві, а й серйозна підготовча робота. Вона передбачає глибокий аналіз усіх технологічних процесів та небезпечних факторів на виробництві. Зразок інструкцій з охорони праці на підприємстві має містити лише ті вимоги, дотримання яких обов'язкове для працівників.</a:t>
            </a:r>
          </a:p>
          <a:p>
            <a:r>
              <a:rPr lang="uk-UA" sz="2000" b="1" dirty="0" smtClean="0">
                <a:latin typeface="Roboto"/>
                <a:cs typeface="Times New Roman" panose="02020603050405020304" pitchFamily="18" charset="0"/>
              </a:rPr>
              <a:t>Правильний підхід до організації охорони праці, застосування матеріальних і нематеріальних методів стимулювання працівників надають останнім відчуття захищеності, стабільності, сприяють зацікавленості в роботі, що знову  ж таки впливає на її </a:t>
            </a:r>
            <a:r>
              <a:rPr lang="uk-UA" sz="2000" b="1" dirty="0" smtClean="0">
                <a:latin typeface="Roboto"/>
                <a:cs typeface="Times New Roman" panose="02020603050405020304" pitchFamily="18" charset="0"/>
              </a:rPr>
              <a:t>ефективність.</a:t>
            </a:r>
          </a:p>
          <a:p>
            <a:r>
              <a:rPr lang="uk-UA" sz="2000" b="1" dirty="0" smtClean="0">
                <a:latin typeface="Roboto"/>
              </a:rPr>
              <a:t>Приведення </a:t>
            </a:r>
            <a:r>
              <a:rPr lang="uk-UA" sz="2000" b="1" dirty="0">
                <a:latin typeface="Roboto"/>
              </a:rPr>
              <a:t>у відповідність актів національного законодавства відповідно до міжнародних стандартів, усунення дублювання повноважень органів державної влади в сфері дотримання законодавства про охорону праці, розробці ефективної та дієвої системи управління охорони праці на </a:t>
            </a:r>
            <a:r>
              <a:rPr lang="uk-UA" sz="2000" b="1" dirty="0" smtClean="0">
                <a:latin typeface="Roboto"/>
              </a:rPr>
              <a:t>підприємстві є важливими аспектами.</a:t>
            </a:r>
            <a:endParaRPr lang="ru-RU" sz="2000" b="1" dirty="0">
              <a:latin typeface="Robot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893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5" y="2523646"/>
            <a:ext cx="11451771" cy="1371600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089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90580" y="419705"/>
            <a:ext cx="4754880" cy="991084"/>
          </a:xfrm>
        </p:spPr>
        <p:txBody>
          <a:bodyPr>
            <a:normAutofit/>
          </a:bodyPr>
          <a:lstStyle/>
          <a:p>
            <a:r>
              <a:rPr lang="uk-UA" sz="5400" b="1" dirty="0">
                <a:latin typeface="Roboto"/>
              </a:rPr>
              <a:t>Мета</a:t>
            </a:r>
            <a:r>
              <a:rPr lang="uk-UA" sz="5400" b="1" dirty="0"/>
              <a:t> </a:t>
            </a:r>
            <a:r>
              <a:rPr lang="uk-UA" sz="5400" b="1" dirty="0">
                <a:latin typeface="Roboto"/>
              </a:rPr>
              <a:t>роботи</a:t>
            </a:r>
            <a:r>
              <a:rPr lang="uk-UA" sz="5400" dirty="0"/>
              <a:t>:</a:t>
            </a:r>
            <a:endParaRPr lang="ru-RU" sz="5400" dirty="0"/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86374" y="1292858"/>
            <a:ext cx="4754880" cy="4350296"/>
          </a:xfrm>
        </p:spPr>
        <p:txBody>
          <a:bodyPr>
            <a:normAutofit lnSpcReduction="10000"/>
          </a:bodyPr>
          <a:lstStyle/>
          <a:p>
            <a:r>
              <a:rPr lang="uk-UA" sz="3200" dirty="0" smtClean="0">
                <a:latin typeface="Roboto"/>
                <a:cs typeface="Times New Roman" panose="02020603050405020304" pitchFamily="18" charset="0"/>
              </a:rPr>
              <a:t>Ознайомитися з гігієнічними критеріями оцінки умов праці, виявити глобальні проблеми з питань гігієни в </a:t>
            </a:r>
            <a:r>
              <a:rPr lang="uk-UA" sz="3200" dirty="0" err="1" smtClean="0">
                <a:latin typeface="Roboto"/>
                <a:cs typeface="Times New Roman" panose="02020603050405020304" pitchFamily="18" charset="0"/>
              </a:rPr>
              <a:t>готельно</a:t>
            </a:r>
            <a:r>
              <a:rPr lang="uk-UA" sz="3200" dirty="0" smtClean="0">
                <a:latin typeface="Roboto"/>
                <a:cs typeface="Times New Roman" panose="02020603050405020304" pitchFamily="18" charset="0"/>
              </a:rPr>
              <a:t>-ресторанному бізнесі та запропонувати шляхи їх вирішення.       </a:t>
            </a:r>
            <a:endParaRPr lang="ru-RU" dirty="0">
              <a:latin typeface="Roboto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225323" y="419705"/>
            <a:ext cx="5608319" cy="64008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latin typeface="Roboto"/>
              </a:rPr>
              <a:t>Завдання</a:t>
            </a:r>
            <a:r>
              <a:rPr lang="uk-UA" sz="4800" b="1" dirty="0" smtClean="0"/>
              <a:t> </a:t>
            </a:r>
            <a:r>
              <a:rPr lang="uk-UA" sz="4800" b="1" dirty="0" smtClean="0">
                <a:latin typeface="Roboto"/>
              </a:rPr>
              <a:t>роботи</a:t>
            </a:r>
            <a:r>
              <a:rPr lang="uk-UA" sz="4800" b="1" dirty="0" smtClean="0"/>
              <a:t>:</a:t>
            </a:r>
            <a:endParaRPr lang="ru-RU" sz="4800" b="1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652043" y="1085427"/>
            <a:ext cx="4754880" cy="3200400"/>
          </a:xfrm>
        </p:spPr>
        <p:txBody>
          <a:bodyPr>
            <a:noAutofit/>
          </a:bodyPr>
          <a:lstStyle/>
          <a:p>
            <a:r>
              <a:rPr lang="uk-UA" sz="2800" dirty="0" smtClean="0">
                <a:latin typeface="Roboto"/>
                <a:cs typeface="Times New Roman" panose="02020603050405020304" pitchFamily="18" charset="0"/>
              </a:rPr>
              <a:t>Дослідити сутність гігієнічних критеріїв оцінки умов праці.</a:t>
            </a:r>
          </a:p>
          <a:p>
            <a:r>
              <a:rPr lang="uk-UA" sz="2800" dirty="0" smtClean="0">
                <a:latin typeface="Roboto"/>
                <a:cs typeface="Times New Roman" panose="02020603050405020304" pitchFamily="18" charset="0"/>
              </a:rPr>
              <a:t>Розглянути </a:t>
            </a:r>
            <a:r>
              <a:rPr lang="uk-UA" sz="2800" dirty="0">
                <a:latin typeface="Roboto"/>
                <a:cs typeface="Times New Roman" panose="02020603050405020304" pitchFamily="18" charset="0"/>
              </a:rPr>
              <a:t>вимоги ДИРЕКТИВИ 89/391/ЕЄС </a:t>
            </a:r>
            <a:endParaRPr lang="uk-UA" sz="2800" dirty="0" smtClean="0">
              <a:latin typeface="Roboto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Roboto"/>
                <a:cs typeface="Times New Roman" panose="02020603050405020304" pitchFamily="18" charset="0"/>
              </a:rPr>
              <a:t>Порівняти </a:t>
            </a:r>
            <a:r>
              <a:rPr lang="uk-UA" sz="2800" dirty="0">
                <a:latin typeface="Roboto"/>
                <a:cs typeface="Times New Roman" panose="02020603050405020304" pitchFamily="18" charset="0"/>
              </a:rPr>
              <a:t>з нашими вимогами (Типове положення) запропонувати вносити в інструкції визначення з ДИРЕКТИВИ.</a:t>
            </a:r>
            <a:endParaRPr lang="ru-RU" sz="2800" dirty="0">
              <a:latin typeface="Roboto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672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Roboto"/>
              </a:rPr>
              <a:t>Аспект </a:t>
            </a:r>
            <a:r>
              <a:rPr lang="ru-RU" dirty="0" err="1" smtClean="0">
                <a:latin typeface="Roboto"/>
              </a:rPr>
              <a:t>глобал</a:t>
            </a:r>
            <a:r>
              <a:rPr lang="uk-UA" dirty="0" err="1" smtClean="0">
                <a:latin typeface="Roboto"/>
              </a:rPr>
              <a:t>ізації</a:t>
            </a:r>
            <a:r>
              <a:rPr lang="uk-UA" dirty="0" smtClean="0">
                <a:latin typeface="Roboto"/>
              </a:rPr>
              <a:t> у </a:t>
            </a:r>
            <a:r>
              <a:rPr lang="uk-UA" dirty="0" err="1" smtClean="0">
                <a:latin typeface="Roboto"/>
              </a:rPr>
              <a:t>готельно</a:t>
            </a:r>
            <a:r>
              <a:rPr lang="uk-UA" dirty="0" smtClean="0">
                <a:latin typeface="Roboto"/>
              </a:rPr>
              <a:t>-ресторанному бізнесі</a:t>
            </a:r>
            <a:endParaRPr lang="ru-RU" dirty="0">
              <a:latin typeface="Roboto"/>
            </a:endParaRP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Ð³Ð»Ð¾Ð±Ð°Ð»ÑÐ·Ð°ÑÑÑ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616" y="2014194"/>
            <a:ext cx="4795595" cy="430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81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765" y="653142"/>
            <a:ext cx="11268891" cy="3648891"/>
          </a:xfrm>
        </p:spPr>
        <p:txBody>
          <a:bodyPr/>
          <a:lstStyle/>
          <a:p>
            <a:r>
              <a:rPr lang="ru-RU" sz="3200" dirty="0" smtClean="0">
                <a:latin typeface="Roboto"/>
                <a:cs typeface="Times New Roman" panose="02020603050405020304" pitchFamily="18" charset="0"/>
              </a:rPr>
              <a:t>У </a:t>
            </a:r>
            <a:r>
              <a:rPr lang="ru-RU" sz="3200" dirty="0" err="1" smtClean="0">
                <a:latin typeface="Roboto"/>
                <a:cs typeface="Times New Roman" panose="02020603050405020304" pitchFamily="18" charset="0"/>
              </a:rPr>
              <a:t>готелях</a:t>
            </a:r>
            <a:r>
              <a:rPr lang="ru-RU" sz="3200" dirty="0" smtClean="0">
                <a:latin typeface="Roboto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Roboto"/>
                <a:cs typeface="Times New Roman" panose="02020603050405020304" pitchFamily="18" charset="0"/>
              </a:rPr>
              <a:t>повинні</a:t>
            </a:r>
            <a:r>
              <a:rPr lang="ru-RU" sz="3200" dirty="0" smtClean="0">
                <a:latin typeface="Roboto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Roboto"/>
                <a:cs typeface="Times New Roman" panose="02020603050405020304" pitchFamily="18" charset="0"/>
              </a:rPr>
              <a:t>проводитися</a:t>
            </a:r>
            <a:r>
              <a:rPr lang="ru-RU" sz="3200" dirty="0" smtClean="0">
                <a:latin typeface="Roboto"/>
                <a:cs typeface="Times New Roman" panose="02020603050405020304" pitchFamily="18" charset="0"/>
              </a:rPr>
              <a:t> заходи </a:t>
            </a:r>
            <a:r>
              <a:rPr lang="ru-RU" sz="3200" dirty="0" err="1" smtClean="0">
                <a:latin typeface="Roboto"/>
                <a:cs typeface="Times New Roman" panose="02020603050405020304" pitchFamily="18" charset="0"/>
              </a:rPr>
              <a:t>щодо</a:t>
            </a:r>
            <a:r>
              <a:rPr lang="ru-RU" sz="3200" dirty="0" smtClean="0">
                <a:latin typeface="Roboto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Roboto"/>
                <a:cs typeface="Times New Roman" panose="02020603050405020304" pitchFamily="18" charset="0"/>
              </a:rPr>
              <a:t>профілактики</a:t>
            </a:r>
            <a:r>
              <a:rPr lang="ru-RU" sz="3200" dirty="0" smtClean="0">
                <a:latin typeface="Roboto"/>
                <a:cs typeface="Times New Roman" panose="02020603050405020304" pitchFamily="18" charset="0"/>
              </a:rPr>
              <a:t> травматизму, </a:t>
            </a:r>
            <a:r>
              <a:rPr lang="ru-RU" sz="3200" dirty="0" err="1" smtClean="0">
                <a:latin typeface="Roboto"/>
                <a:cs typeface="Times New Roman" panose="02020603050405020304" pitchFamily="18" charset="0"/>
              </a:rPr>
              <a:t>створення</a:t>
            </a:r>
            <a:r>
              <a:rPr lang="ru-RU" sz="3200" dirty="0" smtClean="0">
                <a:latin typeface="Roboto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Roboto"/>
                <a:cs typeface="Times New Roman" panose="02020603050405020304" pitchFamily="18" charset="0"/>
              </a:rPr>
              <a:t>нормальних</a:t>
            </a:r>
            <a:r>
              <a:rPr lang="ru-RU" sz="3200" dirty="0" smtClean="0">
                <a:latin typeface="Roboto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Roboto"/>
                <a:cs typeface="Times New Roman" panose="02020603050405020304" pitchFamily="18" charset="0"/>
              </a:rPr>
              <a:t>санітарно-гігієнічних</a:t>
            </a:r>
            <a:r>
              <a:rPr lang="ru-RU" sz="3200" dirty="0" smtClean="0">
                <a:latin typeface="Roboto"/>
                <a:cs typeface="Times New Roman" panose="02020603050405020304" pitchFamily="18" charset="0"/>
              </a:rPr>
              <a:t> умов, </a:t>
            </a:r>
            <a:r>
              <a:rPr lang="ru-RU" sz="3200" dirty="0" err="1" smtClean="0">
                <a:latin typeface="Roboto"/>
                <a:cs typeface="Times New Roman" panose="02020603050405020304" pitchFamily="18" charset="0"/>
              </a:rPr>
              <a:t>електробезпеки</a:t>
            </a:r>
            <a:r>
              <a:rPr lang="ru-RU" sz="3200" dirty="0" smtClean="0">
                <a:latin typeface="Roboto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latin typeface="Roboto"/>
                <a:cs typeface="Times New Roman" panose="02020603050405020304" pitchFamily="18" charset="0"/>
              </a:rPr>
              <a:t>навчання</a:t>
            </a:r>
            <a:r>
              <a:rPr lang="ru-RU" sz="3200" dirty="0" smtClean="0">
                <a:latin typeface="Roboto"/>
                <a:cs typeface="Times New Roman" panose="02020603050405020304" pitchFamily="18" charset="0"/>
              </a:rPr>
              <a:t> персоналу</a:t>
            </a:r>
            <a:r>
              <a:rPr lang="uk-UA" sz="3200" dirty="0" smtClean="0">
                <a:latin typeface="Roboto"/>
                <a:cs typeface="Times New Roman" panose="02020603050405020304" pitchFamily="18" charset="0"/>
              </a:rPr>
              <a:t>, інструктажі.</a:t>
            </a:r>
            <a:endParaRPr lang="ru-RU" dirty="0">
              <a:latin typeface="Roboto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977" y="2637593"/>
            <a:ext cx="6486309" cy="372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89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765" y="635726"/>
            <a:ext cx="11207931" cy="3675016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Roboto"/>
                <a:cs typeface="Times New Roman" panose="02020603050405020304" pitchFamily="18" charset="0"/>
              </a:rPr>
              <a:t>Директор </a:t>
            </a:r>
            <a:r>
              <a:rPr lang="ru-RU" sz="3200" dirty="0" err="1">
                <a:latin typeface="Roboto"/>
                <a:cs typeface="Times New Roman" panose="02020603050405020304" pitchFamily="18" charset="0"/>
              </a:rPr>
              <a:t>готелю</a:t>
            </a:r>
            <a:r>
              <a:rPr lang="ru-RU" sz="3200" dirty="0">
                <a:latin typeface="Roboto"/>
                <a:cs typeface="Times New Roman" panose="02020603050405020304" pitchFamily="18" charset="0"/>
              </a:rPr>
              <a:t> наказом </a:t>
            </a:r>
            <a:r>
              <a:rPr lang="ru-RU" sz="3200" dirty="0" err="1">
                <a:latin typeface="Roboto"/>
                <a:cs typeface="Times New Roman" panose="02020603050405020304" pitchFamily="18" charset="0"/>
              </a:rPr>
              <a:t>призначає</a:t>
            </a:r>
            <a:r>
              <a:rPr lang="ru-RU" sz="3200" dirty="0">
                <a:latin typeface="Roboto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Roboto"/>
                <a:cs typeface="Times New Roman" panose="02020603050405020304" pitchFamily="18" charset="0"/>
              </a:rPr>
              <a:t>відповідального</a:t>
            </a:r>
            <a:r>
              <a:rPr lang="ru-RU" sz="3200" dirty="0">
                <a:latin typeface="Roboto"/>
                <a:cs typeface="Times New Roman" panose="02020603050405020304" pitchFamily="18" charset="0"/>
              </a:rPr>
              <a:t> за </a:t>
            </a:r>
            <a:r>
              <a:rPr lang="ru-RU" sz="3200" dirty="0" err="1">
                <a:latin typeface="Roboto"/>
                <a:cs typeface="Times New Roman" panose="02020603050405020304" pitchFamily="18" charset="0"/>
              </a:rPr>
              <a:t>безпеку</a:t>
            </a:r>
            <a:r>
              <a:rPr lang="ru-RU" sz="3200" dirty="0">
                <a:latin typeface="Roboto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Roboto"/>
                <a:cs typeface="Times New Roman" panose="02020603050405020304" pitchFamily="18" charset="0"/>
              </a:rPr>
              <a:t>праці</a:t>
            </a:r>
            <a:r>
              <a:rPr lang="ru-RU" sz="3200" dirty="0">
                <a:latin typeface="Roboto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Roboto"/>
                <a:cs typeface="Times New Roman" panose="02020603050405020304" pitchFamily="18" charset="0"/>
              </a:rPr>
              <a:t>формує</a:t>
            </a:r>
            <a:r>
              <a:rPr lang="ru-RU" sz="3200" dirty="0">
                <a:latin typeface="Roboto"/>
                <a:cs typeface="Times New Roman" panose="02020603050405020304" pitchFamily="18" charset="0"/>
              </a:rPr>
              <a:t> склад </a:t>
            </a:r>
            <a:r>
              <a:rPr lang="ru-RU" sz="3200" dirty="0" err="1">
                <a:latin typeface="Roboto"/>
                <a:cs typeface="Times New Roman" panose="02020603050405020304" pitchFamily="18" charset="0"/>
              </a:rPr>
              <a:t>служби</a:t>
            </a:r>
            <a:r>
              <a:rPr lang="ru-RU" sz="3200" dirty="0">
                <a:latin typeface="Roboto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Roboto"/>
                <a:cs typeface="Times New Roman" panose="02020603050405020304" pitchFamily="18" charset="0"/>
              </a:rPr>
              <a:t>охорони</a:t>
            </a:r>
            <a:r>
              <a:rPr lang="ru-RU" sz="3200" dirty="0">
                <a:latin typeface="Roboto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Roboto"/>
                <a:cs typeface="Times New Roman" panose="02020603050405020304" pitchFamily="18" charset="0"/>
              </a:rPr>
              <a:t>праці</a:t>
            </a:r>
            <a:r>
              <a:rPr lang="ru-RU" sz="3200" dirty="0">
                <a:latin typeface="Roboto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Roboto"/>
                <a:cs typeface="Times New Roman" panose="02020603050405020304" pitchFamily="18" charset="0"/>
              </a:rPr>
              <a:t>призначає</a:t>
            </a:r>
            <a:r>
              <a:rPr lang="ru-RU" sz="3200" dirty="0">
                <a:latin typeface="Roboto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Roboto"/>
                <a:cs typeface="Times New Roman" panose="02020603050405020304" pitchFamily="18" charset="0"/>
              </a:rPr>
              <a:t>відповідальних</a:t>
            </a:r>
            <a:r>
              <a:rPr lang="ru-RU" sz="3200" dirty="0">
                <a:latin typeface="Roboto"/>
                <a:cs typeface="Times New Roman" panose="02020603050405020304" pitchFamily="18" charset="0"/>
              </a:rPr>
              <a:t> за стан </a:t>
            </a:r>
            <a:r>
              <a:rPr lang="ru-RU" sz="3200" dirty="0" err="1">
                <a:latin typeface="Roboto"/>
                <a:cs typeface="Times New Roman" panose="02020603050405020304" pitchFamily="18" charset="0"/>
              </a:rPr>
              <a:t>охорони</a:t>
            </a:r>
            <a:r>
              <a:rPr lang="ru-RU" sz="3200" dirty="0">
                <a:latin typeface="Roboto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Roboto"/>
                <a:cs typeface="Times New Roman" panose="02020603050405020304" pitchFamily="18" charset="0"/>
              </a:rPr>
              <a:t>праці</a:t>
            </a:r>
            <a:r>
              <a:rPr lang="ru-RU" sz="3200" dirty="0">
                <a:latin typeface="Roboto"/>
                <a:cs typeface="Times New Roman" panose="02020603050405020304" pitchFamily="18" charset="0"/>
              </a:rPr>
              <a:t> в кожному </a:t>
            </a:r>
            <a:r>
              <a:rPr lang="ru-RU" sz="3200" dirty="0" err="1">
                <a:latin typeface="Roboto"/>
                <a:cs typeface="Times New Roman" panose="02020603050405020304" pitchFamily="18" charset="0"/>
              </a:rPr>
              <a:t>підрозділі</a:t>
            </a:r>
            <a:r>
              <a:rPr lang="ru-RU" sz="3200" dirty="0">
                <a:latin typeface="Roboto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Roboto"/>
                <a:cs typeface="Times New Roman" panose="02020603050405020304" pitchFamily="18" charset="0"/>
              </a:rPr>
              <a:t>відповідальних</a:t>
            </a:r>
            <a:r>
              <a:rPr lang="ru-RU" sz="3200" dirty="0">
                <a:latin typeface="Roboto"/>
                <a:cs typeface="Times New Roman" panose="02020603050405020304" pitchFamily="18" charset="0"/>
              </a:rPr>
              <a:t> за </a:t>
            </a:r>
            <a:r>
              <a:rPr lang="ru-RU" sz="3200" dirty="0" err="1">
                <a:latin typeface="Roboto"/>
                <a:cs typeface="Times New Roman" panose="02020603050405020304" pitchFamily="18" charset="0"/>
              </a:rPr>
              <a:t>навчання</a:t>
            </a:r>
            <a:r>
              <a:rPr lang="ru-RU" sz="3200" dirty="0">
                <a:latin typeface="Roboto"/>
                <a:cs typeface="Times New Roman" panose="02020603050405020304" pitchFamily="18" charset="0"/>
              </a:rPr>
              <a:t> персоналу </a:t>
            </a:r>
            <a:r>
              <a:rPr lang="ru-RU" sz="3200" dirty="0" err="1">
                <a:latin typeface="Roboto"/>
                <a:cs typeface="Times New Roman" panose="02020603050405020304" pitchFamily="18" charset="0"/>
              </a:rPr>
              <a:t>готельного</a:t>
            </a:r>
            <a:r>
              <a:rPr lang="ru-RU" sz="3200" dirty="0">
                <a:latin typeface="Roboto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Roboto"/>
                <a:cs typeface="Times New Roman" panose="02020603050405020304" pitchFamily="18" charset="0"/>
              </a:rPr>
              <a:t>бізнесу</a:t>
            </a:r>
            <a:r>
              <a:rPr lang="ru-RU" sz="3200" dirty="0">
                <a:latin typeface="Roboto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Roboto"/>
                <a:cs typeface="Times New Roman" panose="02020603050405020304" pitchFamily="18" charset="0"/>
              </a:rPr>
              <a:t>з подальшою перевіркою</a:t>
            </a:r>
            <a:r>
              <a:rPr lang="ru-RU" sz="3200" dirty="0">
                <a:latin typeface="Roboto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Roboto"/>
                <a:cs typeface="Times New Roman" panose="02020603050405020304" pitchFamily="18" charset="0"/>
              </a:rPr>
              <a:t>знань</a:t>
            </a:r>
            <a:r>
              <a:rPr lang="ru-RU" sz="3200" dirty="0">
                <a:latin typeface="Roboto"/>
                <a:cs typeface="Times New Roman" panose="02020603050405020304" pitchFamily="18" charset="0"/>
              </a:rPr>
              <a:t> з </a:t>
            </a:r>
            <a:r>
              <a:rPr lang="ru-RU" sz="3200" dirty="0" err="1">
                <a:latin typeface="Roboto"/>
                <a:cs typeface="Times New Roman" panose="02020603050405020304" pitchFamily="18" charset="0"/>
              </a:rPr>
              <a:t>охорони</a:t>
            </a:r>
            <a:r>
              <a:rPr lang="ru-RU" sz="3200" dirty="0">
                <a:latin typeface="Roboto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Roboto"/>
                <a:cs typeface="Times New Roman" panose="02020603050405020304" pitchFamily="18" charset="0"/>
              </a:rPr>
              <a:t>праці</a:t>
            </a:r>
            <a:r>
              <a:rPr lang="ru-RU" sz="3200" dirty="0" smtClean="0">
                <a:latin typeface="Roboto"/>
                <a:cs typeface="Times New Roman" panose="02020603050405020304" pitchFamily="18" charset="0"/>
              </a:rPr>
              <a:t>.</a:t>
            </a:r>
            <a:endParaRPr lang="ru-RU" sz="3200" dirty="0">
              <a:latin typeface="Roboto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03" y="3135086"/>
            <a:ext cx="5123242" cy="3234961"/>
          </a:xfrm>
          <a:prstGeom prst="rect">
            <a:avLst/>
          </a:prstGeom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374468" y="3762103"/>
            <a:ext cx="6161435" cy="3683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err="1" smtClean="0">
                <a:latin typeface="Roboto"/>
                <a:cs typeface="Times New Roman" panose="02020603050405020304" pitchFamily="18" charset="0"/>
              </a:rPr>
              <a:t>Працівники</a:t>
            </a:r>
            <a:r>
              <a:rPr lang="ru-RU" sz="3200" dirty="0" smtClean="0">
                <a:latin typeface="Roboto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Roboto"/>
                <a:cs typeface="Times New Roman" panose="02020603050405020304" pitchFamily="18" charset="0"/>
              </a:rPr>
              <a:t>готельного</a:t>
            </a:r>
            <a:r>
              <a:rPr lang="ru-RU" sz="3200" dirty="0" smtClean="0">
                <a:latin typeface="Roboto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Roboto"/>
                <a:cs typeface="Times New Roman" panose="02020603050405020304" pitchFamily="18" charset="0"/>
              </a:rPr>
              <a:t>бізнесу</a:t>
            </a:r>
            <a:r>
              <a:rPr lang="ru-RU" sz="3200" dirty="0" smtClean="0">
                <a:latin typeface="Roboto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Roboto"/>
                <a:cs typeface="Times New Roman" panose="02020603050405020304" pitchFamily="18" charset="0"/>
              </a:rPr>
              <a:t>допускаються</a:t>
            </a:r>
            <a:r>
              <a:rPr lang="ru-RU" sz="3200" dirty="0" smtClean="0">
                <a:latin typeface="Roboto"/>
                <a:cs typeface="Times New Roman" panose="02020603050405020304" pitchFamily="18" charset="0"/>
              </a:rPr>
              <a:t> до </a:t>
            </a:r>
            <a:r>
              <a:rPr lang="ru-RU" sz="3200" dirty="0" err="1" smtClean="0">
                <a:latin typeface="Roboto"/>
                <a:cs typeface="Times New Roman" panose="02020603050405020304" pitchFamily="18" charset="0"/>
              </a:rPr>
              <a:t>роботи</a:t>
            </a:r>
            <a:r>
              <a:rPr lang="ru-RU" sz="3200" dirty="0" smtClean="0">
                <a:latin typeface="Roboto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Roboto"/>
                <a:cs typeface="Times New Roman" panose="02020603050405020304" pitchFamily="18" charset="0"/>
              </a:rPr>
              <a:t>лише</a:t>
            </a:r>
            <a:r>
              <a:rPr lang="ru-RU" sz="3200" dirty="0" smtClean="0">
                <a:latin typeface="Roboto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Roboto"/>
                <a:cs typeface="Times New Roman" panose="02020603050405020304" pitchFamily="18" charset="0"/>
              </a:rPr>
              <a:t>після</a:t>
            </a:r>
            <a:r>
              <a:rPr lang="ru-RU" sz="3200" dirty="0" smtClean="0">
                <a:latin typeface="Roboto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Roboto"/>
                <a:cs typeface="Times New Roman" panose="02020603050405020304" pitchFamily="18" charset="0"/>
              </a:rPr>
              <a:t>проходження</a:t>
            </a:r>
            <a:r>
              <a:rPr lang="ru-RU" sz="3200" dirty="0" smtClean="0">
                <a:latin typeface="Roboto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Roboto"/>
                <a:cs typeface="Times New Roman" panose="02020603050405020304" pitchFamily="18" charset="0"/>
              </a:rPr>
              <a:t>інструктажу</a:t>
            </a:r>
            <a:r>
              <a:rPr lang="ru-RU" sz="3200" dirty="0" smtClean="0">
                <a:latin typeface="Roboto"/>
                <a:cs typeface="Times New Roman" panose="02020603050405020304" pitchFamily="18" charset="0"/>
              </a:rPr>
              <a:t> з </a:t>
            </a:r>
            <a:r>
              <a:rPr lang="ru-RU" sz="3200" dirty="0" err="1" smtClean="0">
                <a:latin typeface="Roboto"/>
                <a:cs typeface="Times New Roman" panose="02020603050405020304" pitchFamily="18" charset="0"/>
              </a:rPr>
              <a:t>техніки</a:t>
            </a:r>
            <a:r>
              <a:rPr lang="ru-RU" sz="3200" dirty="0" smtClean="0">
                <a:latin typeface="Roboto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Roboto"/>
                <a:cs typeface="Times New Roman" panose="02020603050405020304" pitchFamily="18" charset="0"/>
              </a:rPr>
              <a:t>безпеки</a:t>
            </a:r>
            <a:r>
              <a:rPr lang="ru-RU" sz="3200" dirty="0" smtClean="0">
                <a:latin typeface="Roboto"/>
                <a:cs typeface="Times New Roman" panose="02020603050405020304" pitchFamily="18" charset="0"/>
              </a:rPr>
              <a:t>. </a:t>
            </a:r>
            <a:endParaRPr lang="ru-RU" sz="3200" dirty="0">
              <a:latin typeface="Robot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399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949" y="398754"/>
            <a:ext cx="10058400" cy="1371600"/>
          </a:xfrm>
        </p:spPr>
        <p:txBody>
          <a:bodyPr>
            <a:normAutofit/>
          </a:bodyPr>
          <a:lstStyle/>
          <a:p>
            <a:r>
              <a:rPr lang="ru-RU" sz="4400" b="1" dirty="0" err="1" smtClean="0">
                <a:latin typeface="Roboto"/>
                <a:cs typeface="Times New Roman" panose="02020603050405020304" pitchFamily="18" charset="0"/>
              </a:rPr>
              <a:t>Виробнича</a:t>
            </a:r>
            <a:r>
              <a:rPr lang="ru-RU" sz="4400" b="1" dirty="0" smtClean="0">
                <a:latin typeface="Roboto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latin typeface="Roboto"/>
                <a:cs typeface="Times New Roman" panose="02020603050405020304" pitchFamily="18" charset="0"/>
              </a:rPr>
              <a:t>санітарія</a:t>
            </a:r>
            <a:r>
              <a:rPr lang="ru-RU" sz="4400" b="1" dirty="0" smtClean="0">
                <a:latin typeface="Roboto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atin typeface="Roboto"/>
                <a:cs typeface="Times New Roman" panose="02020603050405020304" pitchFamily="18" charset="0"/>
              </a:rPr>
              <a:t>і </a:t>
            </a:r>
            <a:r>
              <a:rPr lang="ru-RU" sz="4400" b="1" dirty="0" err="1" smtClean="0">
                <a:latin typeface="Roboto"/>
                <a:cs typeface="Times New Roman" panose="02020603050405020304" pitchFamily="18" charset="0"/>
              </a:rPr>
              <a:t>гігієна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994" y="1084554"/>
            <a:ext cx="11194868" cy="3931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err="1" smtClean="0">
                <a:latin typeface="Roboto"/>
                <a:cs typeface="Times New Roman" panose="02020603050405020304" pitchFamily="18" charset="0"/>
              </a:rPr>
              <a:t>Існують</a:t>
            </a:r>
            <a:r>
              <a:rPr lang="ru-RU" sz="3200" dirty="0" smtClean="0">
                <a:latin typeface="Roboto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Roboto"/>
                <a:cs typeface="Times New Roman" panose="02020603050405020304" pitchFamily="18" charset="0"/>
              </a:rPr>
              <a:t>декілька</a:t>
            </a:r>
            <a:r>
              <a:rPr lang="ru-RU" sz="3200" dirty="0" smtClean="0">
                <a:latin typeface="Roboto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Roboto"/>
                <a:cs typeface="Times New Roman" panose="02020603050405020304" pitchFamily="18" charset="0"/>
              </a:rPr>
              <a:t>гігієнічних</a:t>
            </a:r>
            <a:r>
              <a:rPr lang="ru-RU" sz="3200" dirty="0" smtClean="0">
                <a:latin typeface="Roboto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Roboto"/>
                <a:cs typeface="Times New Roman" panose="02020603050405020304" pitchFamily="18" charset="0"/>
              </a:rPr>
              <a:t>критеріїв</a:t>
            </a:r>
            <a:r>
              <a:rPr lang="ru-RU" sz="3200" dirty="0" smtClean="0">
                <a:latin typeface="Roboto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Roboto"/>
                <a:cs typeface="Times New Roman" panose="02020603050405020304" pitchFamily="18" charset="0"/>
              </a:rPr>
              <a:t>оцінки</a:t>
            </a:r>
            <a:r>
              <a:rPr lang="ru-RU" sz="3200" dirty="0" smtClean="0">
                <a:latin typeface="Roboto"/>
                <a:cs typeface="Times New Roman" panose="02020603050405020304" pitchFamily="18" charset="0"/>
              </a:rPr>
              <a:t> умов </a:t>
            </a:r>
            <a:r>
              <a:rPr lang="ru-RU" sz="3200" dirty="0" err="1" smtClean="0">
                <a:latin typeface="Roboto"/>
                <a:cs typeface="Times New Roman" panose="02020603050405020304" pitchFamily="18" charset="0"/>
              </a:rPr>
              <a:t>праці</a:t>
            </a:r>
            <a:r>
              <a:rPr lang="ru-RU" sz="3200" dirty="0" smtClean="0">
                <a:latin typeface="Roboto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3200" dirty="0" smtClean="0">
                <a:latin typeface="Roboto"/>
                <a:cs typeface="Times New Roman" panose="02020603050405020304" pitchFamily="18" charset="0"/>
              </a:rPr>
              <a:t>- </a:t>
            </a:r>
            <a:r>
              <a:rPr lang="ru-RU" sz="3200" dirty="0" err="1" smtClean="0">
                <a:latin typeface="Roboto"/>
                <a:cs typeface="Times New Roman" panose="02020603050405020304" pitchFamily="18" charset="0"/>
              </a:rPr>
              <a:t>забруднення</a:t>
            </a:r>
            <a:r>
              <a:rPr lang="ru-RU" sz="3200" dirty="0" smtClean="0">
                <a:latin typeface="Roboto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Roboto"/>
                <a:cs typeface="Times New Roman" panose="02020603050405020304" pitchFamily="18" charset="0"/>
              </a:rPr>
              <a:t>повітря</a:t>
            </a:r>
            <a:r>
              <a:rPr lang="ru-RU" sz="3200" dirty="0" smtClean="0">
                <a:latin typeface="Roboto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3200" dirty="0" smtClean="0">
                <a:latin typeface="Roboto"/>
                <a:cs typeface="Times New Roman" panose="02020603050405020304" pitchFamily="18" charset="0"/>
              </a:rPr>
              <a:t>- температура, </a:t>
            </a:r>
            <a:r>
              <a:rPr lang="ru-RU" sz="3200" dirty="0" err="1" smtClean="0">
                <a:latin typeface="Roboto"/>
                <a:cs typeface="Times New Roman" panose="02020603050405020304" pitchFamily="18" charset="0"/>
              </a:rPr>
              <a:t>вологість</a:t>
            </a:r>
            <a:r>
              <a:rPr lang="ru-RU" sz="3200" dirty="0" smtClean="0">
                <a:latin typeface="Roboto"/>
                <a:cs typeface="Times New Roman" panose="02020603050405020304" pitchFamily="18" charset="0"/>
              </a:rPr>
              <a:t> і </a:t>
            </a:r>
            <a:r>
              <a:rPr lang="ru-RU" sz="3200" dirty="0" err="1" smtClean="0">
                <a:latin typeface="Roboto"/>
                <a:cs typeface="Times New Roman" panose="02020603050405020304" pitchFamily="18" charset="0"/>
              </a:rPr>
              <a:t>швидкість</a:t>
            </a:r>
            <a:r>
              <a:rPr lang="ru-RU" sz="3200" dirty="0" smtClean="0">
                <a:latin typeface="Roboto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Roboto"/>
                <a:cs typeface="Times New Roman" panose="02020603050405020304" pitchFamily="18" charset="0"/>
              </a:rPr>
              <a:t>руху</a:t>
            </a:r>
            <a:r>
              <a:rPr lang="ru-RU" sz="3200" dirty="0" smtClean="0">
                <a:latin typeface="Roboto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Roboto"/>
                <a:cs typeface="Times New Roman" panose="02020603050405020304" pitchFamily="18" charset="0"/>
              </a:rPr>
              <a:t>повітря</a:t>
            </a:r>
            <a:r>
              <a:rPr lang="ru-RU" sz="3200" dirty="0" smtClean="0">
                <a:latin typeface="Roboto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3200" dirty="0" smtClean="0">
                <a:latin typeface="Roboto"/>
                <a:cs typeface="Times New Roman" panose="02020603050405020304" pitchFamily="18" charset="0"/>
              </a:rPr>
              <a:t>- </a:t>
            </a:r>
            <a:r>
              <a:rPr lang="ru-RU" sz="3200" dirty="0" err="1" smtClean="0">
                <a:latin typeface="Roboto"/>
                <a:cs typeface="Times New Roman" panose="02020603050405020304" pitchFamily="18" charset="0"/>
              </a:rPr>
              <a:t>рівень</a:t>
            </a:r>
            <a:r>
              <a:rPr lang="ru-RU" sz="3200" dirty="0" smtClean="0">
                <a:latin typeface="Roboto"/>
                <a:cs typeface="Times New Roman" panose="02020603050405020304" pitchFamily="18" charset="0"/>
              </a:rPr>
              <a:t> шуму;</a:t>
            </a:r>
          </a:p>
          <a:p>
            <a:pPr marL="0" indent="0">
              <a:buNone/>
            </a:pPr>
            <a:r>
              <a:rPr lang="ru-RU" sz="3200" dirty="0" smtClean="0">
                <a:latin typeface="Roboto"/>
                <a:cs typeface="Times New Roman" panose="02020603050405020304" pitchFamily="18" charset="0"/>
              </a:rPr>
              <a:t>- </a:t>
            </a:r>
            <a:r>
              <a:rPr lang="ru-RU" sz="3200" dirty="0" err="1" smtClean="0">
                <a:latin typeface="Roboto"/>
                <a:cs typeface="Times New Roman" panose="02020603050405020304" pitchFamily="18" charset="0"/>
              </a:rPr>
              <a:t>освітленість</a:t>
            </a:r>
            <a:r>
              <a:rPr lang="ru-RU" sz="3200" dirty="0" smtClean="0">
                <a:latin typeface="Roboto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3200" dirty="0" smtClean="0">
                <a:latin typeface="Roboto"/>
                <a:cs typeface="Times New Roman" panose="02020603050405020304" pitchFamily="18" charset="0"/>
              </a:rPr>
              <a:t>- </a:t>
            </a:r>
            <a:r>
              <a:rPr lang="ru-RU" sz="3200" dirty="0" err="1" smtClean="0">
                <a:latin typeface="Roboto"/>
                <a:cs typeface="Times New Roman" panose="02020603050405020304" pitchFamily="18" charset="0"/>
              </a:rPr>
              <a:t>санітарний</a:t>
            </a:r>
            <a:r>
              <a:rPr lang="ru-RU" sz="3200" dirty="0" smtClean="0">
                <a:latin typeface="Roboto"/>
                <a:cs typeface="Times New Roman" panose="02020603050405020304" pitchFamily="18" charset="0"/>
              </a:rPr>
              <a:t> стан;</a:t>
            </a:r>
          </a:p>
          <a:p>
            <a:pPr marL="0" indent="0">
              <a:buNone/>
            </a:pPr>
            <a:r>
              <a:rPr lang="ru-RU" sz="3200" dirty="0" smtClean="0">
                <a:latin typeface="Roboto"/>
                <a:cs typeface="Times New Roman" panose="02020603050405020304" pitchFamily="18" charset="0"/>
              </a:rPr>
              <a:t>- </a:t>
            </a:r>
            <a:r>
              <a:rPr lang="ru-RU" sz="3200" dirty="0" err="1" smtClean="0">
                <a:latin typeface="Roboto"/>
                <a:cs typeface="Times New Roman" panose="02020603050405020304" pitchFamily="18" charset="0"/>
              </a:rPr>
              <a:t>особиста</a:t>
            </a:r>
            <a:r>
              <a:rPr lang="ru-RU" sz="3200" dirty="0" smtClean="0">
                <a:latin typeface="Roboto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Roboto"/>
                <a:cs typeface="Times New Roman" panose="02020603050405020304" pitchFamily="18" charset="0"/>
              </a:rPr>
              <a:t>гігієна</a:t>
            </a:r>
            <a:r>
              <a:rPr lang="ru-RU" sz="3200" dirty="0" smtClean="0">
                <a:latin typeface="Roboto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Roboto"/>
                <a:cs typeface="Times New Roman" panose="02020603050405020304" pitchFamily="18" charset="0"/>
              </a:rPr>
              <a:t>співробітників</a:t>
            </a:r>
            <a:r>
              <a:rPr lang="ru-RU" sz="3200" dirty="0" smtClean="0">
                <a:latin typeface="Roboto"/>
                <a:cs typeface="Times New Roman" panose="02020603050405020304" pitchFamily="18" charset="0"/>
              </a:rPr>
              <a:t>.</a:t>
            </a:r>
            <a:endParaRPr lang="ru-RU" sz="3200" dirty="0">
              <a:latin typeface="Roboto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742" y="3050514"/>
            <a:ext cx="5105120" cy="275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53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246" y="465910"/>
            <a:ext cx="11308080" cy="3931920"/>
          </a:xfrm>
        </p:spPr>
        <p:txBody>
          <a:bodyPr>
            <a:normAutofit fontScale="92500" lnSpcReduction="10000"/>
          </a:bodyPr>
          <a:lstStyle/>
          <a:p>
            <a:r>
              <a:rPr lang="uk-UA" sz="3200" dirty="0">
                <a:latin typeface="Roboto"/>
                <a:cs typeface="Times New Roman" panose="02020603050405020304" pitchFamily="18" charset="0"/>
              </a:rPr>
              <a:t>У Країнах ЄС діє національне і міжнародне законодавство, яке дозволяє скоротити професійні ризики. В поняття охорони праці в європейських країнах входить створення безпечних умов роботи При </a:t>
            </a:r>
            <a:r>
              <a:rPr lang="uk-UA" sz="3200" dirty="0" smtClean="0">
                <a:latin typeface="Roboto"/>
                <a:cs typeface="Times New Roman" panose="02020603050405020304" pitchFamily="18" charset="0"/>
              </a:rPr>
              <a:t>роботі у ЕС фахівці повинні знати загальноєвропейське законодавство з безпеки і гігієни праці. Якщо вони будуть працювати у туристичному бізнесі в Україні з європейськими туристами, то слід розробляти інструкції з охорони праці у відповідності до вимог ДИРЕКТИВИ 89/391/ЕЄС та нашого законодавства.</a:t>
            </a:r>
            <a:endParaRPr lang="ru-RU" sz="3200" dirty="0">
              <a:latin typeface="Roboto"/>
              <a:cs typeface="Times New Roman" panose="02020603050405020304" pitchFamily="18" charset="0"/>
            </a:endParaRP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ÐÐÐ ÐÐÐ¢ÐÐÐ 89/391/ÐÐÐ¡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9" b="2518"/>
          <a:stretch/>
        </p:blipFill>
        <p:spPr bwMode="auto">
          <a:xfrm>
            <a:off x="8388105" y="4180114"/>
            <a:ext cx="3400093" cy="22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142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Roboto"/>
              </a:rPr>
              <a:t>Директива </a:t>
            </a:r>
            <a:r>
              <a:rPr lang="uk-UA" dirty="0">
                <a:latin typeface="Roboto"/>
              </a:rPr>
              <a:t>89/391/ЕЄС «Про введення заходів, що сприяють поліпшенню безпеки та гігієни праці працівників» </a:t>
            </a:r>
            <a:endParaRPr lang="ru-RU" dirty="0">
              <a:latin typeface="Roboto"/>
            </a:endParaRPr>
          </a:p>
        </p:txBody>
      </p:sp>
      <p:pic>
        <p:nvPicPr>
          <p:cNvPr id="6" name="Picture 2" descr="Ð ÐµÐ·ÑÐ»ÑÑÐ°Ñ Ð¿Ð¾ÑÑÐºÑ Ð·Ð¾Ð±ÑÐ°Ð¶ÐµÐ½Ñ Ð·Ð° Ð·Ð°Ð¿Ð¸ÑÐ¾Ð¼ &quot;ÐÐÐ ÐÐÐ¢ÐÐÐ 89/391/ÐÐÐ¡&quot;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1" b="6123"/>
          <a:stretch/>
        </p:blipFill>
        <p:spPr bwMode="auto">
          <a:xfrm>
            <a:off x="5475071" y="2207941"/>
            <a:ext cx="6205741" cy="39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872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530" y="407463"/>
            <a:ext cx="11412583" cy="1371600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Roboto"/>
              </a:rPr>
              <a:t>За умовами Директиви 89/391/ЕЭС, роботодавець </a:t>
            </a:r>
            <a:r>
              <a:rPr lang="uk-UA" dirty="0" smtClean="0">
                <a:latin typeface="Roboto"/>
              </a:rPr>
              <a:t>зобов'язаний:</a:t>
            </a:r>
            <a:endParaRPr lang="ru-RU" dirty="0">
              <a:latin typeface="Roboto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529" y="1693818"/>
            <a:ext cx="11412583" cy="3931920"/>
          </a:xfrm>
        </p:spPr>
        <p:txBody>
          <a:bodyPr>
            <a:noAutofit/>
          </a:bodyPr>
          <a:lstStyle/>
          <a:p>
            <a:pPr>
              <a:buFont typeface="Symbol" panose="05050102010706020507" pitchFamily="18" charset="2"/>
              <a:buChar char="·"/>
            </a:pPr>
            <a:r>
              <a:rPr lang="uk-UA" sz="2400" dirty="0" smtClean="0">
                <a:latin typeface="Roboto"/>
              </a:rPr>
              <a:t>Забезпечити </a:t>
            </a:r>
            <a:r>
              <a:rPr lang="uk-UA" sz="2400" dirty="0">
                <a:latin typeface="Roboto"/>
              </a:rPr>
              <a:t>безпеку і здоров'я працівників у всіх аспектах, пов'язаних з роботою. </a:t>
            </a:r>
            <a:endParaRPr lang="uk-UA" sz="2400" dirty="0" smtClean="0">
              <a:latin typeface="Roboto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uk-UA" sz="2400" dirty="0" smtClean="0">
                <a:latin typeface="Roboto"/>
              </a:rPr>
              <a:t>Оцінювати </a:t>
            </a:r>
            <a:r>
              <a:rPr lang="uk-UA" sz="2400" dirty="0">
                <a:latin typeface="Roboto"/>
              </a:rPr>
              <a:t>всі ризики для безпеки і здоров'я працівників, зокрема, у виборі обладнання для роботи, хімічних речовин або </a:t>
            </a:r>
            <a:r>
              <a:rPr lang="uk-UA" sz="2400" dirty="0" smtClean="0">
                <a:latin typeface="Roboto"/>
              </a:rPr>
              <a:t>препаратів;</a:t>
            </a:r>
          </a:p>
          <a:p>
            <a:pPr>
              <a:buFont typeface="Symbol" panose="05050102010706020507" pitchFamily="18" charset="2"/>
              <a:buChar char="·"/>
            </a:pPr>
            <a:r>
              <a:rPr lang="uk-UA" sz="2400" dirty="0" smtClean="0">
                <a:latin typeface="Roboto"/>
              </a:rPr>
              <a:t>Збільшувати </a:t>
            </a:r>
            <a:r>
              <a:rPr lang="uk-UA" sz="2400" dirty="0">
                <a:latin typeface="Roboto"/>
              </a:rPr>
              <a:t>кількість робочих місць</a:t>
            </a:r>
            <a:r>
              <a:rPr lang="uk-UA" sz="2400" dirty="0" smtClean="0">
                <a:latin typeface="Roboto"/>
              </a:rPr>
              <a:t>.</a:t>
            </a:r>
          </a:p>
          <a:p>
            <a:pPr>
              <a:buFont typeface="Symbol" panose="05050102010706020507" pitchFamily="18" charset="2"/>
              <a:buChar char="·"/>
            </a:pPr>
            <a:r>
              <a:rPr lang="uk-UA" sz="2400" dirty="0" smtClean="0">
                <a:latin typeface="Roboto"/>
              </a:rPr>
              <a:t>Здійснювати </a:t>
            </a:r>
            <a:r>
              <a:rPr lang="uk-UA" sz="2400" dirty="0">
                <a:latin typeface="Roboto"/>
              </a:rPr>
              <a:t>заходи, які забезпечують покращення рівня захисту, що надається працівникам. </a:t>
            </a:r>
            <a:endParaRPr lang="uk-UA" sz="2400" dirty="0" smtClean="0">
              <a:latin typeface="Roboto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uk-UA" sz="2400" dirty="0" smtClean="0">
                <a:latin typeface="Roboto"/>
              </a:rPr>
              <a:t>Консультувати </a:t>
            </a:r>
            <a:r>
              <a:rPr lang="uk-UA" sz="2400" dirty="0">
                <a:latin typeface="Roboto"/>
              </a:rPr>
              <a:t>співробітників щодо впровадження нових технологій. </a:t>
            </a:r>
            <a:endParaRPr lang="uk-UA" sz="2400" dirty="0" smtClean="0">
              <a:latin typeface="Roboto"/>
            </a:endParaRPr>
          </a:p>
          <a:p>
            <a:pPr marL="0" indent="0">
              <a:buNone/>
            </a:pPr>
            <a:r>
              <a:rPr lang="uk-UA" sz="2400" dirty="0" smtClean="0">
                <a:latin typeface="Roboto"/>
                <a:sym typeface="Symbol" panose="05050102010706020507" pitchFamily="18" charset="2"/>
              </a:rPr>
              <a:t></a:t>
            </a:r>
            <a:r>
              <a:rPr lang="uk-UA" sz="2400" dirty="0" smtClean="0">
                <a:latin typeface="Roboto"/>
              </a:rPr>
              <a:t> </a:t>
            </a:r>
            <a:r>
              <a:rPr lang="uk-UA" sz="2400" dirty="0">
                <a:latin typeface="Roboto"/>
              </a:rPr>
              <a:t>Вживання необхідних заходів для надання першої медичної допомоги, пожежогасіння, евакуації працівників і необхідних дій у разі виникнення серйозної і неминучої небезпеки. </a:t>
            </a:r>
            <a:endParaRPr lang="ru-RU" sz="2400" dirty="0">
              <a:latin typeface="Roboto"/>
            </a:endParaRPr>
          </a:p>
          <a:p>
            <a:endParaRPr lang="ru-RU" sz="2400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47954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1719</TotalTime>
  <Words>542</Words>
  <Application>Microsoft Office PowerPoint</Application>
  <PresentationFormat>Широкоэкранный</PresentationFormat>
  <Paragraphs>38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Garamond</vt:lpstr>
      <vt:lpstr>Roboto</vt:lpstr>
      <vt:lpstr>Symbol</vt:lpstr>
      <vt:lpstr>Times New Roman</vt:lpstr>
      <vt:lpstr>Савон</vt:lpstr>
      <vt:lpstr>Глобальні питання гігієни праці в готельно-ресторанному бізнесі   </vt:lpstr>
      <vt:lpstr>Презентация PowerPoint</vt:lpstr>
      <vt:lpstr>Аспект глобалізації у готельно-ресторанному бізнесі</vt:lpstr>
      <vt:lpstr>Презентация PowerPoint</vt:lpstr>
      <vt:lpstr>Презентация PowerPoint</vt:lpstr>
      <vt:lpstr>Виробнича санітарія і гігієна </vt:lpstr>
      <vt:lpstr>Презентация PowerPoint</vt:lpstr>
      <vt:lpstr>Директива 89/391/ЕЄС «Про введення заходів, що сприяють поліпшенню безпеки та гігієни праці працівників» </vt:lpstr>
      <vt:lpstr>За умовами Директиви 89/391/ЕЭС, роботодавець зобов'язаний:</vt:lpstr>
      <vt:lpstr>Висновки:</vt:lpstr>
      <vt:lpstr>ДЯКУЮ ЗА УВАГУ!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Значущість інструкцій з охорони праці в індустрії готельно-ресторанного бізнесу</dc:title>
  <dc:creator>maximchurikov@outlook.com</dc:creator>
  <cp:lastModifiedBy>maximchurikov@outlook.com</cp:lastModifiedBy>
  <cp:revision>43</cp:revision>
  <dcterms:created xsi:type="dcterms:W3CDTF">2019-02-25T08:44:54Z</dcterms:created>
  <dcterms:modified xsi:type="dcterms:W3CDTF">2019-03-21T05:46:35Z</dcterms:modified>
</cp:coreProperties>
</file>