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1" r:id="rId2"/>
    <p:sldId id="294" r:id="rId3"/>
    <p:sldId id="257" r:id="rId4"/>
    <p:sldId id="256" r:id="rId5"/>
    <p:sldId id="263" r:id="rId6"/>
    <p:sldId id="280" r:id="rId7"/>
    <p:sldId id="284" r:id="rId8"/>
    <p:sldId id="285" r:id="rId9"/>
    <p:sldId id="278" r:id="rId10"/>
    <p:sldId id="286" r:id="rId11"/>
    <p:sldId id="292" r:id="rId12"/>
    <p:sldId id="261" r:id="rId13"/>
    <p:sldId id="295" r:id="rId14"/>
    <p:sldId id="281" r:id="rId15"/>
    <p:sldId id="266" r:id="rId16"/>
    <p:sldId id="273" r:id="rId17"/>
    <p:sldId id="267" r:id="rId18"/>
    <p:sldId id="272" r:id="rId19"/>
    <p:sldId id="276" r:id="rId20"/>
    <p:sldId id="293" r:id="rId21"/>
    <p:sldId id="282" r:id="rId22"/>
    <p:sldId id="275" r:id="rId23"/>
    <p:sldId id="277" r:id="rId24"/>
    <p:sldId id="283" r:id="rId25"/>
    <p:sldId id="264" r:id="rId26"/>
    <p:sldId id="274" r:id="rId27"/>
    <p:sldId id="265" r:id="rId28"/>
    <p:sldId id="289" r:id="rId29"/>
    <p:sldId id="290" r:id="rId30"/>
    <p:sldId id="26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7ACBE0"/>
    <a:srgbClr val="FFFFFF"/>
    <a:srgbClr val="DA1F28"/>
    <a:srgbClr val="FFCCFF"/>
    <a:srgbClr val="E820AF"/>
    <a:srgbClr val="FFFF00"/>
    <a:srgbClr val="2DA2BF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868" autoAdjust="0"/>
    <p:restoredTop sz="94364" autoAdjust="0"/>
  </p:normalViewPr>
  <p:slideViewPr>
    <p:cSldViewPr>
      <p:cViewPr>
        <p:scale>
          <a:sx n="62" d="100"/>
          <a:sy n="62" d="100"/>
        </p:scale>
        <p:origin x="-170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D5BEE5-F08E-4EDF-9D12-C85C5505A3F7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85A545-D7DB-43CD-9EE1-958165D47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AB03B6-A3AC-4CDA-8984-93EFD7054B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Фон і підписи</a:t>
            </a: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0F6C5-0407-42F7-813B-701C6281322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BDB02-AF1A-4EF9-A71F-BF3B00DB2E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E7F2E-A06B-493A-94C8-D85202C8815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ЦЕНА!</a:t>
            </a: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DA6C4-616C-4167-B010-E08803937F3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9DA888-20C1-4EB8-8F2F-CFA76EA11CF3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36C079C-0DED-4FF2-82EE-38A867C6B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0D07E-E340-4D14-A2C5-C126AEB35898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C3D4-ACB1-4FA4-BAF2-22A1CB636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C573-742F-4AD7-AC95-96FEFD95BAC8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AD5B3-37ED-44F9-851F-0055D3D21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537D-F7B2-4033-A951-C885A4D00BA2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8326-227E-4D2A-A3FC-81045BBC6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2DEAB-22C8-4E8C-8425-499BE72B7386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0518-9270-4E22-B651-7FA485909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5FC8-CED6-4505-8614-79ACDCFD60A3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B5FAB-354B-4C1F-90D8-C1647573E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0D535-2B39-4A04-9CD5-486622714A3E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2D0EC-20D7-47C1-BEBC-E4C3E590A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1B7D-92E4-4A92-9EDE-40C2F1B92AA3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67B62-7542-42A5-AAA0-3032E2D80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FA64-18BC-4AD8-AC92-CF259392903E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3B1F3-3A88-473B-B9E2-43E3B7985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2771C-477F-4570-909F-D4979C54668D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58460-BB31-49DC-B722-88C8183B1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BED1A3-C68D-44FC-9C5D-50F6386308CC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43D1856-6034-450A-91BF-0A635B236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5290CB7-1B24-46D5-B25F-D8AD3D136821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B6A6D9-472D-4675-82E6-4DAC6A52D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ransition spd="slow">
    <p:cover dir="l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857224" y="857232"/>
            <a:ext cx="74295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РОБОТА НА ТЕМУ: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Емоційний тур на засадах концепції економіки вражень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4786313" y="3929063"/>
            <a:ext cx="40005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>
                <a:latin typeface="Times New Roman" pitchFamily="18" charset="0"/>
                <a:cs typeface="Times New Roman" pitchFamily="18" charset="0"/>
              </a:rPr>
              <a:t>Виконала: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студентка 3 курсу 15 групи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Лисяна Валерія Олександрівна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Київський національний  торговельно-економічний університет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Спеціальність: Туризм</a:t>
            </a:r>
          </a:p>
          <a:p>
            <a:endParaRPr lang="uk-UA" sz="14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>
                <a:latin typeface="Times New Roman" pitchFamily="18" charset="0"/>
                <a:cs typeface="Times New Roman" pitchFamily="18" charset="0"/>
              </a:rPr>
              <a:t>Науковий керівник: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Доцент кафедри туризму та рекреації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Кандидат наук з державного управління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Кравцов Сергій Станіславович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3" descr="Ð ÐµÐ·ÑÐ»ÑÑÐ°Ñ Ð¿Ð¾ÑÑÐºÑ Ð·Ð¾Ð±ÑÐ°Ð¶ÐµÐ½Ñ Ð·Ð° Ð·Ð°Ð¿Ð¸ÑÐ¾Ð¼ &quot;ÐºÐ½ÑÐµÑ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571875"/>
            <a:ext cx="25431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29684" cy="15716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Застосування підходів економіки вражень в туроператорській діяльності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AutoShape 2" descr="Ð ÐµÐ·ÑÐ»ÑÑÐ°Ñ Ð¿Ð¾ÑÑÐºÑ Ð·Ð¾Ð±ÑÐ°Ð¶ÐµÐ½Ñ Ð·Ð° Ð·Ð°Ð¿Ð¸ÑÐ¾Ð¼ &quot;Ð¤ÐÐ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AutoShape 4" descr="ÐÐ¾Ð²âÑÐ·Ð°Ð½Ðµ Ð·Ð¾Ð±ÑÐ°Ð¶Ðµ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785926"/>
            <a:ext cx="6858016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7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Francesco </a:t>
            </a:r>
            <a:r>
              <a:rPr lang="en-US" sz="27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Carossi</a:t>
            </a:r>
            <a:r>
              <a:rPr lang="uk-UA" sz="27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Emotional </a:t>
            </a:r>
            <a:endParaRPr lang="uk-UA" sz="27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Tours</a:t>
            </a:r>
            <a:endParaRPr lang="ru-RU" sz="27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071810"/>
            <a:ext cx="3143239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7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MabooTourism</a:t>
            </a:r>
            <a:endParaRPr lang="ru-RU" sz="27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571876"/>
            <a:ext cx="4143372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700" cap="all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EMOTIONTOURPERU</a:t>
            </a:r>
            <a:endParaRPr lang="ru-RU" sz="27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000504"/>
            <a:ext cx="278605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7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QuestTours</a:t>
            </a:r>
            <a:endParaRPr lang="ru-RU" sz="27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500570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7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StukTravel</a:t>
            </a:r>
            <a:endParaRPr lang="ru-RU" sz="27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6" name="Picture 8" descr="Ð ÐµÐ·ÑÐ»ÑÑÐ°Ñ Ð¿Ð¾ÑÑÐºÑ Ð·Ð¾Ð±ÑÐ°Ð¶ÐµÐ½Ñ Ð·Ð° Ð·Ð°Ð¿Ð¸ÑÐ¾Ð¼ &quot;Francesco Carossi Emotional Tour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71612"/>
            <a:ext cx="2574744" cy="1445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18" name="Picture 10" descr="Ð ÐµÐ·ÑÐ»ÑÑÐ°Ñ Ð¿Ð¾ÑÑÐºÑ Ð·Ð¾Ð±ÑÐ°Ð¶ÐµÐ½Ñ Ð·Ð° Ð·Ð°Ð¿Ð¸ÑÐ¾Ð¼ &quot;MabooTourism&quot;"/>
          <p:cNvPicPr>
            <a:picLocks noChangeAspect="1" noChangeArrowheads="1"/>
          </p:cNvPicPr>
          <p:nvPr/>
        </p:nvPicPr>
        <p:blipFill>
          <a:blip r:embed="rId4"/>
          <a:srcRect t="36885"/>
          <a:stretch>
            <a:fillRect/>
          </a:stretch>
        </p:blipFill>
        <p:spPr bwMode="auto">
          <a:xfrm>
            <a:off x="3500430" y="1928802"/>
            <a:ext cx="2439202" cy="1539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20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/>
          <a:srcRect l="13125" t="18750" r="20312" b="24999"/>
          <a:stretch>
            <a:fillRect/>
          </a:stretch>
        </p:blipFill>
        <p:spPr bwMode="auto">
          <a:xfrm>
            <a:off x="5786446" y="3143248"/>
            <a:ext cx="2578396" cy="1634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22" name="Picture 14" descr="Ð ÐµÐ·ÑÐ»ÑÑÐ°Ñ Ð¿Ð¾ÑÑÐºÑ Ð·Ð¾Ð±ÑÐ°Ð¶ÐµÐ½Ñ Ð·Ð° Ð·Ð°Ð¿Ð¸ÑÐ¾Ð¼ &quot;QuestTours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000504"/>
            <a:ext cx="2643206" cy="1761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24" name="Picture 16" descr="Ð ÐµÐ·ÑÐ»ÑÑÐ°Ñ Ð¿Ð¾ÑÑÐºÑ Ð·Ð¾Ð±ÑÐ°Ð¶ÐµÐ½Ñ Ð·Ð° Ð·Ð°Ð¿Ð¸ÑÐ¾Ð¼ &quot;StukTravel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929198"/>
            <a:ext cx="2500330" cy="1663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14313"/>
            <a:ext cx="9144000" cy="6643687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</a:t>
            </a:r>
            <a:r>
              <a:rPr lang="uk-UA" sz="1700" i="1" dirty="0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Приклади "4P", що сприяють формуванню    досвіду клієнтів у туристичній індустрії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928688"/>
          <a:ext cx="9144001" cy="5929329"/>
        </p:xfrm>
        <a:graphic>
          <a:graphicData uri="http://schemas.openxmlformats.org/drawingml/2006/table">
            <a:tbl>
              <a:tblPr/>
              <a:tblGrid>
                <a:gridCol w="1199213">
                  <a:extLst>
                    <a:ext uri="{9D8B030D-6E8A-4147-A177-3AD203B41FA5}"/>
                  </a:extLst>
                </a:gridCol>
                <a:gridCol w="1948721">
                  <a:extLst>
                    <a:ext uri="{9D8B030D-6E8A-4147-A177-3AD203B41FA5}"/>
                  </a:extLst>
                </a:gridCol>
                <a:gridCol w="1873770">
                  <a:extLst>
                    <a:ext uri="{9D8B030D-6E8A-4147-A177-3AD203B41FA5}"/>
                  </a:extLst>
                </a:gridCol>
                <a:gridCol w="2023672">
                  <a:extLst>
                    <a:ext uri="{9D8B030D-6E8A-4147-A177-3AD203B41FA5}"/>
                  </a:extLst>
                </a:gridCol>
                <a:gridCol w="2098625">
                  <a:extLst>
                    <a:ext uri="{9D8B030D-6E8A-4147-A177-3AD203B41FA5}"/>
                  </a:extLst>
                </a:gridCol>
              </a:tblGrid>
              <a:tr h="4837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Категорії "4E"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Властивості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(Properties)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Презентація продукту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Product presentation</a:t>
                      </a: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Промо-додатки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Promotional applications</a:t>
                      </a: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Люди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People</a:t>
                      </a: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639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Втеча від </a:t>
                      </a:r>
                      <a:r>
                        <a:rPr lang="uk-UA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реальності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uk-UA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Escapism</a:t>
                      </a: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тематичного річкового круїзу використовується судно, подібне до плаваючого театру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Тематичний туристичний фестиваль з живою музикою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Брошури про лісові екскурсії підкреслюють конфіденційність зарезервованих місць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Учасники історичної реконструкції використовують костюми та словники минулих віків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78625">
                <a:tc grid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Сучасні мандрівники є витонченими та вимогливими, тому їхню увагу можна привернути лише шляхом відходу від стереотипів та виявлення унікальних пропозицій на ринку гостинності та туризму.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3251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Освітній досвід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b="1">
                          <a:solidFill>
                            <a:srgbClr val="21212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(Education</a:t>
                      </a:r>
                      <a:r>
                        <a:rPr lang="en-US" sz="1200" b="1">
                          <a:solidFill>
                            <a:srgbClr val="21212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Природне середовище місцевого </a:t>
                      </a:r>
                      <a:r>
                        <a:rPr lang="uk-UA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винзаводу</a:t>
                      </a: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дозволяє відвідувачам спробувати різноманітні сорти винограду, що використовуються у виробництві вина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Позначення пояснюють особливості, які мандрівники бачать на маршруті пам'яток під час екскурсії надрукована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Туристична брошура надає історичну інформацію про стан здоров'я дитини, карта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футболках гідів намальована карта пам'яток, відвіданих під час екскурсії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89312">
                <a:tc grid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Використання таких методів у діяльності туристичних підприємств сприяє накопиченню навчального досвіду мандрівниками.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846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Естетичний досвід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21212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dirty="0" err="1">
                          <a:solidFill>
                            <a:srgbClr val="21212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Esthetics</a:t>
                      </a:r>
                      <a:r>
                        <a:rPr lang="ru-RU" sz="1200" b="1" dirty="0">
                          <a:solidFill>
                            <a:srgbClr val="21212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Кам'яні скульптури підкреслюють красу парку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Аромат багаття підвищує задоволення від відпочинку на природі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Візитівки</a:t>
                      </a: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менеджера в осінній сезон виконані в кольорах листя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працівників, виконана в яскравих тонах навколишніх ландшафтів, що викликають додатковий інтерес клієнтів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78625">
                <a:tc grid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Естетичні аспекти подорожей не менш важливі, ніж функціональні, тому, звертаючи увагу на цю сторону подорожі, туристичні підприємства зможуть збільшити кількість лояльних клієнтів і тим самим сформувати стійку бізнес позицію/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465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Розваги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uk-UA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Entertainment)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Спостереження мандрівників через лабіринти з башти додає хвилювання туристам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Стенд, на якому розташовані карта маршрутів, виглядає як гігантський пішохідний черевик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Реклама, яка рекламує річкові тури, оформлена у стилі відомих фільмів цієї теми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Риболовецький гід розповідає веселі історії з минулих риболовних пригод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78625">
                <a:tc grid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Через особливості сучасного життя, що призводять до постійного стресу, </a:t>
                      </a:r>
                      <a:r>
                        <a:rPr lang="uk-UA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ескапізм</a:t>
                      </a: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 туризмі стає все більш актуальним, тому туристичні агентства завжди повинні пам'ятати цей атрибут під час формування нових екскурсій.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42" marR="27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Схема 9"/>
          <p:cNvPicPr>
            <a:picLocks noChangeArrowheads="1"/>
          </p:cNvPicPr>
          <p:nvPr/>
        </p:nvPicPr>
        <p:blipFill>
          <a:blip r:embed="rId3"/>
          <a:srcRect t="-12444" b="-12613"/>
          <a:stretch>
            <a:fillRect/>
          </a:stretch>
        </p:blipFill>
        <p:spPr bwMode="auto">
          <a:xfrm>
            <a:off x="214313" y="3195638"/>
            <a:ext cx="616902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Схема 13"/>
          <p:cNvPicPr>
            <a:picLocks noChangeArrowheads="1"/>
          </p:cNvPicPr>
          <p:nvPr/>
        </p:nvPicPr>
        <p:blipFill>
          <a:blip r:embed="rId4"/>
          <a:srcRect t="-16335" b="-16112"/>
          <a:stretch>
            <a:fillRect/>
          </a:stretch>
        </p:blipFill>
        <p:spPr bwMode="auto">
          <a:xfrm>
            <a:off x="214313" y="4643438"/>
            <a:ext cx="6286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AutoShape 5" descr="Ð ÐµÐ·ÑÐ»ÑÑÐ°Ñ Ð¿Ð¾ÑÑÐºÑ Ð·Ð¾Ð±ÑÐ°Ð¶ÐµÐ½Ñ Ð·Ð° Ð·Ð°Ð¿Ð¸ÑÐ¾Ð¼ &quot;show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AutoShape 7" descr="Ð ÐµÐ·ÑÐ»ÑÑÐ°Ñ Ð¿Ð¾ÑÑÐºÑ Ð·Ð¾Ð±ÑÐ°Ð¶ÐµÐ½Ñ Ð·Ð° Ð·Ð°Ð¿Ð¸ÑÐ¾Ð¼ &quot;show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9" name="Picture 9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/>
          <a:srcRect l="12308" r="12308"/>
          <a:stretch>
            <a:fillRect/>
          </a:stretch>
        </p:blipFill>
        <p:spPr bwMode="auto">
          <a:xfrm>
            <a:off x="5643563" y="0"/>
            <a:ext cx="35004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Штриховая стрелка вправо 9"/>
          <p:cNvSpPr/>
          <p:nvPr/>
        </p:nvSpPr>
        <p:spPr>
          <a:xfrm rot="19300228">
            <a:off x="2593975" y="1662113"/>
            <a:ext cx="1854200" cy="1177925"/>
          </a:xfrm>
          <a:prstGeom prst="stripedRightArrow">
            <a:avLst/>
          </a:prstGeom>
          <a:solidFill>
            <a:srgbClr val="2DA2B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Ð ÐµÐ·ÑÐ»ÑÑÐ°Ñ Ð¿Ð¾ÑÑÐºÑ Ð·Ð¾Ð±ÑÐ°Ð¶ÐµÐ½Ñ Ð·Ð° Ð·Ð°Ð¿Ð¸ÑÐ¾Ð¼ &quot;ÑÐ°ÑÐ¸Ðº Ð»ÐµÑÐ¸Ñ Ð°Ð½Ð¸Ð¼Ð°ÑÐ¸Ñ&quot;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3263" y="2928938"/>
            <a:ext cx="3360737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Rectangle 1"/>
          <p:cNvSpPr>
            <a:spLocks noChangeArrowheads="1"/>
          </p:cNvSpPr>
          <p:nvPr/>
        </p:nvSpPr>
        <p:spPr bwMode="auto">
          <a:xfrm>
            <a:off x="155575" y="6280150"/>
            <a:ext cx="8377238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uk-UA" sz="20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Схема створення та реалізації емоційного туру</a:t>
            </a:r>
            <a:endParaRPr lang="uk-UA" sz="2000" i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dirty="0"/>
              <a:t>29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1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313" y="1481138"/>
          <a:ext cx="8715375" cy="5266373"/>
        </p:xfrm>
        <a:graphic>
          <a:graphicData uri="http://schemas.openxmlformats.org/drawingml/2006/table">
            <a:tbl>
              <a:tblPr/>
              <a:tblGrid>
                <a:gridCol w="2278062"/>
                <a:gridCol w="2066925"/>
                <a:gridCol w="2144713"/>
                <a:gridCol w="2225675"/>
              </a:tblGrid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Strengths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919" marR="529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Weaknesses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919" marR="529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Opportunities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919" marR="529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Threats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919" marR="529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Наявність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висококваліфікован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их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працівник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ів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готов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их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запропонувати найкращий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919" marR="529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Екскурсії, що позиціонують себе як унікальні та повномасштабні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emotions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в основному складають стандартними програми з кількома додатками;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919" marR="529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638" algn="l"/>
                          <a:tab pos="200025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Використання концепції економіки вражень у розробці нових екскурсій, спрямованих на отримання яскравих емоцій та нових вражень від туриста, що можуть розширити клієнтську базу та збільшити зростання продажів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919" marR="529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Втрата клієнтів через погану якість постачальників послуг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919" marR="529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Наявність популярних марок на ринку України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919" marR="529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Неповне використання інструментів стратегічного маркетингу: створення турів без ретельного вивчення попиту, тому всі зусилля спрямовані на збільшення продажів існуючих турів, що часто призводить до перевитрат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919" marR="529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638" algn="l"/>
                          <a:tab pos="200025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Безперервний моніторинг нових тенденцій у галузі туризму та інтереси клієнтів можуть розширити цільову аудиторію компанії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919" marR="529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Сильна ринкова конкуренція з більш успішними туроператорами, що мають схожу спеціалізацію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919" marR="529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Таблиця</a:t>
            </a:r>
            <a:br>
              <a:rPr lang="uk-UA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-аналіз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проекту щодо організації емоційних турів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  <a:solidFill>
            <a:srgbClr val="FF00FF">
              <a:alpha val="50196"/>
            </a:srgb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  <a:solidFill>
            <a:srgbClr val="FF00FF">
              <a:alpha val="50195"/>
            </a:srgbClr>
          </a:solidFill>
        </p:spPr>
        <p:txBody>
          <a:bodyPr/>
          <a:lstStyle/>
          <a:p>
            <a:pPr marR="0"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7843" r="11275" b="56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214563" y="373063"/>
            <a:ext cx="2620962" cy="2770187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ВИЗНАЧЕННЯ ЕКОНОМІКИ ВРАЖЕНЬ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72188" y="2928938"/>
            <a:ext cx="2922587" cy="2786062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ЕКОНОМІЧНА ТА ЕМОЦІЙНА ОЦІНКА ЕКСКУРСІЇ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71813" y="3508375"/>
            <a:ext cx="2774950" cy="2849563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ПРОСУВАННЯ ПРОДУКТУ НА ЗАСАДАХ ЕКОНОМІКИ ВРАЖЕНЬ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57875" y="0"/>
            <a:ext cx="2928938" cy="2786063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ЕКСКУРСІЯ-КВЕСТ          “КИЇВ НА ДВОХ”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313" y="2643188"/>
            <a:ext cx="2857500" cy="2786062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ЗМІСТ КОНЦЕПЦІЇ ЕКОНОМІКИ ВРАЖЕНЬ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xit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6" name="Содержимое 1"/>
          <p:cNvSpPr>
            <a:spLocks noGrp="1"/>
          </p:cNvSpPr>
          <p:nvPr>
            <p:ph idx="1"/>
          </p:nvPr>
        </p:nvSpPr>
        <p:spPr>
          <a:xfrm>
            <a:off x="3786188" y="1785938"/>
            <a:ext cx="5014912" cy="2525712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uk-UA" sz="2100" u="sng" smtClean="0">
                <a:latin typeface="Times New Roman" pitchFamily="18" charset="0"/>
                <a:cs typeface="Times New Roman" pitchFamily="18" charset="0"/>
              </a:rPr>
              <a:t>Майдан Незалежності – Пейзажна алея –</a:t>
            </a:r>
            <a:r>
              <a:rPr lang="en-US" sz="2100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u="sng" smtClean="0">
                <a:latin typeface="Times New Roman" pitchFamily="18" charset="0"/>
                <a:cs typeface="Times New Roman" pitchFamily="18" charset="0"/>
              </a:rPr>
              <a:t>Пам'ятник Проні Прокопівні та Голохвастову – Андріївський узвіз  (Замок Річарда, Булгаков)– Верхня станція – Нижня станція – Верхня станція – Парковий міст та Луїджи та Мокрина – Зелений театр – Вечеря</a:t>
            </a:r>
            <a:endParaRPr lang="ru-RU" sz="2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ПРОГРАМА КВЕСТ-ЕКСКУРСІЇ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923" b="57191"/>
          <a:stretch>
            <a:fillRect/>
          </a:stretch>
        </p:blipFill>
        <p:spPr bwMode="auto">
          <a:xfrm>
            <a:off x="0" y="3929063"/>
            <a:ext cx="91440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Прямоугольник 5"/>
          <p:cNvSpPr>
            <a:spLocks noChangeArrowheads="1"/>
          </p:cNvSpPr>
          <p:nvPr/>
        </p:nvSpPr>
        <p:spPr bwMode="auto">
          <a:xfrm>
            <a:off x="500063" y="1500188"/>
            <a:ext cx="3151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 i="1">
                <a:latin typeface="Times New Roman" pitchFamily="18" charset="0"/>
                <a:cs typeface="Times New Roman" pitchFamily="18" charset="0"/>
              </a:rPr>
              <a:t>“Київ на двох”</a:t>
            </a:r>
            <a:endParaRPr lang="ru-RU" sz="3600" b="1" i="1">
              <a:latin typeface="Lucida Sans Unicode" pitchFamily="34" charset="0"/>
            </a:endParaRPr>
          </a:p>
        </p:txBody>
      </p:sp>
      <p:pic>
        <p:nvPicPr>
          <p:cNvPr id="23560" name="Рисунок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214563"/>
            <a:ext cx="26939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0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l="17995" t="8479" r="59451" b="7663"/>
          <a:stretch>
            <a:fillRect/>
          </a:stretch>
        </p:blipFill>
        <p:spPr bwMode="auto">
          <a:xfrm>
            <a:off x="0" y="4071938"/>
            <a:ext cx="1428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14290"/>
            <a:ext cx="7539527" cy="4857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5000636"/>
            <a:ext cx="4714876" cy="185736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100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Мапа </a:t>
            </a:r>
            <a:br>
              <a:rPr lang="uk-UA" sz="3100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100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екскурсійної </a:t>
            </a:r>
            <a:br>
              <a:rPr lang="uk-UA" sz="3100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100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програми</a:t>
            </a:r>
            <a:endParaRPr lang="ru-RU" sz="3100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928813" y="142875"/>
            <a:ext cx="6929437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20:00 - Зустріч з </a:t>
            </a:r>
            <a:r>
              <a:rPr lang="uk-UA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представником</a:t>
            </a:r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туристичної компанії на Майдані Незалежності </a:t>
            </a:r>
            <a:r>
              <a:rPr lang="uk-UA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фраку з ліхтарем </a:t>
            </a:r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(пам’ятник «Законані Ліхтарі») та пояснення правил проведення екскурсії. Перша загадка «Про любов»;</a:t>
            </a:r>
            <a:endParaRPr 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20:15 - Відправлення до Пейзажної алеї;</a:t>
            </a:r>
            <a:endParaRPr 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20:15 – 20:40 - Розповідь про київське кохання Миколи Костомарова та Аліни Крагельської </a:t>
            </a:r>
            <a:r>
              <a:rPr lang="uk-UA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 дорозі зустрічають двох закоханих в костюмах </a:t>
            </a:r>
            <a:r>
              <a:rPr lang="en-US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XIX</a:t>
            </a:r>
            <a:r>
              <a:rPr lang="uk-UA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століття, дівчина дарую нашій героїні квітку);</a:t>
            </a:r>
            <a:endParaRPr lang="ru-RU" sz="1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20:40 - Прибуття на Пейзажну алею.</a:t>
            </a:r>
            <a:endParaRPr 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20:40 – 21:10 - Зустріч з </a:t>
            </a:r>
            <a:r>
              <a:rPr lang="uk-UA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персонажами «Аліси в Країні чудес» </a:t>
            </a:r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столом на освітленій території. </a:t>
            </a:r>
            <a:r>
              <a:rPr lang="uk-UA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Загадка про Маленького Принца. Пошук ключа біля його скульптури. Відмикання скарбниці з картою наступної дестинації – Андріївський узвіз;</a:t>
            </a:r>
          </a:p>
          <a:p>
            <a:pPr indent="450850" algn="just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21:20 – 21:50 - Екскурсія по Андріївському узвозу </a:t>
            </a:r>
            <a:r>
              <a:rPr lang="uk-UA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 сценою «За двома зайцями»</a:t>
            </a:r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біля пам’ятника Пам'ятник Проні Прокопівні та Голохвастову. Легенди Замку Річарда та Будинку Булгакова. Біля пам’ятника Булгакову </a:t>
            </a:r>
            <a:r>
              <a:rPr lang="uk-UA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сидить актор в аналогічному образі на освітленій території. В його в руках 10 конвертів. В кожному – любовні листи відомих людей світу. Замість підпису – загадка про автора. Виграш ключа. Герої відкривають скриньку з наступною картою</a:t>
            </a:r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21:50 – 22:10 - Розповідь екскурсовода про Кохання Богдана Хмельницького;</a:t>
            </a:r>
          </a:p>
          <a:p>
            <a:pPr indent="450850" algn="just" eaLnBrk="0" hangingPunct="0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22:10 - Прибуття до фунікулера – Нижня станція</a:t>
            </a:r>
            <a:endParaRPr 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22:15 – 22:20 - Поїздка на фунікулері (Нижня станція – Верхня станція). </a:t>
            </a:r>
            <a:r>
              <a:rPr lang="uk-UA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Організація бліц вікторини з питаннями про закоханих з 3 питань для кожного учасника. Актриса в ролі. Подарунок паперової квітка з наступною картою;</a:t>
            </a:r>
            <a:endParaRPr lang="ru-RU" sz="1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22:20 – 22:40 - Історія кохання Луїджи та Мокрини від екскурсовода;</a:t>
            </a:r>
          </a:p>
          <a:p>
            <a:pPr indent="450850" algn="just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22:45 - Прибуття на Міст Закоханих.</a:t>
            </a:r>
            <a:endParaRPr 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22:45 – 23:00 - </a:t>
            </a:r>
            <a:r>
              <a:rPr lang="uk-UA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Актор в образі Вченого Кота дає завдання: на зворотній стороні замків є певна кількість слів – цитата автора. Потрібно її забрати за 5 хвилин для отримання наступного ключа. Відкриття скрині з малюнком балу та наступною картою. Можливість повісити свій унікальний замок;</a:t>
            </a:r>
            <a:endParaRPr lang="ru-RU" sz="1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23:00 - 23:20 - Історія створення Маріїнського палацу та парку;</a:t>
            </a:r>
          </a:p>
          <a:p>
            <a:pPr indent="450850" algn="just" eaLnBrk="0" hangingPunct="0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23:20 - Прибуття до Зеленого театру. </a:t>
            </a:r>
            <a:endParaRPr 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23:20 – 23:40 - </a:t>
            </a:r>
            <a:r>
              <a:rPr lang="uk-UA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Актори з фільму «Мері Поппінс прощавай» влаштували бал. Територія освітлена. Кіт оголошує останнє завдання: танець героїв під повільну музику, після чого вони отримують запрошення на вечерю;</a:t>
            </a:r>
            <a:endParaRPr lang="ru-RU" sz="1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23:40 – 00:10 - Переїзд на Лівий берег Дніпра;</a:t>
            </a:r>
            <a:endParaRPr 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00:30 – 01:30 - </a:t>
            </a:r>
            <a:r>
              <a:rPr lang="uk-UA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Вечеря в Ресторані; </a:t>
            </a:r>
          </a:p>
        </p:txBody>
      </p:sp>
      <p:pic>
        <p:nvPicPr>
          <p:cNvPr id="23557" name="Picture 5" descr="Ð ÐµÐ·ÑÐ»ÑÑÐ°Ñ Ð¿Ð¾ÑÑÐºÑ Ð·Ð¾Ð±ÑÐ°Ð¶ÐµÐ½Ñ Ð·Ð° Ð·Ð°Ð¿Ð¸ÑÐ¾Ð¼ &quot;Ð¿ÐµÐ¹Ð·Ð°Ð¶Ð½Ð° Ð°Ð»ÐµÑ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429132"/>
            <a:ext cx="2000233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 descr="Ð ÐµÐ·ÑÐ»ÑÑÐ°Ñ Ð¿Ð¾ÑÑÐºÑ Ð·Ð¾Ð±ÑÐ°Ð¶ÐµÐ½Ñ Ð·Ð° Ð·Ð°Ð¿Ð¸ÑÐ¾Ð¼ &quot;ÐÐÐÐÐ¥ÐÐÐ ÐÐÐ¥Ð¢ÐÐ Ð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500041"/>
            <a:ext cx="2072537" cy="1596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1" name="Picture 9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5992"/>
            <a:ext cx="1714480" cy="1799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Технологічна карта екскурсії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«Київ на двох»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19100"/>
          <a:ext cx="9144000" cy="6472239"/>
        </p:xfrm>
        <a:graphic>
          <a:graphicData uri="http://schemas.openxmlformats.org/drawingml/2006/table">
            <a:tbl>
              <a:tblPr/>
              <a:tblGrid>
                <a:gridCol w="2643188"/>
                <a:gridCol w="5429250"/>
                <a:gridCol w="1071562"/>
              </a:tblGrid>
              <a:tr h="528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Пункт екскурсії, спосіб пересування, час прибуття і вибуття з пункту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Назва, адреса та реквізити підприємств - організаторів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Внутрішньо-маршрутні перевезення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Спосіб пересування – пішохідна екскурсія;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Місце – Майдан Незалежності, пам’ятник «Закохані ліхтарі»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 прибуття – 20:00;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 вибуття – 20:15;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Service Youneed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+38(073) 609-20-00, +38(096) 609-20-00 - </a:t>
                      </a: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менеджер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+38(097) 864-17-27, +38(093) 486-85-60 - адміністрація</a:t>
                      </a: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Внутрішньо міське переміщення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Спосіб пересування – пішохідна екскурсія;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Місце – Пейзажна алея;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 прибуття – 20:40;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 вибуття – 21:10;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Service Youneed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+38(073) 609-20-00, +38(096) 609-20-00 - </a:t>
                      </a: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менеджер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+38(097) 864-17-27, +38(093) 486-85-60 - адміністрація</a:t>
                      </a: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Внутрішньо міське переміщення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Спосіб пересування – пішохідна екскурсія;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Місце – Андріївський узвіз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 прибуття – 21:20;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 вибуття – 21:50;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Service Youneed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+38(073) 609-20-00, +38(096) 609-20-00 - </a:t>
                      </a: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менеджер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+38(097) 864-17-27, +38(093) 486-85-60 - адміністрація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Внутрішньо міське переміщення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Спосіб пересування – пішохідна, поїздка на фунікулері;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Місце – Фунікулер, Нижня станція - Верхня станція;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 прибуття – 22:10;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 вибуття – 22:20;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Комунальне підприємство «Київпастранс» Поштова площа, 33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Service Youneed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+38(073) 609-20-00, +38(096) 609-20-00 - </a:t>
                      </a: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менеджер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+38(097) 864-17-27, +38(093) 486-85-60 - адміністрація</a:t>
                      </a: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Внутрішньо міське переміщення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Спосіб пересування – пішохідна екскурсія;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Місце – Міст закоханих;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 прибуття – 22:45;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 вибуття – 23:00;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Service Youneed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+38(073) 609-20-00, +38(096) 609-20-00 - </a:t>
                      </a: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менеджер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+38(097) 864-17-27, +38(093) 486-85-60 - адміністрація</a:t>
                      </a: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Внутрішньо міське переміщення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Спосіб пересування – пішохідна екскурсія;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Місце – Зелений театр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 прибуття – 23:20;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 вибуття – 23:40;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Service Youneed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+38(073) 609-20-00, +38(096) 609-20-00 - </a:t>
                      </a: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менеджер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+38(097) 864-17-27, +38(093) 486-85-60 - адміністрація</a:t>
                      </a: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Внутрішньо міське переміщення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Спосіб пересування – автотрансфер;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Місце – Ресторан на 28 поверсі;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 прибуття – 00:30;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 вибуття – 01:30;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Uber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вулиця Набережно-Хрещатицька, 11, Київ, 01133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Телефон: 063 328 1234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Сервіс романтики </a:t>
                      </a: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Альтечо</a:t>
                      </a: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м. Осокорки, вул. Шумського,</a:t>
                      </a: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Внутрішньо міське переміщення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19" marR="33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7"/>
          <a:ext cx="9144001" cy="57864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08023">
                  <a:extLst>
                    <a:ext uri="{9D8B030D-6E8A-4147-A177-3AD203B41FA5}"/>
                  </a:extLst>
                </a:gridCol>
                <a:gridCol w="1596543">
                  <a:extLst>
                    <a:ext uri="{9D8B030D-6E8A-4147-A177-3AD203B41FA5}"/>
                  </a:extLst>
                </a:gridCol>
                <a:gridCol w="1684324">
                  <a:extLst>
                    <a:ext uri="{9D8B030D-6E8A-4147-A177-3AD203B41FA5}"/>
                  </a:extLst>
                </a:gridCol>
                <a:gridCol w="1962303">
                  <a:extLst>
                    <a:ext uri="{9D8B030D-6E8A-4147-A177-3AD203B41FA5}"/>
                  </a:extLst>
                </a:gridCol>
                <a:gridCol w="1892808">
                  <a:extLst>
                    <a:ext uri="{9D8B030D-6E8A-4147-A177-3AD203B41FA5}"/>
                  </a:extLst>
                </a:gridCol>
              </a:tblGrid>
              <a:tr h="578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 прибуття – вибуття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 між пунктами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Населений пункт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Транспортний засіб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Екскурсійний день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867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20:00 – 20:15 – зустріч з екскурсоводом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endParaRPr lang="uk-UA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Майдан Незалежності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endParaRPr lang="uk-UA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5786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20:40 – 21:10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20:15 – 20:40 - екскурсія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Пейзажна Алея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endParaRPr lang="uk-UA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11572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21:20 – 21:50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21:10 – 21: 20 -  перехід до Андріївського узвозу 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Андріївський узвіз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endParaRPr lang="uk-UA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5786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22:15 – 22:20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21:50 – 22:15 - екскурсі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Фунікулер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Фунікулер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5786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22:45 – 23:00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22:20 – 22 -45 - екскурсія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 закоханих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endParaRPr lang="uk-UA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5786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23:20 – 23:40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23:00 – 23:20 – екскурсія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Зелений театр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endParaRPr lang="uk-UA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867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00:30 – 01:30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23:40 – 00:30 – переїзд та прибуття;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Ресторан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Автотрансфер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Графік руху маршрутом «Київ на двох»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50" y="214313"/>
            <a:ext cx="8572500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4" name="Рисунок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3788" y="214313"/>
            <a:ext cx="52371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"/>
          <p:cNvSpPr>
            <a:spLocks noChangeArrowheads="1"/>
          </p:cNvSpPr>
          <p:nvPr/>
        </p:nvSpPr>
        <p:spPr bwMode="auto">
          <a:xfrm rot="1885220">
            <a:off x="-219075" y="3797300"/>
            <a:ext cx="69294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uk-UA" sz="33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ДЕВІЗ ПРОЕКТУ – 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indent="450850" eaLnBrk="0" hangingPunct="0"/>
            <a:r>
              <a:rPr lang="uk-UA" sz="33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3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uk-UA" sz="33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«ПРИДБАЙ НОВУ ЕМОЦІЮ!»</a:t>
            </a:r>
            <a:endParaRPr lang="uk-UA"/>
          </a:p>
        </p:txBody>
      </p:sp>
      <p:sp>
        <p:nvSpPr>
          <p:cNvPr id="10246" name="AutoShape 3" descr="ÐÐ¾Ð²âÑÐ·Ð°Ð½Ðµ Ð·Ð¾Ð±ÑÐ°Ð¶Ðµ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50" y="2786063"/>
            <a:ext cx="8358188" cy="2143125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Анімаційне обслуговування на кожній локації та на шляху до них;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Костюмований обслуговуючий персонал;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Квест-завдання для просування маршрутом;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Сувенірна продукція бренду;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Облаштування локацій згідно конкретної тематики кожної локації;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Елементи загадки:скрині, ключі;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Яскраве завершення екскурсії;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8572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Особливості екскурсійного обслуговування </a:t>
            </a:r>
            <a:br>
              <a:rPr lang="uk-UA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на базі економіки вражень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2" descr="Ð ÐµÐ·ÑÐ»ÑÑÐ°Ñ Ð¿Ð¾ÑÑÐºÑ Ð·Ð¾Ð±ÑÐ°Ð¶ÐµÐ½Ñ Ð·Ð° Ð·Ð°Ð¿Ð¸ÑÐ¾Ð¼ &quot;ÑÐºÑÐºÑÑÑÐ¸Ñ Ð¿Ð¾Ð´ ÑÐ¾Ð½Ð°ÑÐµÐ¼ Ð¾Ð´ÐµÑÑÐ°&quot;"/>
          <p:cNvPicPr>
            <a:picLocks noChangeAspect="1" noChangeArrowheads="1"/>
          </p:cNvPicPr>
          <p:nvPr/>
        </p:nvPicPr>
        <p:blipFill>
          <a:blip r:embed="rId3"/>
          <a:srcRect r="21642"/>
          <a:stretch>
            <a:fillRect/>
          </a:stretch>
        </p:blipFill>
        <p:spPr bwMode="auto">
          <a:xfrm>
            <a:off x="1071563" y="4857750"/>
            <a:ext cx="271462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 descr="Ð ÐµÐ·ÑÐ»ÑÑÐ°Ñ Ð¿Ð¾ÑÑÐºÑ Ð·Ð¾Ð±ÑÐ°Ð¶ÐµÐ½Ñ Ð·Ð° Ð·Ð°Ð¿Ð¸ÑÐ¾Ð¼ &quot;ÑÐ¾Ð¼Ð°Ð½ÑÐ¸ÑÐµÑÐºÐ°Ñ Ð»Ð¾ÐºÐ°ÑÐ¸Ñ Ð²ÐµÑÐµÑ&quot;"/>
          <p:cNvPicPr>
            <a:picLocks noChangeAspect="1" noChangeArrowheads="1"/>
          </p:cNvPicPr>
          <p:nvPr/>
        </p:nvPicPr>
        <p:blipFill>
          <a:blip r:embed="rId4"/>
          <a:srcRect l="14285" r="17461"/>
          <a:stretch>
            <a:fillRect/>
          </a:stretch>
        </p:blipFill>
        <p:spPr bwMode="auto">
          <a:xfrm>
            <a:off x="4786313" y="4857750"/>
            <a:ext cx="25796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1000125"/>
            <a:ext cx="614362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  <a:solidFill>
            <a:srgbClr val="FF00FF">
              <a:alpha val="50195"/>
            </a:srgbClr>
          </a:solidFill>
        </p:spPr>
        <p:txBody>
          <a:bodyPr/>
          <a:lstStyle/>
          <a:p>
            <a:pPr marR="0"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7843" r="11275" b="56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214563" y="373063"/>
            <a:ext cx="2620962" cy="2770187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ВИЗНАЧЕННЯ ЕКОНОМІКИ ВРАЖЕНЬ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43625" y="2865438"/>
            <a:ext cx="2851150" cy="2849562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ЕКОНОМІЧНА ТА ЕМОЦІЙНА ОЦІНКА ЕКСКУРСІЇ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71813" y="3508375"/>
            <a:ext cx="2774950" cy="2849563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ПРОСУВАННЯ ПРОДУКТУ НА ЗАСАДАХ ЕКОНОМІКИ ВРАЖЕНЬ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57875" y="0"/>
            <a:ext cx="2857500" cy="2786063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ЕКСКУРСІЯ-КВЕСТ          “КИЇВ НА ДВОХ”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313" y="2643188"/>
            <a:ext cx="2786062" cy="2786062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ЗМІСТ КОНЦЕПЦІЇ ЕКОНОМІКИ ВРАЖЕНЬ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 l="20625" r="18437"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5143512"/>
            <a:ext cx="7286676" cy="129697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 платформа з продажу емоційних турів</a:t>
            </a:r>
            <a:endParaRPr lang="ru-RU" sz="25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71546"/>
            <a:ext cx="6858048" cy="3140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8" name="Схема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369888" y="6176963"/>
            <a:ext cx="8404225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/>
            <a:r>
              <a:rPr lang="uk-UA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Процес проведення опитування на вкладці "Досвід подорожі"</a:t>
            </a:r>
            <a:endParaRPr lang="uk-UA" sz="2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  <a:solidFill>
            <a:srgbClr val="FF00FF">
              <a:alpha val="50196"/>
            </a:srgb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  <a:solidFill>
            <a:srgbClr val="FF00FF">
              <a:alpha val="50195"/>
            </a:srgbClr>
          </a:solidFill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3277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7843" r="11275" b="56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214563" y="428625"/>
            <a:ext cx="2714625" cy="2714625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ВИЗНАЧЕННЯ ЕКОНОМІКИ ВРАЖЕНЬ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15063" y="2928938"/>
            <a:ext cx="2874962" cy="2786062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ЕКОНОМІЧНА ТА ЕМОЦІЙНА ОЦІНКА ЕКСКУРСІЇ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71813" y="3565525"/>
            <a:ext cx="2874962" cy="2792413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ПРОСУВАННЯ ПРОДУКТУ НА ЗАСАДАХ ЕКОНОМІКИ ВРАЖЕНЬ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57875" y="58738"/>
            <a:ext cx="2928938" cy="2727325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ЕКСКУРСІЯ-КВЕСТ              “КИЇВ НА ДВОХ”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313" y="2714625"/>
            <a:ext cx="2747962" cy="2727325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ЗМІСТ КОНЦЕПЦІЇ ЕКОНОМІКИ ВРАЖЕНЬ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857232"/>
            <a:ext cx="3900454" cy="150019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uk-UA" sz="2500" i="1" dirty="0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 Калькуляція екскурсії «Київ на двох»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7" name="Picture 2" descr="Ð ÐµÐ·ÑÐ»ÑÑÐ°Ñ Ð¿Ð¾ÑÑÐºÑ Ð·Ð¾Ð±ÑÐ°Ð¶ÐµÐ½Ñ Ð·Ð° Ð·Ð°Ð¿Ð¸ÑÐ¾Ð¼ &quot;show png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6467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25" y="2714625"/>
          <a:ext cx="7286677" cy="3929062"/>
        </p:xfrm>
        <a:graphic>
          <a:graphicData uri="http://schemas.openxmlformats.org/drawingml/2006/table">
            <a:tbl>
              <a:tblPr/>
              <a:tblGrid>
                <a:gridCol w="4723223">
                  <a:extLst>
                    <a:ext uri="{9D8B030D-6E8A-4147-A177-3AD203B41FA5}"/>
                  </a:extLst>
                </a:gridCol>
                <a:gridCol w="1186272">
                  <a:extLst>
                    <a:ext uri="{9D8B030D-6E8A-4147-A177-3AD203B41FA5}"/>
                  </a:extLst>
                </a:gridCol>
                <a:gridCol w="1377182">
                  <a:extLst>
                    <a:ext uri="{9D8B030D-6E8A-4147-A177-3AD203B41FA5}"/>
                  </a:extLst>
                </a:gridCol>
              </a:tblGrid>
              <a:tr h="5789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b="1" dirty="0">
                          <a:latin typeface="Times New Roman"/>
                          <a:ea typeface="Calibri"/>
                          <a:cs typeface="Times New Roman"/>
                        </a:rPr>
                        <a:t>Послуга: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b="1">
                          <a:latin typeface="Times New Roman"/>
                          <a:ea typeface="Calibri"/>
                          <a:cs typeface="Times New Roman"/>
                        </a:rPr>
                        <a:t>Ціна, грн.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b="1">
                          <a:latin typeface="Times New Roman"/>
                          <a:ea typeface="Calibri"/>
                          <a:cs typeface="Times New Roman"/>
                        </a:rPr>
                        <a:t>Вартість, грн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372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Послуги акторів та оренда костюмів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год.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200*3,5 =700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372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Послуги екскурсовода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год.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100*4=400 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372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Ресторанне обслуговування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372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Таксі класу Преміум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dirty="0" smtClean="0">
                          <a:latin typeface="Times New Roman"/>
                          <a:ea typeface="Calibri"/>
                          <a:cs typeface="Times New Roman"/>
                        </a:rPr>
                        <a:t>195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dirty="0" smtClean="0">
                          <a:latin typeface="Times New Roman"/>
                          <a:ea typeface="Calibri"/>
                          <a:cs typeface="Times New Roman"/>
                        </a:rPr>
                        <a:t>195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372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Атрибути до екскурсії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400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400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372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latin typeface="Times New Roman"/>
                          <a:ea typeface="Calibri"/>
                          <a:cs typeface="Times New Roman"/>
                        </a:rPr>
                        <a:t>Собівартість екскурсії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dirty="0" smtClean="0">
                          <a:latin typeface="Times New Roman"/>
                          <a:ea typeface="Calibri"/>
                          <a:cs typeface="Times New Roman"/>
                        </a:rPr>
                        <a:t>2595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2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b="1">
                          <a:latin typeface="Times New Roman"/>
                          <a:ea typeface="Calibri"/>
                          <a:cs typeface="Times New Roman"/>
                        </a:rPr>
                        <a:t>Вартість з націнкою туроператора (20%)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dirty="0" smtClean="0">
                          <a:latin typeface="Times New Roman"/>
                          <a:ea typeface="Calibri"/>
                          <a:cs typeface="Times New Roman"/>
                        </a:rPr>
                        <a:t>3114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2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b="1">
                          <a:latin typeface="Times New Roman"/>
                          <a:ea typeface="Calibri"/>
                          <a:cs typeface="Times New Roman"/>
                        </a:rPr>
                        <a:t>ПДВ (20%)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dirty="0" smtClean="0">
                          <a:latin typeface="Times New Roman"/>
                          <a:ea typeface="Calibri"/>
                          <a:cs typeface="Times New Roman"/>
                        </a:rPr>
                        <a:t>3114*0,2</a:t>
                      </a:r>
                      <a:r>
                        <a:rPr lang="uk-UA" sz="1700" dirty="0">
                          <a:latin typeface="Times New Roman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uk-UA" sz="1700" dirty="0" smtClean="0">
                          <a:latin typeface="Times New Roman"/>
                          <a:ea typeface="Calibri"/>
                          <a:cs typeface="Times New Roman"/>
                        </a:rPr>
                        <a:t>622,8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2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b="1" dirty="0">
                          <a:latin typeface="Times New Roman"/>
                          <a:ea typeface="Calibri"/>
                          <a:cs typeface="Times New Roman"/>
                        </a:rPr>
                        <a:t>Вартість туру з ПДВ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b="1" dirty="0" smtClean="0">
                          <a:latin typeface="Times New Roman"/>
                          <a:ea typeface="Calibri"/>
                          <a:cs typeface="Times New Roman"/>
                        </a:rPr>
                        <a:t>3114+622,8=3736,8 </a:t>
                      </a:r>
                      <a:r>
                        <a:rPr lang="uk-UA" sz="1700" b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1700" b="1" dirty="0" smtClean="0">
                          <a:latin typeface="Times New Roman"/>
                          <a:ea typeface="Calibri"/>
                          <a:cs typeface="Times New Roman"/>
                        </a:rPr>
                        <a:t>3800)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2926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63959">
                  <a:extLst>
                    <a:ext uri="{9D8B030D-6E8A-4147-A177-3AD203B41FA5}"/>
                  </a:extLst>
                </a:gridCol>
                <a:gridCol w="7280041">
                  <a:extLst>
                    <a:ext uri="{9D8B030D-6E8A-4147-A177-3AD203B41FA5}"/>
                  </a:extLst>
                </a:gridCol>
              </a:tblGrid>
              <a:tr h="2373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Параметр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cs typeface="Times New Roman" pitchFamily="18" charset="0"/>
                        </a:rPr>
                        <a:t>Оцінка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1" marR="65401" marT="0" marB="0"/>
                </a:tc>
                <a:extLst>
                  <a:ext uri="{0D108BD9-81ED-4DB2-BD59-A6C34878D82A}"/>
                </a:extLst>
              </a:tr>
              <a:tr h="9492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cs typeface="Times New Roman" pitchFamily="18" charset="0"/>
                        </a:rPr>
                        <a:t>Загальна оцінка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4 = дуже задоволена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3 = трохи задоволений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2 = трохи незадоволений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1 = дуже незадоволений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1" marR="65401" marT="0" marB="0"/>
                </a:tc>
                <a:extLst>
                  <a:ext uri="{0D108BD9-81ED-4DB2-BD59-A6C34878D82A}"/>
                </a:extLst>
              </a:tr>
              <a:tr h="11865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cs typeface="Times New Roman" pitchFamily="18" charset="0"/>
                        </a:rPr>
                        <a:t>Готовність рекомендувати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5 = безумовно буде рекомендувати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4 = напевно рекомендую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3 = можливо чи не рекомендую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2 = напевно б не рекомендував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1 = точно не рекомендую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1" marR="65401" marT="0" marB="0"/>
                </a:tc>
                <a:extLst>
                  <a:ext uri="{0D108BD9-81ED-4DB2-BD59-A6C34878D82A}"/>
                </a:extLst>
              </a:tr>
              <a:tr h="11865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cs typeface="Times New Roman" pitchFamily="18" charset="0"/>
                        </a:rPr>
                        <a:t>Вірогідність повторного використання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cs typeface="Times New Roman" pitchFamily="18" charset="0"/>
                        </a:rPr>
                        <a:t>5 = обов'язково буде використовувати знову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cs typeface="Times New Roman" pitchFamily="18" charset="0"/>
                        </a:rPr>
                        <a:t>4 = ймовірно буде використовувати знову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cs typeface="Times New Roman" pitchFamily="18" charset="0"/>
                        </a:rPr>
                        <a:t>3 = можна або не використовувати знову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cs typeface="Times New Roman" pitchFamily="18" charset="0"/>
                        </a:rPr>
                        <a:t>2 = ймовірно не використовуватиметься знову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cs typeface="Times New Roman" pitchFamily="18" charset="0"/>
                        </a:rPr>
                        <a:t>1 = точно не буде використовуватись знову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1" marR="65401" marT="0" marB="0"/>
                </a:tc>
                <a:extLst>
                  <a:ext uri="{0D108BD9-81ED-4DB2-BD59-A6C34878D82A}"/>
                </a:extLst>
              </a:tr>
              <a:tr h="4649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cs typeface="Times New Roman" pitchFamily="18" charset="0"/>
                        </a:rPr>
                        <a:t>Безпечні клієнти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cs typeface="Times New Roman" pitchFamily="18" charset="0"/>
                        </a:rPr>
                        <a:t>% дуже задоволені / безумовно би повторювали / напевно рекомендували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1" marR="65401" marT="0" marB="0"/>
                </a:tc>
                <a:extLst>
                  <a:ext uri="{0D108BD9-81ED-4DB2-BD59-A6C34878D82A}"/>
                </a:extLst>
              </a:tr>
              <a:tr h="4649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cs typeface="Times New Roman" pitchFamily="18" charset="0"/>
                        </a:rPr>
                        <a:t>Сприятливі клієнти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cs typeface="Times New Roman" pitchFamily="18" charset="0"/>
                        </a:rPr>
                        <a:t>% дають щонайменше "друге краще" відповідь на всі три заходи задоволеності та лояльності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1" marR="65401" marT="0" marB="0"/>
                </a:tc>
                <a:extLst>
                  <a:ext uri="{0D108BD9-81ED-4DB2-BD59-A6C34878D82A}"/>
                </a:extLst>
              </a:tr>
              <a:tr h="4649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cs typeface="Times New Roman" pitchFamily="18" charset="0"/>
                        </a:rPr>
                        <a:t>Уразливі клієнти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cs typeface="Times New Roman" pitchFamily="18" charset="0"/>
                        </a:rPr>
                        <a:t>% дещо задоволені / могли або не могли повторити / могли або не рекомендувати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1" marR="65401" marT="0" marB="0"/>
                </a:tc>
                <a:extLst>
                  <a:ext uri="{0D108BD9-81ED-4DB2-BD59-A6C34878D82A}"/>
                </a:extLst>
              </a:tr>
              <a:tr h="4746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cs typeface="Times New Roman" pitchFamily="18" charset="0"/>
                        </a:rPr>
                        <a:t>Клієнти в ризику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% трохи задоволені або незадоволені / напевно або точно не будуть повторюватися / напевно або напевно не рекомендують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1" marR="65401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64" y="0"/>
            <a:ext cx="8429716" cy="16430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uk-UA" sz="2900" i="1" dirty="0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Оцінка лояльності (безпеки)                   споживача емоційних турів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4643470" cy="20002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sz="2900" i="1" dirty="0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Розрахунок Індексу безпеки клієнтів для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emotional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туру </a:t>
            </a:r>
            <a:br>
              <a:rPr lang="uk-UA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(25 опитаних)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5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00" y="0"/>
            <a:ext cx="45593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2428875"/>
          <a:ext cx="5929322" cy="4243763"/>
        </p:xfrm>
        <a:graphic>
          <a:graphicData uri="http://schemas.openxmlformats.org/drawingml/2006/table">
            <a:tbl>
              <a:tblPr/>
              <a:tblGrid>
                <a:gridCol w="857224">
                  <a:extLst>
                    <a:ext uri="{9D8B030D-6E8A-4147-A177-3AD203B41FA5}"/>
                  </a:extLst>
                </a:gridCol>
                <a:gridCol w="2786082">
                  <a:extLst>
                    <a:ext uri="{9D8B030D-6E8A-4147-A177-3AD203B41FA5}"/>
                  </a:extLst>
                </a:gridCol>
                <a:gridCol w="928694">
                  <a:extLst>
                    <a:ext uri="{9D8B030D-6E8A-4147-A177-3AD203B41FA5}"/>
                  </a:extLst>
                </a:gridCol>
                <a:gridCol w="1357322">
                  <a:extLst>
                    <a:ext uri="{9D8B030D-6E8A-4147-A177-3AD203B41FA5}"/>
                  </a:extLst>
                </a:gridCol>
              </a:tblGrid>
              <a:tr h="381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Індикатор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33" marR="43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Оцінка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33" marR="43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Кількість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33" marR="43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Відсоток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33" marR="43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9804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8310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Загальна задоволеність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33" marR="43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4= дуже задоволена 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3= трохи задоволені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2= дещо незадоволений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= дуже незадоволений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33" marR="43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33" marR="43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33" marR="43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9804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1043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Готовність рекомендувати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33" marR="43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= безумовно рекомендую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= напевно рекомендую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3=  може рекомендую або ні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2= напевно не рекомендую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= точно не рекомендую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33" marR="43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33" marR="43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33" marR="43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9804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19595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Вірогідність повторного використання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33" marR="43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= обов'язково використати ще раз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= ймовірно буде використовувати ще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= можна або не використовувати знову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= ймовірно не використовуватиметься знову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= безумовно не використовуватиметься знову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33" marR="43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291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33" marR="43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9804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43625" y="2714625"/>
          <a:ext cx="2786082" cy="4006597"/>
        </p:xfrm>
        <a:graphic>
          <a:graphicData uri="http://schemas.openxmlformats.org/drawingml/2006/table">
            <a:tbl>
              <a:tblPr/>
              <a:tblGrid>
                <a:gridCol w="2786082">
                  <a:extLst>
                    <a:ext uri="{9D8B030D-6E8A-4147-A177-3AD203B41FA5}"/>
                  </a:extLst>
                </a:gridCol>
              </a:tblGrid>
              <a:tr h="9832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Безпечні 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клієнти 68% 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дуже 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задоволені / </a:t>
                      </a:r>
                      <a:endParaRPr lang="uk-UA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безперечно 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повторю / </a:t>
                      </a:r>
                      <a:endParaRPr lang="uk-UA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напевно 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рекомендую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832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Сприятливі клієнти 17,3% дають принаймні "друге краще" відповідь на всі три заходи задоволеності та лояльності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5682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Вразливі клієнти 8% дещо незадоволені / могли або не могли повторити / могли або не рекомендувати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832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Клієнти ризику 6,7%, ймовірно, і точно не будуть повторювати /, мабуть, або точно не рекомендують / дуже незадоволені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ПРИКЛАДИ ОБЛАШТУВАННЯ ЛОКАЦІЙ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4929188" y="1428750"/>
            <a:ext cx="3929062" cy="5072063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6871" name="Picture 4" descr="Ð ÐµÐ·ÑÐ»ÑÑÐ°Ñ Ð¿Ð¾ÑÑÐºÑ Ð·Ð¾Ð±ÑÐ°Ð¶ÐµÐ½Ñ Ð·Ð° Ð·Ð°Ð¿Ð¸ÑÐ¾Ð¼ &quot;ÐÐÐ Ð Ð ÐÐÐÐ¯Ð¥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857625"/>
            <a:ext cx="46434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6" descr="Ð ÐµÐ·ÑÐ»ÑÑÐ°Ñ Ð¿Ð¾ÑÑÐºÑ Ð·Ð¾Ð±ÑÐ°Ð¶ÐµÐ½Ñ Ð·Ð° Ð·Ð°Ð¿Ð¸ÑÐ¾Ð¼ &quot;Ð¿ÐµÐ¹Ð·Ð°Ð¶Ð½Ð° Ð°Ð»ÐµÑ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071563"/>
            <a:ext cx="457200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ПРИКЛАДИ ОБЛАШТУВАННЯ ЛОКАЦІЙ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4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143000"/>
            <a:ext cx="464343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6" descr="Ð ÐµÐ·ÑÐ»ÑÑÐ°Ñ Ð¿Ð¾ÑÑÐºÑ Ð·Ð¾Ð±ÑÐ°Ð¶ÐµÐ½Ñ Ð·Ð° Ð·Ð°Ð¿Ð¸ÑÐ¾Ð¼ &quot;ÐÐÐ Ð Ð ÐÐÐÐ¯Ð¥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786188"/>
            <a:ext cx="47148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гнутая вправо стрелка 9"/>
          <p:cNvSpPr/>
          <p:nvPr/>
        </p:nvSpPr>
        <p:spPr>
          <a:xfrm>
            <a:off x="5000625" y="1428750"/>
            <a:ext cx="3929063" cy="5072063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86625" y="-2928938"/>
            <a:ext cx="5500688" cy="5214938"/>
          </a:xfrm>
          <a:prstGeom prst="ellipse">
            <a:avLst/>
          </a:prstGeom>
          <a:solidFill>
            <a:schemeClr val="bg2">
              <a:lumMod val="9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4286250" y="4500563"/>
            <a:ext cx="6286500" cy="6215062"/>
          </a:xfrm>
          <a:prstGeom prst="ellipse">
            <a:avLst/>
          </a:prstGeom>
          <a:solidFill>
            <a:srgbClr val="92D05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786813" y="-2143125"/>
            <a:ext cx="40719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300" b="1">
                <a:latin typeface="Times New Roman" pitchFamily="18" charset="0"/>
                <a:cs typeface="Times New Roman" pitchFamily="18" charset="0"/>
              </a:rPr>
              <a:t>Мета наукової роботи</a:t>
            </a:r>
            <a:r>
              <a:rPr lang="uk-UA" sz="230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uk-UA" sz="2300">
                <a:latin typeface="Times New Roman" pitchFamily="18" charset="0"/>
                <a:cs typeface="Times New Roman" pitchFamily="18" charset="0"/>
              </a:rPr>
              <a:t>визначення напрямків  </a:t>
            </a:r>
          </a:p>
          <a:p>
            <a:r>
              <a:rPr lang="uk-UA" sz="2300">
                <a:latin typeface="Times New Roman" pitchFamily="18" charset="0"/>
                <a:cs typeface="Times New Roman" pitchFamily="18" charset="0"/>
              </a:rPr>
              <a:t>     застосування економіки   </a:t>
            </a:r>
          </a:p>
          <a:p>
            <a:r>
              <a:rPr lang="uk-UA" sz="2300">
                <a:latin typeface="Times New Roman" pitchFamily="18" charset="0"/>
                <a:cs typeface="Times New Roman" pitchFamily="18" charset="0"/>
              </a:rPr>
              <a:t>         вражень в процесі   </a:t>
            </a:r>
          </a:p>
          <a:p>
            <a:r>
              <a:rPr lang="uk-UA" sz="2300">
                <a:latin typeface="Times New Roman" pitchFamily="18" charset="0"/>
                <a:cs typeface="Times New Roman" pitchFamily="18" charset="0"/>
              </a:rPr>
              <a:t>           формування та   </a:t>
            </a:r>
          </a:p>
          <a:p>
            <a:r>
              <a:rPr lang="uk-UA" sz="2300">
                <a:latin typeface="Times New Roman" pitchFamily="18" charset="0"/>
                <a:cs typeface="Times New Roman" pitchFamily="18" charset="0"/>
              </a:rPr>
              <a:t>              просування  </a:t>
            </a:r>
          </a:p>
          <a:p>
            <a:r>
              <a:rPr lang="uk-UA" sz="2300">
                <a:latin typeface="Times New Roman" pitchFamily="18" charset="0"/>
                <a:cs typeface="Times New Roman" pitchFamily="18" charset="0"/>
              </a:rPr>
              <a:t>                туристичного </a:t>
            </a:r>
          </a:p>
          <a:p>
            <a:r>
              <a:rPr lang="uk-UA" sz="2300">
                <a:latin typeface="Times New Roman" pitchFamily="18" charset="0"/>
                <a:cs typeface="Times New Roman" pitchFamily="18" charset="0"/>
              </a:rPr>
              <a:t>                 продукту</a:t>
            </a:r>
            <a:endParaRPr lang="ru-RU" sz="2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3786188" y="5643563"/>
            <a:ext cx="4929188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uk-UA" sz="1600" b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uk-UA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Елементи наукової </a:t>
            </a:r>
          </a:p>
          <a:p>
            <a:pPr indent="457200"/>
            <a:r>
              <a:rPr lang="uk-UA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новизни результатів </a:t>
            </a:r>
          </a:p>
          <a:p>
            <a:pPr indent="457200"/>
            <a:r>
              <a:rPr lang="uk-UA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дослідження:</a:t>
            </a:r>
            <a:endParaRPr lang="ru-RU" sz="16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систематизовано </a:t>
            </a:r>
          </a:p>
          <a:p>
            <a:pPr indent="457200" eaLnBrk="0" hangingPunct="0"/>
            <a:r>
              <a:rPr lang="uk-UA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існуючи наукові </a:t>
            </a:r>
          </a:p>
          <a:p>
            <a:pPr indent="457200" eaLnBrk="0" hangingPunct="0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підходи до </a:t>
            </a:r>
          </a:p>
          <a:p>
            <a:pPr indent="457200" eaLnBrk="0" hangingPunct="0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 сутності </a:t>
            </a:r>
          </a:p>
          <a:p>
            <a:pPr indent="457200" eaLnBrk="0" hangingPunct="0"/>
            <a:r>
              <a:rPr lang="uk-UA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економіки вражень;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обґрунтовано</a:t>
            </a:r>
          </a:p>
          <a:p>
            <a:pPr indent="457200" eaLnBrk="0" hangingPunct="0"/>
            <a:r>
              <a:rPr lang="uk-UA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доцільність використання </a:t>
            </a:r>
          </a:p>
          <a:p>
            <a:pPr indent="457200" eaLnBrk="0" hangingPunct="0"/>
            <a:r>
              <a:rPr lang="uk-UA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концепції  економіки </a:t>
            </a:r>
          </a:p>
          <a:p>
            <a:pPr indent="457200" eaLnBrk="0" hangingPunct="0"/>
            <a:r>
              <a:rPr lang="uk-UA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вражень у процесі формування </a:t>
            </a:r>
          </a:p>
          <a:p>
            <a:pPr indent="457200" eaLnBrk="0" hangingPunct="0"/>
            <a:r>
              <a:rPr lang="uk-UA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просування екскурсії;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сформовано методичні підходи  </a:t>
            </a:r>
          </a:p>
          <a:p>
            <a:pPr indent="457200" eaLnBrk="0" hangingPunct="0"/>
            <a:r>
              <a:rPr lang="uk-UA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організації та просування </a:t>
            </a:r>
          </a:p>
          <a:p>
            <a:pPr indent="457200" eaLnBrk="0" hangingPunct="0"/>
            <a:r>
              <a:rPr lang="uk-UA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екскурсії на засадах концепції </a:t>
            </a:r>
          </a:p>
          <a:p>
            <a:pPr indent="457200" eaLnBrk="0" hangingPunct="0"/>
            <a:r>
              <a:rPr lang="uk-UA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економіки вражень.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8281E-6 L -0.35347 0.33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6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1793E-6 L -0.40798 0.419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1811E-7 L 0.47431 -0.594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-29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17 0.10166 L 0.42517 -0.5452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3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3078" grpId="0"/>
      <p:bldP spid="307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 l="132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100" b="1">
                <a:latin typeface="Times New Roman" pitchFamily="18" charset="0"/>
                <a:cs typeface="Times New Roman" pitchFamily="18" charset="0"/>
              </a:rPr>
              <a:t>“Економіка вражень: робота – це театр, а кожен бізнес – сцена</a:t>
            </a:r>
            <a:r>
              <a:rPr lang="ru-RU" sz="2100" b="1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uk-UA" sz="210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uk-UA" sz="2100">
                <a:latin typeface="Times New Roman" pitchFamily="18" charset="0"/>
                <a:cs typeface="Times New Roman" pitchFamily="18" charset="0"/>
              </a:rPr>
              <a:t>Б. Джозеф Пайн II і Джеймс Гілмор</a:t>
            </a:r>
            <a:endParaRPr lang="ru-RU" sz="2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1798" y="642918"/>
            <a:ext cx="7762202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Дякуємо</a:t>
            </a:r>
            <a:r>
              <a:rPr lang="ru-RU" sz="10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0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  <a:solidFill>
            <a:srgbClr val="FF00FF">
              <a:alpha val="50196"/>
            </a:srgb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1700"/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  <a:solidFill>
            <a:srgbClr val="FF00FF">
              <a:alpha val="50195"/>
            </a:srgbClr>
          </a:solidFill>
        </p:spPr>
        <p:txBody>
          <a:bodyPr/>
          <a:lstStyle/>
          <a:p>
            <a:pPr marR="0" eaLnBrk="1" hangingPunct="1"/>
            <a:endParaRPr lang="ru-RU" sz="1700" smtClean="0"/>
          </a:p>
        </p:txBody>
      </p:sp>
      <p:pic>
        <p:nvPicPr>
          <p:cNvPr id="1229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7843" r="11275" b="56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214563" y="357188"/>
            <a:ext cx="2857500" cy="2786062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ВИЗНАЧЕННЯ ЕКОНОМІКИ ВРАЖЕНЬ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00750" y="3071813"/>
            <a:ext cx="3000375" cy="2857500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ЕКОНОМІЧНА ТА ЕМОЦІЙНА ОЦІНКА ЕКСКУРСІЇ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71813" y="3643313"/>
            <a:ext cx="2643187" cy="2714625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ПРОСУВАННЯ ПРОДУКТУ НА ЗАСАДАХ ЕКОНОМІКИ ВРАЖЕНЬ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643563" y="214313"/>
            <a:ext cx="2786062" cy="2643187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ЕКСКУРСІЯ-КВЕСТ “КИЇВ НА ДВОХ”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313" y="2500313"/>
            <a:ext cx="2786062" cy="2786062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ЗМІСТ КОНЦЕПЦІЇ ЕКОНОМІКИ ВРАЖЕНЬ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" y="357166"/>
            <a:ext cx="9144000" cy="29084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45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вражень</a:t>
            </a:r>
            <a:r>
              <a:rPr lang="ru-RU" sz="45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5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5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00" dirty="0">
                <a:ln w="1841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маркетинговий феномен, </a:t>
            </a:r>
            <a:r>
              <a:rPr lang="uk-UA" sz="21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основний сенс якого закладений в організації незабутніх подій для клієнтів, а саме пам’яті та емоцій, тобто продукту досвіду, який повинен стати основним об’єктом орієнтації діяльності підприємств на сучасному ринку. </a:t>
            </a:r>
            <a:endParaRPr lang="ru-RU" sz="21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285875" y="6143625"/>
            <a:ext cx="6184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Рис. 1.2 Еволюція товар-послуга-враження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071688"/>
            <a:ext cx="87439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  <a:solidFill>
            <a:srgbClr val="FF00FF">
              <a:alpha val="50196"/>
            </a:srgb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  <a:solidFill>
            <a:srgbClr val="FF00FF">
              <a:alpha val="50195"/>
            </a:srgbClr>
          </a:solidFill>
        </p:spPr>
        <p:txBody>
          <a:bodyPr/>
          <a:lstStyle/>
          <a:p>
            <a:pPr marR="0"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7843" r="11275" b="56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214563" y="373063"/>
            <a:ext cx="2620962" cy="2770187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ВИЗНАЧЕННЯ ЕКОНОМІКИ ВРАЖЕНЬ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00750" y="2857500"/>
            <a:ext cx="2928938" cy="2857500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ЕКОНОМІЧНА ТА ЕМОЦІЙНА ОЦІНКА ЕКСКУРСІЇ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71813" y="3508375"/>
            <a:ext cx="2774950" cy="2849563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ПРОСУВАННЯ ПРОДУКТУ НА ЗАСАДАХ ЕКОНОМІКИ ВРАЖЕНЬ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57875" y="0"/>
            <a:ext cx="2857500" cy="2786063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ЕКСКУРСІЯ-КВЕСТ “КИЇВ НА ДВОХ”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2571750"/>
            <a:ext cx="2857500" cy="2928938"/>
          </a:xfrm>
          <a:prstGeom prst="ellipse">
            <a:avLst/>
          </a:prstGeom>
          <a:solidFill>
            <a:srgbClr val="FF00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ЗМІСТ КОНЦЕПЦІЇ ЕКОНОМІКИ ВРАЖЕНЬ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rcRect l="7843" r="11275" b="56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5786446" cy="235743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90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Формування та просування туристичного продукту згідно принципів економіки вражень</a:t>
            </a:r>
            <a:endParaRPr lang="ru-RU" sz="29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4" descr="Ð ÐµÐ·ÑÐ»ÑÑÐ°Ñ Ð¿Ð¾ÑÑÐºÑ Ð·Ð¾Ð±ÑÐ°Ð¶ÐµÐ½Ñ Ð·Ð° Ð·Ð°Ð¿Ð¸ÑÐ¾Ð¼ &quot;ÐÐ£ÐÐÐ¢Ð«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0"/>
            <a:ext cx="3714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85750" y="2357438"/>
            <a:ext cx="6500813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>
              <a:buFont typeface="Wingdings" pitchFamily="2" charset="2"/>
              <a:buChar char="ü"/>
              <a:tabLst>
                <a:tab pos="180975" algn="l"/>
              </a:tabLst>
            </a:pPr>
            <a:r>
              <a:rPr lang="uk-UA" sz="1700">
                <a:latin typeface="Times New Roman" pitchFamily="18" charset="0"/>
                <a:cs typeface="Times New Roman" pitchFamily="18" charset="0"/>
              </a:rPr>
              <a:t>навішування на товар або послугу</a:t>
            </a:r>
          </a:p>
          <a:p>
            <a:pPr indent="450850">
              <a:tabLst>
                <a:tab pos="180975" algn="l"/>
              </a:tabLst>
            </a:pPr>
            <a:r>
              <a:rPr lang="uk-UA" sz="1700">
                <a:latin typeface="Times New Roman" pitchFamily="18" charset="0"/>
                <a:cs typeface="Times New Roman" pitchFamily="18" charset="0"/>
              </a:rPr>
              <a:t>«психологічних ярликів»</a:t>
            </a:r>
            <a:r>
              <a:rPr lang="uk-UA" sz="17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uk-UA" sz="1700">
                <a:latin typeface="Times New Roman" pitchFamily="18" charset="0"/>
                <a:cs typeface="Times New Roman" pitchFamily="18" charset="0"/>
              </a:rPr>
              <a:t>легенди про </a:t>
            </a:r>
          </a:p>
          <a:p>
            <a:pPr indent="450850">
              <a:tabLst>
                <a:tab pos="180975" algn="l"/>
              </a:tabLst>
            </a:pPr>
            <a:r>
              <a:rPr lang="uk-UA" sz="1700">
                <a:latin typeface="Times New Roman" pitchFamily="18" charset="0"/>
                <a:cs typeface="Times New Roman" pitchFamily="18" charset="0"/>
              </a:rPr>
              <a:t>товар або його видатних покупців, </a:t>
            </a:r>
          </a:p>
          <a:p>
            <a:pPr indent="450850">
              <a:tabLst>
                <a:tab pos="180975" algn="l"/>
              </a:tabLst>
            </a:pPr>
            <a:r>
              <a:rPr lang="uk-UA" sz="1700">
                <a:latin typeface="Times New Roman" pitchFamily="18" charset="0"/>
                <a:cs typeface="Times New Roman" pitchFamily="18" charset="0"/>
              </a:rPr>
              <a:t>автентичності або навпаки, модності, </a:t>
            </a:r>
          </a:p>
          <a:p>
            <a:pPr indent="450850">
              <a:tabLst>
                <a:tab pos="180975" algn="l"/>
              </a:tabLst>
            </a:pPr>
            <a:r>
              <a:rPr lang="uk-UA" sz="1700">
                <a:latin typeface="Times New Roman" pitchFamily="18" charset="0"/>
                <a:cs typeface="Times New Roman" pitchFamily="18" charset="0"/>
              </a:rPr>
              <a:t>екологічності тощо;</a:t>
            </a:r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Font typeface="Wingdings" pitchFamily="2" charset="2"/>
              <a:buChar char="ü"/>
              <a:tabLst>
                <a:tab pos="180975" algn="l"/>
              </a:tabLst>
            </a:pPr>
            <a:r>
              <a:rPr lang="uk-UA" sz="1700">
                <a:latin typeface="Times New Roman" pitchFamily="18" charset="0"/>
                <a:cs typeface="Times New Roman" pitchFamily="18" charset="0"/>
              </a:rPr>
              <a:t>свідома орієнтація на психологічні тренди:;</a:t>
            </a:r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Font typeface="Wingdings" pitchFamily="2" charset="2"/>
              <a:buChar char="ü"/>
              <a:tabLst>
                <a:tab pos="180975" algn="l"/>
              </a:tabLst>
            </a:pPr>
            <a:r>
              <a:rPr lang="uk-UA" sz="1700">
                <a:latin typeface="Times New Roman" pitchFamily="18" charset="0"/>
                <a:cs typeface="Times New Roman" pitchFamily="18" charset="0"/>
              </a:rPr>
              <a:t>турбота про бренд;</a:t>
            </a:r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Font typeface="Wingdings" pitchFamily="2" charset="2"/>
              <a:buChar char="ü"/>
              <a:tabLst>
                <a:tab pos="180975" algn="l"/>
              </a:tabLst>
            </a:pPr>
            <a:r>
              <a:rPr lang="uk-UA" sz="1700">
                <a:latin typeface="Times New Roman" pitchFamily="18" charset="0"/>
                <a:cs typeface="Times New Roman" pitchFamily="18" charset="0"/>
              </a:rPr>
              <a:t>дизайн як особливо важливий засіб підвищити цінність товару </a:t>
            </a:r>
          </a:p>
          <a:p>
            <a:pPr indent="450850" eaLnBrk="0" hangingPunct="0">
              <a:tabLst>
                <a:tab pos="180975" algn="l"/>
              </a:tabLst>
            </a:pPr>
            <a:r>
              <a:rPr lang="uk-UA" sz="1700">
                <a:latin typeface="Times New Roman" pitchFamily="18" charset="0"/>
                <a:cs typeface="Times New Roman" pitchFamily="18" charset="0"/>
              </a:rPr>
              <a:t>чи послуги для споживача – інструмент створення «WOW-</a:t>
            </a:r>
          </a:p>
          <a:p>
            <a:pPr indent="450850" eaLnBrk="0" hangingPunct="0">
              <a:tabLst>
                <a:tab pos="180975" algn="l"/>
              </a:tabLst>
            </a:pPr>
            <a:r>
              <a:rPr lang="uk-UA" sz="1700">
                <a:latin typeface="Times New Roman" pitchFamily="18" charset="0"/>
                <a:cs typeface="Times New Roman" pitchFamily="18" charset="0"/>
              </a:rPr>
              <a:t>економіки»(«економіки  захоплення»);</a:t>
            </a:r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Font typeface="Wingdings" pitchFamily="2" charset="2"/>
              <a:buChar char="ü"/>
              <a:tabLst>
                <a:tab pos="180975" algn="l"/>
              </a:tabLst>
            </a:pPr>
            <a:r>
              <a:rPr lang="uk-UA" sz="1700">
                <a:latin typeface="Times New Roman" pitchFamily="18" charset="0"/>
                <a:cs typeface="Times New Roman" pitchFamily="18" charset="0"/>
              </a:rPr>
              <a:t>театралізація (персонал, а також і сам споживач,  залучений </a:t>
            </a:r>
          </a:p>
          <a:p>
            <a:pPr indent="450850" eaLnBrk="0" hangingPunct="0">
              <a:tabLst>
                <a:tab pos="180975" algn="l"/>
              </a:tabLst>
            </a:pPr>
            <a:r>
              <a:rPr lang="uk-UA" sz="1700">
                <a:latin typeface="Times New Roman" pitchFamily="18" charset="0"/>
                <a:cs typeface="Times New Roman" pitchFamily="18" charset="0"/>
              </a:rPr>
              <a:t>в дійство);</a:t>
            </a:r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Font typeface="Wingdings" pitchFamily="2" charset="2"/>
              <a:buChar char="ü"/>
              <a:tabLst>
                <a:tab pos="180975" algn="l"/>
              </a:tabLst>
            </a:pPr>
            <a:r>
              <a:rPr lang="uk-UA" sz="1700">
                <a:latin typeface="Times New Roman" pitchFamily="18" charset="0"/>
                <a:cs typeface="Times New Roman" pitchFamily="18" charset="0"/>
              </a:rPr>
              <a:t>діалог (наочне знайомство з вашим клієнтом);</a:t>
            </a:r>
          </a:p>
          <a:p>
            <a:pPr indent="450850" eaLnBrk="0" hangingPunct="0">
              <a:buFont typeface="Wingdings" pitchFamily="2" charset="2"/>
              <a:buChar char="ü"/>
              <a:tabLst>
                <a:tab pos="180975" algn="l"/>
              </a:tabLst>
            </a:pPr>
            <a:r>
              <a:rPr lang="uk-UA" sz="1700">
                <a:latin typeface="Times New Roman" pitchFamily="18" charset="0"/>
                <a:cs typeface="Times New Roman" pitchFamily="18" charset="0"/>
              </a:rPr>
              <a:t>персоналізація, яка є ключовим елементом економіки вражень</a:t>
            </a:r>
            <a:r>
              <a:rPr lang="ru-RU" sz="1700">
                <a:latin typeface="Times New Roman" pitchFamily="18" charset="0"/>
                <a:cs typeface="Times New Roman" pitchFamily="18" charset="0"/>
              </a:rPr>
              <a:t> ;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Ð ÐµÐ·ÑÐ»ÑÑÐ°Ñ Ð¿Ð¾ÑÑÐºÑ Ð·Ð¾Ð±ÑÐ°Ð¶ÐµÐ½Ñ Ð·Ð° Ð·Ð°Ð¿Ð¸ÑÐ¾Ð¼ &quot;ÑÐ²ÐµÑÐ½Ð¾Ð¹ ÑÐ¾Ð½&quot;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2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428875"/>
            <a:ext cx="4000500" cy="24066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7413" name="Рисунок 2" descr="http://pekar.in.ua/Pers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2428875"/>
            <a:ext cx="3929063" cy="24288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57188"/>
            <a:ext cx="9144000" cy="192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100" dirty="0">
                <a:latin typeface="Times New Roman" pitchFamily="18" charset="0"/>
                <a:cs typeface="Times New Roman" pitchFamily="18" charset="0"/>
              </a:rPr>
              <a:t>ПЕРСОНАЛІЗАЦІЯ</a:t>
            </a:r>
            <a:endParaRPr lang="ru-RU" sz="8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643578"/>
            <a:ext cx="8072494" cy="646331"/>
          </a:xfrm>
          <a:prstGeom prst="rect">
            <a:avLst/>
          </a:prstGeom>
          <a:solidFill>
            <a:srgbClr val="0070C0">
              <a:alpha val="69804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Послуга починає перетворюватися на враження: вона є інструментом зменшення «споживчої поступки»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Rectangle 1"/>
          <p:cNvSpPr>
            <a:spLocks noChangeArrowheads="1"/>
          </p:cNvSpPr>
          <p:nvPr/>
        </p:nvSpPr>
        <p:spPr bwMode="auto">
          <a:xfrm>
            <a:off x="785813" y="4857750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uk-UA" sz="1400" b="1">
                <a:latin typeface="Times New Roman" pitchFamily="18" charset="0"/>
                <a:cs typeface="Times New Roman" pitchFamily="18" charset="0"/>
              </a:rPr>
              <a:t>Рис. 1.3.1  </a:t>
            </a:r>
          </a:p>
          <a:p>
            <a:pPr algn="just">
              <a:tabLst>
                <a:tab pos="180975" algn="l"/>
              </a:tabLst>
            </a:pPr>
            <a:r>
              <a:rPr lang="uk-UA" sz="1400" b="1">
                <a:latin typeface="Times New Roman" pitchFamily="18" charset="0"/>
                <a:cs typeface="Times New Roman" pitchFamily="18" charset="0"/>
              </a:rPr>
              <a:t>Збільшена споживча поступка                                  </a:t>
            </a:r>
            <a:endParaRPr lang="ru-RU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Прямоугольник 9"/>
          <p:cNvSpPr>
            <a:spLocks noChangeArrowheads="1"/>
          </p:cNvSpPr>
          <p:nvPr/>
        </p:nvSpPr>
        <p:spPr bwMode="auto">
          <a:xfrm>
            <a:off x="5572125" y="4929188"/>
            <a:ext cx="2852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80975" algn="l"/>
              </a:tabLst>
            </a:pPr>
            <a:r>
              <a:rPr lang="uk-UA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Рис. 1.3.2 </a:t>
            </a:r>
          </a:p>
          <a:p>
            <a:pPr algn="just" eaLnBrk="0" hangingPunct="0">
              <a:tabLst>
                <a:tab pos="180975" algn="l"/>
              </a:tabLst>
            </a:pPr>
            <a:r>
              <a:rPr lang="uk-UA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Нульова споживча поступка</a:t>
            </a:r>
            <a:endParaRPr lang="uk-UA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1095</TotalTime>
  <Words>2198</Words>
  <Application>Microsoft Office PowerPoint</Application>
  <PresentationFormat>Экран (4:3)</PresentationFormat>
  <Paragraphs>409</Paragraphs>
  <Slides>30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Формування та просування туристичного продукту згідно принципів економіки вражень</vt:lpstr>
      <vt:lpstr>Слайд 9</vt:lpstr>
      <vt:lpstr>Застосування підходів економіки вражень в туроператорській діяльності</vt:lpstr>
      <vt:lpstr>                                                                                                                                      Таблиця Приклади "4P", що сприяють формуванню    досвіду клієнтів у туристичній індустрії</vt:lpstr>
      <vt:lpstr>Слайд 12</vt:lpstr>
      <vt:lpstr>                                                   Таблиця SWOT-аналіз проекту щодо організації емоційних турів</vt:lpstr>
      <vt:lpstr>Слайд 14</vt:lpstr>
      <vt:lpstr>ПРОГРАМА КВЕСТ-ЕКСКУРСІЇ</vt:lpstr>
      <vt:lpstr>Мапа  екскурсійної  програми</vt:lpstr>
      <vt:lpstr>Слайд 17</vt:lpstr>
      <vt:lpstr>Технологічна карта екскурсії «Київ на двох»</vt:lpstr>
      <vt:lpstr>Графік руху маршрутом «Київ на двох»</vt:lpstr>
      <vt:lpstr>Особливості екскурсійного обслуговування  на базі економіки вражень</vt:lpstr>
      <vt:lpstr>Слайд 21</vt:lpstr>
      <vt:lpstr>Онлайн платформа з продажу емоційних турів</vt:lpstr>
      <vt:lpstr>Слайд 23</vt:lpstr>
      <vt:lpstr>Слайд 24</vt:lpstr>
      <vt:lpstr>                Таблиця  Калькуляція екскурсії «Київ на двох»</vt:lpstr>
      <vt:lpstr>                                                     Таблиця Оцінка лояльності (безпеки)                   споживача емоційних турів</vt:lpstr>
      <vt:lpstr>                          Таблиця Розрахунок Індексу безпеки клієнтів для emotional туру  (25 опитаних)</vt:lpstr>
      <vt:lpstr>ПРИКЛАДИ ОБЛАШТУВАННЯ ЛОКАЦІЙ</vt:lpstr>
      <vt:lpstr>ПРИКЛАДИ ОБЛАШТУВАННЯ ЛОКАЦІЙ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Valeriia1998</dc:creator>
  <cp:lastModifiedBy>Valeriia1998</cp:lastModifiedBy>
  <cp:revision>154</cp:revision>
  <dcterms:created xsi:type="dcterms:W3CDTF">2018-11-24T08:06:39Z</dcterms:created>
  <dcterms:modified xsi:type="dcterms:W3CDTF">2019-03-20T19:07:50Z</dcterms:modified>
</cp:coreProperties>
</file>