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FBD72-DED5-4BBF-5CA7-D4AACF4AF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80D88-E5EA-3775-6121-CD6B37A40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C81EB-1F12-06A2-3CD2-A507F50D2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84285-3B5F-2C44-17C7-BA1E1903A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D326A-E2A2-0894-1D5D-4DD8CF8B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8078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7968C-A315-8370-865A-00BC147D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3377DE-CCF3-9464-E810-A3AC0208D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4F5FA-6718-D068-B79F-ADB742B84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A5ED7-82B6-2EFF-8C27-9388C5255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F5C7A-AA97-40C7-C869-ECA8F236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0046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4B4D44-2ECA-413E-8DF4-EA1D8A94A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CABAC7-AFCF-3650-B159-ABE96AFDB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E7147-1022-2CF2-951A-72C344605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BABD7-FF0E-3B08-56DD-8B9F71A65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F69FC-1A73-2B1C-621D-CFCE5895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4680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A8B95-998E-53CC-69F4-E0E8F87A2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3BEFD-DC6B-B447-B891-6B228C3F6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67572-94E6-CA14-458E-1CDEFD4A8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08075-D3DB-C9E6-E3A8-AE769E2F2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C782D-BB21-F17D-F091-8A6931535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3042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1D3FC-1787-434C-805D-73A737257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E3036-8D6D-A396-7D30-CE868D922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B53F7-C476-361E-1249-B93424D9F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49CAF-EE57-8B9E-F07B-F8BF92F6C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6DF92-1D36-45F9-1546-CB317DAC8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1831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27C8F-F0F6-797D-A6F7-1778806EA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07CF1-428B-C97B-4DC6-6CF684CAA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42698-B420-6828-F1C7-0C84B51F1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A115C-7AA8-37D7-CC09-6A3CE9BDC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2FAAF5-5579-4F19-2DBA-E28E7506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6382A-062D-A36D-DCA3-E9341685C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352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57588-0182-DD15-6508-3D1C3C011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1EDC7-4255-41C1-C36D-8DFB6323F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D1AD7F-FA4D-2002-3F39-576F7CBF4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7B4AA5-82AB-07A8-DFA4-DD6BFF2589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A3138E-C4BC-2FD7-0DB2-4AC04408CF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2723AC-D4B0-6E13-D753-D44328ECD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FAC95D-2E0D-67E0-E3CB-A32CF70DA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88A1A8-7FA0-3820-C90C-56A060E74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284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A9300-F977-F2A6-1C1C-D5D8D294B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B7155A-5478-0C9D-3D50-09A0DCCEB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55D927-32CD-4A58-C266-52BB9A3F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7AB69-597E-CF6C-7864-689EE8EB5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4039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334CC-CAB2-6971-0DDE-6DD8F39F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520F6C-B3F2-6613-DE16-B00D968C3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B109C-0F14-9569-A699-6797F2A4E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8186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1D821-D782-F088-EBFD-51EC93522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7EF21-E8B2-FF70-695F-4EFDEC565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A9CE94-3EE9-7E31-360E-2998DB5FD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DEB6A-CD59-8D1E-F354-ECE64C9D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B42E2-5A96-E478-9EAD-D2CC76235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6CE2E-146A-3817-1CF5-F15F064A9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6265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3B8C-73C1-D9E6-885B-B056E68A6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93D072-0C82-F012-B19F-3FE1785AC4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8D62-B8B7-957E-C836-6FE9B0DA8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F1DBC-F95D-C988-89CE-56477BB58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323D1-A2AE-9863-4F0F-5699F7A09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C563F-723D-0AAA-B56C-59AA2C7F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8196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A26EBB-8C22-294E-AE73-F27708DEA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C8F5B-48A4-8A89-BA72-9C05B6D9C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3AC67-B4D2-5CFB-4C1B-173C794CF8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ACCD8-B45D-439F-A834-F13C331C0F6F}" type="datetimeFigureOut">
              <a:rPr lang="en-FI" smtClean="0"/>
              <a:t>11/23/2023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BAD9F-BAEB-B2E3-385F-4C3125A75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5E693-F45E-999E-4CA4-2F41CC1AC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BEE6F-51AE-4CB4-8445-974DF5F819F6}" type="slidenum">
              <a:rPr lang="en-FI" smtClean="0"/>
              <a:t>‹№›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97696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3FDCC-A50B-43AF-B91D-C9FB7917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5678" y="365125"/>
            <a:ext cx="5108121" cy="786039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uk-UA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Науково-практичний студентський круглий стіл</a:t>
            </a:r>
            <a:br>
              <a:rPr lang="ru-UA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ОБЛІК </a:t>
            </a:r>
            <a:r>
              <a:rPr lang="uk-UA" sz="1400" b="1" cap="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ЗВІТНІСТЬ В ІНФОРМАЦІЙНОМУ ЗАБЕЗПЕЧЕННІ СТАЛОГО РОЗВИТКУ ЕКОНОМІКИ</a:t>
            </a:r>
            <a:r>
              <a:rPr lang="uk-UA" sz="1400" b="1" cap="al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UA" sz="14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4B85ADA-2D13-49B7-83D4-CFD44A6D1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921" y="1784802"/>
            <a:ext cx="8719458" cy="148091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 reporting is the way to the EU</a:t>
            </a:r>
            <a:endParaRPr lang="ru-UA" sz="3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Екологічна звітність – шлях до ЄС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4793613-D78A-418D-8BA3-170A2EEF74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1343" y="3978924"/>
            <a:ext cx="1641022" cy="16197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8302697-C4A5-41E0-8592-7855C892D9B4}"/>
              </a:ext>
            </a:extLst>
          </p:cNvPr>
          <p:cNvSpPr txBox="1"/>
          <p:nvPr/>
        </p:nvSpPr>
        <p:spPr>
          <a:xfrm>
            <a:off x="2092098" y="3857495"/>
            <a:ext cx="6094638" cy="18625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solidFill>
                <a:srgbClr val="2020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 Nyhus</a:t>
            </a:r>
            <a:r>
              <a:rPr lang="en-US" sz="1800" dirty="0">
                <a:solidFill>
                  <a:srgbClr val="2020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Investment Director </a:t>
            </a:r>
            <a:r>
              <a:rPr lang="uk-UA" sz="1800" dirty="0">
                <a:solidFill>
                  <a:srgbClr val="2020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NEFCO</a:t>
            </a:r>
            <a:r>
              <a:rPr lang="en-US" sz="1800" dirty="0">
                <a:solidFill>
                  <a:srgbClr val="2020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Nordic Environment Finance Corporation, Finland</a:t>
            </a:r>
            <a:endParaRPr lang="ru-UA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endParaRPr lang="ru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uk-UA" sz="1800" dirty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 Нюхус, директор з інвестицій NEFCO, Фінляндія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1694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69D62B-7D5B-B127-F5E3-961AED31F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3700">
                <a:solidFill>
                  <a:srgbClr val="FFFFFF"/>
                </a:solidFill>
              </a:rPr>
              <a:t>Accounting and Accountants are important in a society ”going green” or becoming sustainable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ED5F3-7D5A-AC38-FAD9-902EB2B1B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GB" sz="2000"/>
              <a:t>”Environmentalists” have for decades aimed for same reporting rigor and standardization of environmental data as used in Financial Accounting…. and has progressed a lot </a:t>
            </a:r>
          </a:p>
          <a:p>
            <a:r>
              <a:rPr lang="en-GB" sz="2000"/>
              <a:t>Society is demanding more and more from companies – actions and information about actions.</a:t>
            </a:r>
          </a:p>
          <a:p>
            <a:pPr lvl="1"/>
            <a:r>
              <a:rPr lang="en-GB" sz="2000"/>
              <a:t>Earning money is far from enough for ”Licence to Operate”</a:t>
            </a:r>
          </a:p>
          <a:p>
            <a:r>
              <a:rPr lang="en-GB" sz="2000"/>
              <a:t>The annual accounts will become the central document, with standardized data, for communication Financial Data and Impact Data and those accounts will be prepared by Accountants</a:t>
            </a:r>
          </a:p>
        </p:txBody>
      </p:sp>
    </p:spTree>
    <p:extLst>
      <p:ext uri="{BB962C8B-B14F-4D97-AF65-F5344CB8AC3E}">
        <p14:creationId xmlns:p14="http://schemas.microsoft.com/office/powerpoint/2010/main" val="138161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5D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company&#10;&#10;Description automatically generated">
            <a:extLst>
              <a:ext uri="{FF2B5EF4-FFF2-40B4-BE49-F238E27FC236}">
                <a16:creationId xmlns:a16="http://schemas.microsoft.com/office/drawing/2014/main" id="{8520A1AF-A39C-3D03-2998-BD9FE4F91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043516"/>
            <a:ext cx="10905066" cy="4770967"/>
          </a:xfrm>
          <a:prstGeom prst="rect">
            <a:avLst/>
          </a:prstGeom>
        </p:spPr>
      </p:pic>
      <p:pic>
        <p:nvPicPr>
          <p:cNvPr id="9" name="Picture 8" descr="A blue circle with white text&#10;&#10;Description automatically generated">
            <a:extLst>
              <a:ext uri="{FF2B5EF4-FFF2-40B4-BE49-F238E27FC236}">
                <a16:creationId xmlns:a16="http://schemas.microsoft.com/office/drawing/2014/main" id="{EC3587B1-F423-B85F-98CD-2344A6CA4C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25" y="5201708"/>
            <a:ext cx="1133475" cy="1133475"/>
          </a:xfrm>
          <a:prstGeom prst="rect">
            <a:avLst/>
          </a:prstGeom>
        </p:spPr>
      </p:pic>
      <p:pic>
        <p:nvPicPr>
          <p:cNvPr id="15" name="Picture 14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E9FC46E6-3B4A-B1C2-03EF-5D3849742B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682" y="502496"/>
            <a:ext cx="970280" cy="970280"/>
          </a:xfrm>
          <a:prstGeom prst="rect">
            <a:avLst/>
          </a:prstGeom>
        </p:spPr>
      </p:pic>
      <p:pic>
        <p:nvPicPr>
          <p:cNvPr id="17" name="Picture 16" descr="A grey circle with red and black text&#10;&#10;Description automatically generated">
            <a:extLst>
              <a:ext uri="{FF2B5EF4-FFF2-40B4-BE49-F238E27FC236}">
                <a16:creationId xmlns:a16="http://schemas.microsoft.com/office/drawing/2014/main" id="{6F717F39-B625-DEA8-8F94-B9CA923C8D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362" y="563456"/>
            <a:ext cx="909320" cy="909320"/>
          </a:xfrm>
          <a:prstGeom prst="rect">
            <a:avLst/>
          </a:prstGeom>
        </p:spPr>
      </p:pic>
      <p:pic>
        <p:nvPicPr>
          <p:cNvPr id="19" name="Picture 18" descr="A red and white logo&#10;&#10;Description automatically generated">
            <a:extLst>
              <a:ext uri="{FF2B5EF4-FFF2-40B4-BE49-F238E27FC236}">
                <a16:creationId xmlns:a16="http://schemas.microsoft.com/office/drawing/2014/main" id="{91FBAEE6-865C-970A-CE4B-47925C188A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40" y="510539"/>
            <a:ext cx="1394581" cy="78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94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9E90EB45-EEE9-4563-8179-65EF62AE0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4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diagram of a standard of standards&#10;&#10;Description automatically generated">
            <a:extLst>
              <a:ext uri="{FF2B5EF4-FFF2-40B4-BE49-F238E27FC236}">
                <a16:creationId xmlns:a16="http://schemas.microsoft.com/office/drawing/2014/main" id="{2183E86D-C2AC-19A6-4DC1-EE3E409CF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433" y="2609755"/>
            <a:ext cx="5372100" cy="16384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23D0EF74-AD1E-4FD9-914D-8EC9058EB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company&#10;&#10;Description automatically generated">
            <a:extLst>
              <a:ext uri="{FF2B5EF4-FFF2-40B4-BE49-F238E27FC236}">
                <a16:creationId xmlns:a16="http://schemas.microsoft.com/office/drawing/2014/main" id="{0E554D12-CBE6-7034-61C7-4B3F545206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327166"/>
            <a:ext cx="5372099" cy="420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77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creenshot of a screen&#10;&#10;Description automatically generated">
            <a:extLst>
              <a:ext uri="{FF2B5EF4-FFF2-40B4-BE49-F238E27FC236}">
                <a16:creationId xmlns:a16="http://schemas.microsoft.com/office/drawing/2014/main" id="{385FDF29-B1D2-7EAC-FB38-0FF7D4DF43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06959"/>
            <a:ext cx="11277600" cy="524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6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F991F3-BE4C-8DE6-F826-533F216B0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</a:rPr>
              <a:t>Accountants’ role and importance will grow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24B12-319D-8D4F-72B8-8451FDB5C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GB" sz="2000"/>
              <a:t>It is well documented that ESG factors are risks and opportunities influencing the financial performance and status of the company</a:t>
            </a:r>
          </a:p>
          <a:p>
            <a:r>
              <a:rPr lang="en-GB" sz="2000"/>
              <a:t>Future Audited Financial Statements will/shall include ESG/Sustainability information to give a fair and reasonable picture of the company</a:t>
            </a:r>
          </a:p>
          <a:p>
            <a:pPr lvl="1"/>
            <a:r>
              <a:rPr lang="en-GB" sz="2000"/>
              <a:t>Financial data only, is not enough</a:t>
            </a:r>
          </a:p>
          <a:p>
            <a:r>
              <a:rPr lang="en-GB" sz="2000"/>
              <a:t>Accountants and Auditors will be among the only profession who can provide data assurance on information in the Integrated Annual Accounts</a:t>
            </a:r>
          </a:p>
          <a:p>
            <a:r>
              <a:rPr lang="en-GB" sz="2000"/>
              <a:t>But it will require training and requalification</a:t>
            </a:r>
          </a:p>
        </p:txBody>
      </p:sp>
    </p:spTree>
    <p:extLst>
      <p:ext uri="{BB962C8B-B14F-4D97-AF65-F5344CB8AC3E}">
        <p14:creationId xmlns:p14="http://schemas.microsoft.com/office/powerpoint/2010/main" val="66169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233</Words>
  <Application>Microsoft Office PowerPoint</Application>
  <PresentationFormat>Широкий екран</PresentationFormat>
  <Paragraphs>18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Науково-практичний студентський круглий стіл «ОБЛІК і ЗВІТНІСТЬ В ІНФОРМАЦІЙНОМУ ЗАБЕЗПЕЧЕННІ СТАЛОГО РОЗВИТКУ ЕКОНОМІКИ»</vt:lpstr>
      <vt:lpstr>Accounting and Accountants are important in a society ”going green” or becoming sustainable</vt:lpstr>
      <vt:lpstr>Презентація PowerPoint</vt:lpstr>
      <vt:lpstr>Презентація PowerPoint</vt:lpstr>
      <vt:lpstr>Презентація PowerPoint</vt:lpstr>
      <vt:lpstr>Accountants’ role and importance will grow</vt:lpstr>
    </vt:vector>
  </TitlesOfParts>
  <Company>Nordic Investment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and Accountants are important in a society ”going green” or becoming sustainable</dc:title>
  <dc:creator>Nyhus Bo Eske</dc:creator>
  <cp:lastModifiedBy>Кузуб Михайло Віталійович</cp:lastModifiedBy>
  <cp:revision>4</cp:revision>
  <dcterms:created xsi:type="dcterms:W3CDTF">2023-11-19T15:16:04Z</dcterms:created>
  <dcterms:modified xsi:type="dcterms:W3CDTF">2023-11-23T09:06:34Z</dcterms:modified>
</cp:coreProperties>
</file>