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1" r:id="rId4"/>
    <p:sldId id="262" r:id="rId5"/>
    <p:sldId id="273" r:id="rId6"/>
    <p:sldId id="266" r:id="rId7"/>
    <p:sldId id="269" r:id="rId8"/>
    <p:sldId id="267" r:id="rId9"/>
    <p:sldId id="268" r:id="rId10"/>
    <p:sldId id="271" r:id="rId11"/>
    <p:sldId id="272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7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3F509A-C722-4652-90A8-38353C3A333A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A744F54-16B2-46D3-A43D-8A7C383A9D85}">
      <dgm:prSet phldrT="[Текст]" custT="1"/>
      <dgm:spPr/>
      <dgm:t>
        <a:bodyPr/>
        <a:lstStyle/>
        <a:p>
          <a:pPr algn="just"/>
          <a:r>
            <a:rPr lang="uk-UA" sz="2000" dirty="0">
              <a:latin typeface="Bahnschrift Condensed" panose="020B0502040204020203" pitchFamily="34" charset="0"/>
            </a:rPr>
            <a:t>Згідно з ч. 1 ст. 44 Закону України «Про товариства з обмеженою відповідальністю та товариства з додатковою відповідальністю», статут товариства може встановлювати особливий порядок надання згоди уповноваженими на те органами товариства на вчинення певних правочинів, залежно від вартості предмета правочину чи інших критеріїв (значні правочини). </a:t>
          </a:r>
        </a:p>
      </dgm:t>
    </dgm:pt>
    <dgm:pt modelId="{EA5D73A2-619D-42D3-87AD-81F8933E3BBE}" type="parTrans" cxnId="{5AA8A52B-89A4-442F-8D88-86B09D5EAC01}">
      <dgm:prSet/>
      <dgm:spPr/>
      <dgm:t>
        <a:bodyPr/>
        <a:lstStyle/>
        <a:p>
          <a:endParaRPr lang="uk-UA"/>
        </a:p>
      </dgm:t>
    </dgm:pt>
    <dgm:pt modelId="{E45FF136-7C70-439F-858C-33E9BF279EB4}" type="sibTrans" cxnId="{5AA8A52B-89A4-442F-8D88-86B09D5EAC01}">
      <dgm:prSet/>
      <dgm:spPr/>
      <dgm:t>
        <a:bodyPr/>
        <a:lstStyle/>
        <a:p>
          <a:endParaRPr lang="uk-UA"/>
        </a:p>
      </dgm:t>
    </dgm:pt>
    <dgm:pt modelId="{7A31ECA5-5BA8-406C-904F-0C6411DF7F12}">
      <dgm:prSet phldrT="[Текст]"/>
      <dgm:spPr/>
      <dgm:t>
        <a:bodyPr/>
        <a:lstStyle/>
        <a:p>
          <a:r>
            <a:rPr lang="uk-UA" dirty="0"/>
            <a:t>2</a:t>
          </a:r>
        </a:p>
      </dgm:t>
    </dgm:pt>
    <dgm:pt modelId="{4BC91383-0F7C-46EF-BD92-6663B237A9DD}" type="parTrans" cxnId="{617E613C-6D52-4F74-A4EE-D1EAF4A58893}">
      <dgm:prSet/>
      <dgm:spPr/>
      <dgm:t>
        <a:bodyPr/>
        <a:lstStyle/>
        <a:p>
          <a:endParaRPr lang="uk-UA"/>
        </a:p>
      </dgm:t>
    </dgm:pt>
    <dgm:pt modelId="{128A38D1-2D6F-4EAA-9D33-8F2DB0757F5F}" type="sibTrans" cxnId="{617E613C-6D52-4F74-A4EE-D1EAF4A58893}">
      <dgm:prSet/>
      <dgm:spPr/>
      <dgm:t>
        <a:bodyPr/>
        <a:lstStyle/>
        <a:p>
          <a:endParaRPr lang="uk-UA"/>
        </a:p>
      </dgm:t>
    </dgm:pt>
    <dgm:pt modelId="{90BD45A0-6FF4-4188-8BD8-E5A17BE84E22}">
      <dgm:prSet phldrT="[Текст]" custT="1"/>
      <dgm:spPr/>
      <dgm:t>
        <a:bodyPr/>
        <a:lstStyle/>
        <a:p>
          <a:pPr algn="just"/>
          <a:r>
            <a:rPr lang="uk-UA" sz="2000" dirty="0">
              <a:latin typeface="Bahnschrift Condensed" panose="020B0502040204020203" pitchFamily="34" charset="0"/>
            </a:rPr>
            <a:t>Рішення про надання згоди на вчинення правочину, якщо вартість майна, робіт або послуг, що є предметом такого правочину, перевищує 50% вартості чистих активів товариства відповідно до останньої затвердженої фінансової звітності, ухвалюють тільки загальні збори учасників, якщо інше не передбачено статутом товариства (ч. 2 ст. 44 Закону про ТОВ і ТДВ).</a:t>
          </a:r>
        </a:p>
      </dgm:t>
    </dgm:pt>
    <dgm:pt modelId="{DAFD97A1-5742-46A5-A817-EDF5EDC4E8B6}" type="parTrans" cxnId="{12484071-A2F5-43E3-8006-6FE460391955}">
      <dgm:prSet/>
      <dgm:spPr/>
      <dgm:t>
        <a:bodyPr/>
        <a:lstStyle/>
        <a:p>
          <a:endParaRPr lang="uk-UA"/>
        </a:p>
      </dgm:t>
    </dgm:pt>
    <dgm:pt modelId="{4216EB42-82F2-4EFB-834E-D482AABD7F42}" type="sibTrans" cxnId="{12484071-A2F5-43E3-8006-6FE460391955}">
      <dgm:prSet/>
      <dgm:spPr/>
      <dgm:t>
        <a:bodyPr/>
        <a:lstStyle/>
        <a:p>
          <a:endParaRPr lang="uk-UA"/>
        </a:p>
      </dgm:t>
    </dgm:pt>
    <dgm:pt modelId="{4CDEC8BC-EC6F-46C0-9485-3C8F30421847}">
      <dgm:prSet phldrT="[Текст]"/>
      <dgm:spPr/>
      <dgm:t>
        <a:bodyPr/>
        <a:lstStyle/>
        <a:p>
          <a:r>
            <a:rPr lang="uk-UA" dirty="0"/>
            <a:t>3</a:t>
          </a:r>
        </a:p>
      </dgm:t>
    </dgm:pt>
    <dgm:pt modelId="{6D83A4AF-6723-4AB9-B6CD-8DA929A0E17D}" type="parTrans" cxnId="{D6601140-5DF0-42EF-B1CE-819EC2B51EE1}">
      <dgm:prSet/>
      <dgm:spPr/>
      <dgm:t>
        <a:bodyPr/>
        <a:lstStyle/>
        <a:p>
          <a:endParaRPr lang="uk-UA"/>
        </a:p>
      </dgm:t>
    </dgm:pt>
    <dgm:pt modelId="{1C28F345-F60F-4C30-ACAC-1E45AC71337F}" type="sibTrans" cxnId="{D6601140-5DF0-42EF-B1CE-819EC2B51EE1}">
      <dgm:prSet/>
      <dgm:spPr/>
      <dgm:t>
        <a:bodyPr/>
        <a:lstStyle/>
        <a:p>
          <a:endParaRPr lang="uk-UA"/>
        </a:p>
      </dgm:t>
    </dgm:pt>
    <dgm:pt modelId="{6AF11660-508B-48D4-B39A-B12D3039C889}">
      <dgm:prSet phldrT="[Текст]" custT="1"/>
      <dgm:spPr/>
      <dgm:t>
        <a:bodyPr/>
        <a:lstStyle/>
        <a:p>
          <a:pPr algn="just"/>
          <a:r>
            <a:rPr lang="uk-UA" sz="2000" dirty="0">
              <a:latin typeface="Bahnschrift Condensed" panose="020B0502040204020203" pitchFamily="34" charset="0"/>
            </a:rPr>
            <a:t>Таким чином, якщо розмір заборгованості, що підлягає списанню, підпадає під вказані обмеження і підприємство є ТОВ, для списання заборгованості має бути рішення загальних зборів ТОВ. Рішення ТОВ щодо визнання дебіторської заборгованості безнадійною оформляються </a:t>
          </a:r>
          <a:r>
            <a: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протоколом</a:t>
          </a:r>
          <a:r>
            <a:rPr lang="uk-UA" sz="2000" dirty="0">
              <a:latin typeface="Bahnschrift Condensed" panose="020B0502040204020203" pitchFamily="34" charset="0"/>
            </a:rPr>
            <a:t>. На підставі протоколу керівник підприємства видає </a:t>
          </a:r>
          <a:r>
            <a: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наказ</a:t>
          </a:r>
          <a:r>
            <a:rPr lang="uk-UA" sz="2000" dirty="0">
              <a:latin typeface="Bahnschrift Condensed" panose="020B0502040204020203" pitchFamily="34" charset="0"/>
            </a:rPr>
            <a:t>, яким дається вказівка бухгалтеру </a:t>
          </a:r>
          <a:r>
            <a: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списати заборгованість із балансу</a:t>
          </a:r>
          <a:r>
            <a:rPr lang="uk-UA" sz="2000" dirty="0">
              <a:latin typeface="Bahnschrift Condensed" panose="020B0502040204020203" pitchFamily="34" charset="0"/>
            </a:rPr>
            <a:t>. </a:t>
          </a:r>
        </a:p>
      </dgm:t>
    </dgm:pt>
    <dgm:pt modelId="{242F8A51-8C08-4947-A5DA-47E035D2632F}" type="parTrans" cxnId="{DDEE9FB7-9FF2-443D-A352-484A687AE0BA}">
      <dgm:prSet/>
      <dgm:spPr/>
      <dgm:t>
        <a:bodyPr/>
        <a:lstStyle/>
        <a:p>
          <a:endParaRPr lang="uk-UA"/>
        </a:p>
      </dgm:t>
    </dgm:pt>
    <dgm:pt modelId="{97E23C8C-FAC6-42CA-BAD9-9419B1E7A05B}" type="sibTrans" cxnId="{DDEE9FB7-9FF2-443D-A352-484A687AE0BA}">
      <dgm:prSet/>
      <dgm:spPr/>
      <dgm:t>
        <a:bodyPr/>
        <a:lstStyle/>
        <a:p>
          <a:endParaRPr lang="uk-UA"/>
        </a:p>
      </dgm:t>
    </dgm:pt>
    <dgm:pt modelId="{E8D58295-758F-4183-BFDB-35C99CA732B0}">
      <dgm:prSet phldrT="[Текст]"/>
      <dgm:spPr/>
      <dgm:t>
        <a:bodyPr/>
        <a:lstStyle/>
        <a:p>
          <a:r>
            <a:rPr lang="uk-UA" dirty="0"/>
            <a:t>1</a:t>
          </a:r>
        </a:p>
      </dgm:t>
    </dgm:pt>
    <dgm:pt modelId="{B2B4EA4D-DF52-4BAB-A7D5-2341D756F687}" type="sibTrans" cxnId="{782BB82A-210D-4CF5-872E-333B07FFA296}">
      <dgm:prSet/>
      <dgm:spPr/>
      <dgm:t>
        <a:bodyPr/>
        <a:lstStyle/>
        <a:p>
          <a:endParaRPr lang="uk-UA"/>
        </a:p>
      </dgm:t>
    </dgm:pt>
    <dgm:pt modelId="{26D6C80D-1672-4B23-8FCA-47869C8DEABC}" type="parTrans" cxnId="{782BB82A-210D-4CF5-872E-333B07FFA296}">
      <dgm:prSet/>
      <dgm:spPr/>
      <dgm:t>
        <a:bodyPr/>
        <a:lstStyle/>
        <a:p>
          <a:endParaRPr lang="uk-UA"/>
        </a:p>
      </dgm:t>
    </dgm:pt>
    <dgm:pt modelId="{5787E787-4D7E-46E6-BE35-EBF9FCD31E1D}" type="pres">
      <dgm:prSet presAssocID="{C53F509A-C722-4652-90A8-38353C3A333A}" presName="linearFlow" presStyleCnt="0">
        <dgm:presLayoutVars>
          <dgm:dir/>
          <dgm:animLvl val="lvl"/>
          <dgm:resizeHandles val="exact"/>
        </dgm:presLayoutVars>
      </dgm:prSet>
      <dgm:spPr/>
    </dgm:pt>
    <dgm:pt modelId="{D9A3E23B-AA01-49E2-8798-735D07671C45}" type="pres">
      <dgm:prSet presAssocID="{E8D58295-758F-4183-BFDB-35C99CA732B0}" presName="composite" presStyleCnt="0"/>
      <dgm:spPr/>
    </dgm:pt>
    <dgm:pt modelId="{A7B88250-C19A-4012-81A6-656DF4F1BDF7}" type="pres">
      <dgm:prSet presAssocID="{E8D58295-758F-4183-BFDB-35C99CA732B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5B414C5-727B-4CC1-8CED-714E93E30A19}" type="pres">
      <dgm:prSet presAssocID="{E8D58295-758F-4183-BFDB-35C99CA732B0}" presName="descendantText" presStyleLbl="alignAcc1" presStyleIdx="0" presStyleCnt="3" custLinFactNeighborX="981" custLinFactNeighborY="-28701">
        <dgm:presLayoutVars>
          <dgm:bulletEnabled val="1"/>
        </dgm:presLayoutVars>
      </dgm:prSet>
      <dgm:spPr/>
    </dgm:pt>
    <dgm:pt modelId="{645D3517-D570-41DF-96EA-6F487B91C892}" type="pres">
      <dgm:prSet presAssocID="{B2B4EA4D-DF52-4BAB-A7D5-2341D756F687}" presName="sp" presStyleCnt="0"/>
      <dgm:spPr/>
    </dgm:pt>
    <dgm:pt modelId="{02CFB144-1A6A-4AC2-824C-A8E7B2726544}" type="pres">
      <dgm:prSet presAssocID="{7A31ECA5-5BA8-406C-904F-0C6411DF7F12}" presName="composite" presStyleCnt="0"/>
      <dgm:spPr/>
    </dgm:pt>
    <dgm:pt modelId="{5727D8E5-F284-4D0E-B54E-9E1A1B3BD751}" type="pres">
      <dgm:prSet presAssocID="{7A31ECA5-5BA8-406C-904F-0C6411DF7F1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D850808-F4E0-4076-8D92-1E02D95F9F04}" type="pres">
      <dgm:prSet presAssocID="{7A31ECA5-5BA8-406C-904F-0C6411DF7F12}" presName="descendantText" presStyleLbl="alignAcc1" presStyleIdx="1" presStyleCnt="3">
        <dgm:presLayoutVars>
          <dgm:bulletEnabled val="1"/>
        </dgm:presLayoutVars>
      </dgm:prSet>
      <dgm:spPr/>
    </dgm:pt>
    <dgm:pt modelId="{1616E3D7-0FEC-4371-A1E1-A5D3E37D2B19}" type="pres">
      <dgm:prSet presAssocID="{128A38D1-2D6F-4EAA-9D33-8F2DB0757F5F}" presName="sp" presStyleCnt="0"/>
      <dgm:spPr/>
    </dgm:pt>
    <dgm:pt modelId="{72E1466C-150C-4EE3-975A-217E1067D730}" type="pres">
      <dgm:prSet presAssocID="{4CDEC8BC-EC6F-46C0-9485-3C8F30421847}" presName="composite" presStyleCnt="0"/>
      <dgm:spPr/>
    </dgm:pt>
    <dgm:pt modelId="{790403C1-A9EF-4111-9476-E9C940161629}" type="pres">
      <dgm:prSet presAssocID="{4CDEC8BC-EC6F-46C0-9485-3C8F3042184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06F9A71-6CEA-4062-9E4B-4D88ABE2B556}" type="pres">
      <dgm:prSet presAssocID="{4CDEC8BC-EC6F-46C0-9485-3C8F30421847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7DBA927-3947-4B63-8703-B0A8FA711F1B}" type="presOf" srcId="{6AF11660-508B-48D4-B39A-B12D3039C889}" destId="{706F9A71-6CEA-4062-9E4B-4D88ABE2B556}" srcOrd="0" destOrd="0" presId="urn:microsoft.com/office/officeart/2005/8/layout/chevron2"/>
    <dgm:cxn modelId="{782BB82A-210D-4CF5-872E-333B07FFA296}" srcId="{C53F509A-C722-4652-90A8-38353C3A333A}" destId="{E8D58295-758F-4183-BFDB-35C99CA732B0}" srcOrd="0" destOrd="0" parTransId="{26D6C80D-1672-4B23-8FCA-47869C8DEABC}" sibTransId="{B2B4EA4D-DF52-4BAB-A7D5-2341D756F687}"/>
    <dgm:cxn modelId="{5AA8A52B-89A4-442F-8D88-86B09D5EAC01}" srcId="{E8D58295-758F-4183-BFDB-35C99CA732B0}" destId="{AA744F54-16B2-46D3-A43D-8A7C383A9D85}" srcOrd="0" destOrd="0" parTransId="{EA5D73A2-619D-42D3-87AD-81F8933E3BBE}" sibTransId="{E45FF136-7C70-439F-858C-33E9BF279EB4}"/>
    <dgm:cxn modelId="{617E613C-6D52-4F74-A4EE-D1EAF4A58893}" srcId="{C53F509A-C722-4652-90A8-38353C3A333A}" destId="{7A31ECA5-5BA8-406C-904F-0C6411DF7F12}" srcOrd="1" destOrd="0" parTransId="{4BC91383-0F7C-46EF-BD92-6663B237A9DD}" sibTransId="{128A38D1-2D6F-4EAA-9D33-8F2DB0757F5F}"/>
    <dgm:cxn modelId="{D6601140-5DF0-42EF-B1CE-819EC2B51EE1}" srcId="{C53F509A-C722-4652-90A8-38353C3A333A}" destId="{4CDEC8BC-EC6F-46C0-9485-3C8F30421847}" srcOrd="2" destOrd="0" parTransId="{6D83A4AF-6723-4AB9-B6CD-8DA929A0E17D}" sibTransId="{1C28F345-F60F-4C30-ACAC-1E45AC71337F}"/>
    <dgm:cxn modelId="{12484071-A2F5-43E3-8006-6FE460391955}" srcId="{7A31ECA5-5BA8-406C-904F-0C6411DF7F12}" destId="{90BD45A0-6FF4-4188-8BD8-E5A17BE84E22}" srcOrd="0" destOrd="0" parTransId="{DAFD97A1-5742-46A5-A817-EDF5EDC4E8B6}" sibTransId="{4216EB42-82F2-4EFB-834E-D482AABD7F42}"/>
    <dgm:cxn modelId="{9C080D56-91E4-40E9-AB06-3754DED5F778}" type="presOf" srcId="{7A31ECA5-5BA8-406C-904F-0C6411DF7F12}" destId="{5727D8E5-F284-4D0E-B54E-9E1A1B3BD751}" srcOrd="0" destOrd="0" presId="urn:microsoft.com/office/officeart/2005/8/layout/chevron2"/>
    <dgm:cxn modelId="{93FEB5AF-F795-4215-8148-3BCBD58F31C5}" type="presOf" srcId="{AA744F54-16B2-46D3-A43D-8A7C383A9D85}" destId="{55B414C5-727B-4CC1-8CED-714E93E30A19}" srcOrd="0" destOrd="0" presId="urn:microsoft.com/office/officeart/2005/8/layout/chevron2"/>
    <dgm:cxn modelId="{DDEE9FB7-9FF2-443D-A352-484A687AE0BA}" srcId="{4CDEC8BC-EC6F-46C0-9485-3C8F30421847}" destId="{6AF11660-508B-48D4-B39A-B12D3039C889}" srcOrd="0" destOrd="0" parTransId="{242F8A51-8C08-4947-A5DA-47E035D2632F}" sibTransId="{97E23C8C-FAC6-42CA-BAD9-9419B1E7A05B}"/>
    <dgm:cxn modelId="{2E2EB8BC-A38F-4F7B-AD0C-0F32BC850539}" type="presOf" srcId="{4CDEC8BC-EC6F-46C0-9485-3C8F30421847}" destId="{790403C1-A9EF-4111-9476-E9C940161629}" srcOrd="0" destOrd="0" presId="urn:microsoft.com/office/officeart/2005/8/layout/chevron2"/>
    <dgm:cxn modelId="{E21927D4-E3F3-4D98-A618-165C946008F4}" type="presOf" srcId="{90BD45A0-6FF4-4188-8BD8-E5A17BE84E22}" destId="{5D850808-F4E0-4076-8D92-1E02D95F9F04}" srcOrd="0" destOrd="0" presId="urn:microsoft.com/office/officeart/2005/8/layout/chevron2"/>
    <dgm:cxn modelId="{5385E4E4-0F9D-4D2A-A073-671E81CA542B}" type="presOf" srcId="{C53F509A-C722-4652-90A8-38353C3A333A}" destId="{5787E787-4D7E-46E6-BE35-EBF9FCD31E1D}" srcOrd="0" destOrd="0" presId="urn:microsoft.com/office/officeart/2005/8/layout/chevron2"/>
    <dgm:cxn modelId="{A63682F1-290D-40DE-8847-2187BECC3DAC}" type="presOf" srcId="{E8D58295-758F-4183-BFDB-35C99CA732B0}" destId="{A7B88250-C19A-4012-81A6-656DF4F1BDF7}" srcOrd="0" destOrd="0" presId="urn:microsoft.com/office/officeart/2005/8/layout/chevron2"/>
    <dgm:cxn modelId="{61267BEB-658B-45A1-833E-4BD8816E8547}" type="presParOf" srcId="{5787E787-4D7E-46E6-BE35-EBF9FCD31E1D}" destId="{D9A3E23B-AA01-49E2-8798-735D07671C45}" srcOrd="0" destOrd="0" presId="urn:microsoft.com/office/officeart/2005/8/layout/chevron2"/>
    <dgm:cxn modelId="{1FCFAC26-05A2-4AA2-9972-0CA326D727C3}" type="presParOf" srcId="{D9A3E23B-AA01-49E2-8798-735D07671C45}" destId="{A7B88250-C19A-4012-81A6-656DF4F1BDF7}" srcOrd="0" destOrd="0" presId="urn:microsoft.com/office/officeart/2005/8/layout/chevron2"/>
    <dgm:cxn modelId="{745B2971-FC84-44A2-AF6C-1D4F27C4EFF8}" type="presParOf" srcId="{D9A3E23B-AA01-49E2-8798-735D07671C45}" destId="{55B414C5-727B-4CC1-8CED-714E93E30A19}" srcOrd="1" destOrd="0" presId="urn:microsoft.com/office/officeart/2005/8/layout/chevron2"/>
    <dgm:cxn modelId="{6E4BA9ED-2C55-40D7-80F4-EF49DD03DC54}" type="presParOf" srcId="{5787E787-4D7E-46E6-BE35-EBF9FCD31E1D}" destId="{645D3517-D570-41DF-96EA-6F487B91C892}" srcOrd="1" destOrd="0" presId="urn:microsoft.com/office/officeart/2005/8/layout/chevron2"/>
    <dgm:cxn modelId="{CB35A041-A3B3-4EBE-9D6F-95939A5DA028}" type="presParOf" srcId="{5787E787-4D7E-46E6-BE35-EBF9FCD31E1D}" destId="{02CFB144-1A6A-4AC2-824C-A8E7B2726544}" srcOrd="2" destOrd="0" presId="urn:microsoft.com/office/officeart/2005/8/layout/chevron2"/>
    <dgm:cxn modelId="{E612F517-8653-4DD7-9026-5D1EB98536B9}" type="presParOf" srcId="{02CFB144-1A6A-4AC2-824C-A8E7B2726544}" destId="{5727D8E5-F284-4D0E-B54E-9E1A1B3BD751}" srcOrd="0" destOrd="0" presId="urn:microsoft.com/office/officeart/2005/8/layout/chevron2"/>
    <dgm:cxn modelId="{36CF2341-9228-41EA-B552-08093B957587}" type="presParOf" srcId="{02CFB144-1A6A-4AC2-824C-A8E7B2726544}" destId="{5D850808-F4E0-4076-8D92-1E02D95F9F04}" srcOrd="1" destOrd="0" presId="urn:microsoft.com/office/officeart/2005/8/layout/chevron2"/>
    <dgm:cxn modelId="{7505E1FA-796D-4747-A725-0C72A303D846}" type="presParOf" srcId="{5787E787-4D7E-46E6-BE35-EBF9FCD31E1D}" destId="{1616E3D7-0FEC-4371-A1E1-A5D3E37D2B19}" srcOrd="3" destOrd="0" presId="urn:microsoft.com/office/officeart/2005/8/layout/chevron2"/>
    <dgm:cxn modelId="{11925B03-2D51-4FB6-BB03-308ACE2DD303}" type="presParOf" srcId="{5787E787-4D7E-46E6-BE35-EBF9FCD31E1D}" destId="{72E1466C-150C-4EE3-975A-217E1067D730}" srcOrd="4" destOrd="0" presId="urn:microsoft.com/office/officeart/2005/8/layout/chevron2"/>
    <dgm:cxn modelId="{9683ED28-C499-47E1-BC45-773E6BE44A36}" type="presParOf" srcId="{72E1466C-150C-4EE3-975A-217E1067D730}" destId="{790403C1-A9EF-4111-9476-E9C940161629}" srcOrd="0" destOrd="0" presId="urn:microsoft.com/office/officeart/2005/8/layout/chevron2"/>
    <dgm:cxn modelId="{2F3657BE-979D-405B-9A7E-8F8B049DF125}" type="presParOf" srcId="{72E1466C-150C-4EE3-975A-217E1067D730}" destId="{706F9A71-6CEA-4062-9E4B-4D88ABE2B55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40DBED-211F-4E61-8A0C-93EF2F8A85A1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0A0DCCE-76C6-4857-9A89-353B323A1A68}">
      <dgm:prSet phldrT="[Текст]"/>
      <dgm:spPr/>
      <dgm:t>
        <a:bodyPr/>
        <a:lstStyle/>
        <a:p>
          <a:r>
            <a:rPr lang="ru-RU" b="1" dirty="0" err="1">
              <a:solidFill>
                <a:schemeClr val="bg1"/>
              </a:solidFill>
              <a:latin typeface="Bahnschrift Condensed" panose="020B0502040204020203" pitchFamily="34" charset="0"/>
            </a:rPr>
            <a:t>Якщо</a:t>
          </a:r>
          <a:r>
            <a:rPr lang="ru-RU" b="1" dirty="0">
              <a:solidFill>
                <a:schemeClr val="bg1"/>
              </a:solidFill>
              <a:latin typeface="Bahnschrift Condensed" panose="020B0502040204020203" pitchFamily="34" charset="0"/>
            </a:rPr>
            <a:t> </a:t>
          </a:r>
          <a:r>
            <a:rPr lang="ru-RU" b="1" dirty="0" err="1">
              <a:solidFill>
                <a:schemeClr val="bg1"/>
              </a:solidFill>
              <a:latin typeface="Bahnschrift Condensed" panose="020B0502040204020203" pitchFamily="34" charset="0"/>
            </a:rPr>
            <a:t>підприємство</a:t>
          </a:r>
          <a:r>
            <a:rPr lang="ru-RU" b="1" dirty="0">
              <a:solidFill>
                <a:schemeClr val="bg1"/>
              </a:solidFill>
              <a:latin typeface="Bahnschrift Condensed" panose="020B0502040204020203" pitchFamily="34" charset="0"/>
            </a:rPr>
            <a:t> </a:t>
          </a:r>
          <a:r>
            <a:rPr lang="ru-RU" b="1" dirty="0" err="1">
              <a:solidFill>
                <a:schemeClr val="bg1"/>
              </a:solidFill>
              <a:latin typeface="Bahnschrift Condensed" panose="020B0502040204020203" pitchFamily="34" charset="0"/>
            </a:rPr>
            <a:t>створювало</a:t>
          </a:r>
          <a:r>
            <a:rPr lang="ru-RU" b="1" dirty="0">
              <a:solidFill>
                <a:schemeClr val="bg1"/>
              </a:solidFill>
              <a:latin typeface="Bahnschrift Condensed" panose="020B0502040204020203" pitchFamily="34" charset="0"/>
            </a:rPr>
            <a:t> резерв </a:t>
          </a:r>
          <a:r>
            <a:rPr lang="ru-RU" b="1" dirty="0" err="1">
              <a:solidFill>
                <a:schemeClr val="bg1"/>
              </a:solidFill>
              <a:latin typeface="Bahnschrift Condensed" panose="020B0502040204020203" pitchFamily="34" charset="0"/>
            </a:rPr>
            <a:t>сумнівних</a:t>
          </a:r>
          <a:r>
            <a:rPr lang="ru-RU" b="1" dirty="0">
              <a:solidFill>
                <a:schemeClr val="bg1"/>
              </a:solidFill>
              <a:latin typeface="Bahnschrift Condensed" panose="020B0502040204020203" pitchFamily="34" charset="0"/>
            </a:rPr>
            <a:t> </a:t>
          </a:r>
          <a:r>
            <a:rPr lang="ru-RU" b="1" dirty="0" err="1">
              <a:solidFill>
                <a:schemeClr val="bg1"/>
              </a:solidFill>
              <a:latin typeface="Bahnschrift Condensed" panose="020B0502040204020203" pitchFamily="34" charset="0"/>
            </a:rPr>
            <a:t>боргів</a:t>
          </a:r>
          <a:endParaRPr lang="uk-UA" b="1" dirty="0">
            <a:latin typeface="Bahnschrift Condensed" panose="020B0502040204020203" pitchFamily="34" charset="0"/>
          </a:endParaRPr>
        </a:p>
      </dgm:t>
    </dgm:pt>
    <dgm:pt modelId="{8FB5A0BB-5186-458E-8128-BC21DA1AFAC6}" type="parTrans" cxnId="{EFC21705-EE3E-4EEE-83AB-7B39CE6A70FA}">
      <dgm:prSet/>
      <dgm:spPr/>
      <dgm:t>
        <a:bodyPr/>
        <a:lstStyle/>
        <a:p>
          <a:endParaRPr lang="uk-UA"/>
        </a:p>
      </dgm:t>
    </dgm:pt>
    <dgm:pt modelId="{17B2194A-9662-4D6F-8B4D-D3EF185488BC}" type="sibTrans" cxnId="{EFC21705-EE3E-4EEE-83AB-7B39CE6A70FA}">
      <dgm:prSet/>
      <dgm:spPr/>
      <dgm:t>
        <a:bodyPr/>
        <a:lstStyle/>
        <a:p>
          <a:endParaRPr lang="uk-UA"/>
        </a:p>
      </dgm:t>
    </dgm:pt>
    <dgm:pt modelId="{F43E42BC-3AA3-4ACE-94A6-22132CE86F8C}">
      <dgm:prSet phldrT="[Текст]"/>
      <dgm:spPr/>
      <dgm:t>
        <a:bodyPr/>
        <a:lstStyle/>
        <a:p>
          <a:pPr algn="just"/>
          <a:r>
            <a:rPr lang="ru-RU" dirty="0" err="1">
              <a:solidFill>
                <a:schemeClr val="tx1"/>
              </a:solidFill>
            </a:rPr>
            <a:t>Дт</a:t>
          </a:r>
          <a:r>
            <a:rPr lang="ru-RU" dirty="0">
              <a:solidFill>
                <a:schemeClr val="tx1"/>
              </a:solidFill>
            </a:rPr>
            <a:t> 38 </a:t>
          </a:r>
          <a:r>
            <a:rPr lang="ru-RU" dirty="0" err="1">
              <a:solidFill>
                <a:schemeClr val="tx1"/>
              </a:solidFill>
            </a:rPr>
            <a:t>Кт</a:t>
          </a:r>
          <a:r>
            <a:rPr lang="ru-RU" dirty="0">
              <a:solidFill>
                <a:schemeClr val="tx1"/>
              </a:solidFill>
            </a:rPr>
            <a:t> 362 — на суму резерву; </a:t>
          </a:r>
        </a:p>
        <a:p>
          <a:pPr algn="just"/>
          <a:r>
            <a:rPr lang="ru-RU" dirty="0" err="1">
              <a:solidFill>
                <a:schemeClr val="tx1"/>
              </a:solidFill>
            </a:rPr>
            <a:t>Дт</a:t>
          </a:r>
          <a:r>
            <a:rPr lang="ru-RU" dirty="0">
              <a:solidFill>
                <a:schemeClr val="tx1"/>
              </a:solidFill>
            </a:rPr>
            <a:t> 944 </a:t>
          </a:r>
          <a:r>
            <a:rPr lang="ru-RU" dirty="0" err="1">
              <a:solidFill>
                <a:schemeClr val="tx1"/>
              </a:solidFill>
            </a:rPr>
            <a:t>Кт</a:t>
          </a:r>
          <a:r>
            <a:rPr lang="ru-RU" dirty="0">
              <a:solidFill>
                <a:schemeClr val="tx1"/>
              </a:solidFill>
            </a:rPr>
            <a:t> 362 — на суму, </a:t>
          </a:r>
          <a:r>
            <a:rPr lang="ru-RU" dirty="0" err="1">
              <a:solidFill>
                <a:schemeClr val="tx1"/>
              </a:solidFill>
            </a:rPr>
            <a:t>що</a:t>
          </a:r>
          <a:r>
            <a:rPr lang="ru-RU" dirty="0">
              <a:solidFill>
                <a:schemeClr val="tx1"/>
              </a:solidFill>
            </a:rPr>
            <a:t> </a:t>
          </a:r>
          <a:r>
            <a:rPr lang="ru-RU" dirty="0" err="1">
              <a:solidFill>
                <a:schemeClr val="tx1"/>
              </a:solidFill>
            </a:rPr>
            <a:t>перевищує</a:t>
          </a:r>
          <a:r>
            <a:rPr lang="ru-RU" dirty="0">
              <a:solidFill>
                <a:schemeClr val="tx1"/>
              </a:solidFill>
            </a:rPr>
            <a:t> резерв. </a:t>
          </a:r>
          <a:endParaRPr lang="uk-UA" dirty="0">
            <a:solidFill>
              <a:schemeClr val="tx1"/>
            </a:solidFill>
          </a:endParaRPr>
        </a:p>
      </dgm:t>
    </dgm:pt>
    <dgm:pt modelId="{0458A901-1AC0-4F8C-9145-CC3AE9CA289D}" type="parTrans" cxnId="{59045A83-6702-4C2B-B1D7-CE2613C0B2D9}">
      <dgm:prSet/>
      <dgm:spPr/>
      <dgm:t>
        <a:bodyPr/>
        <a:lstStyle/>
        <a:p>
          <a:endParaRPr lang="uk-UA"/>
        </a:p>
      </dgm:t>
    </dgm:pt>
    <dgm:pt modelId="{7AC5F6A8-3D8F-475A-87A8-0524DA3646A7}" type="sibTrans" cxnId="{59045A83-6702-4C2B-B1D7-CE2613C0B2D9}">
      <dgm:prSet/>
      <dgm:spPr/>
      <dgm:t>
        <a:bodyPr/>
        <a:lstStyle/>
        <a:p>
          <a:endParaRPr lang="uk-UA"/>
        </a:p>
      </dgm:t>
    </dgm:pt>
    <dgm:pt modelId="{A7BA3692-715D-418C-8831-BE6A4CDC38EE}">
      <dgm:prSet phldrT="[Текст]"/>
      <dgm:spPr/>
      <dgm:t>
        <a:bodyPr/>
        <a:lstStyle/>
        <a:p>
          <a:r>
            <a:rPr lang="ru-RU" b="1" dirty="0" err="1">
              <a:solidFill>
                <a:schemeClr val="bg1"/>
              </a:solidFill>
              <a:latin typeface="Bahnschrift Condensed" panose="020B0502040204020203" pitchFamily="34" charset="0"/>
            </a:rPr>
            <a:t>Якщо</a:t>
          </a:r>
          <a:r>
            <a:rPr lang="ru-RU" b="1" dirty="0">
              <a:solidFill>
                <a:schemeClr val="bg1"/>
              </a:solidFill>
              <a:latin typeface="Bahnschrift Condensed" panose="020B0502040204020203" pitchFamily="34" charset="0"/>
            </a:rPr>
            <a:t> резерв не </a:t>
          </a:r>
          <a:r>
            <a:rPr lang="ru-RU" b="1" dirty="0" err="1">
              <a:solidFill>
                <a:schemeClr val="bg1"/>
              </a:solidFill>
              <a:latin typeface="Bahnschrift Condensed" panose="020B0502040204020203" pitchFamily="34" charset="0"/>
            </a:rPr>
            <a:t>створювався</a:t>
          </a:r>
          <a:endParaRPr lang="uk-UA" b="1" dirty="0">
            <a:latin typeface="Bahnschrift Condensed" panose="020B0502040204020203" pitchFamily="34" charset="0"/>
          </a:endParaRPr>
        </a:p>
      </dgm:t>
    </dgm:pt>
    <dgm:pt modelId="{3ABC7B2C-9803-4132-BA96-B3EB0897E138}" type="parTrans" cxnId="{5B090997-0F95-4E04-800E-30D4A6D4DA54}">
      <dgm:prSet/>
      <dgm:spPr/>
      <dgm:t>
        <a:bodyPr/>
        <a:lstStyle/>
        <a:p>
          <a:endParaRPr lang="uk-UA"/>
        </a:p>
      </dgm:t>
    </dgm:pt>
    <dgm:pt modelId="{810AFB7A-22B1-48E5-B5B3-A88BD4461657}" type="sibTrans" cxnId="{5B090997-0F95-4E04-800E-30D4A6D4DA54}">
      <dgm:prSet/>
      <dgm:spPr/>
      <dgm:t>
        <a:bodyPr/>
        <a:lstStyle/>
        <a:p>
          <a:endParaRPr lang="uk-UA"/>
        </a:p>
      </dgm:t>
    </dgm:pt>
    <dgm:pt modelId="{4F2F9F91-9EF6-4DC1-A423-F258CA68E3A4}">
      <dgm:prSet phldrT="[Текст]"/>
      <dgm:spPr/>
      <dgm:t>
        <a:bodyPr/>
        <a:lstStyle/>
        <a:p>
          <a:r>
            <a:rPr lang="ru-RU" dirty="0" err="1">
              <a:solidFill>
                <a:schemeClr val="tx1"/>
              </a:solidFill>
            </a:rPr>
            <a:t>Дт</a:t>
          </a:r>
          <a:r>
            <a:rPr lang="ru-RU" dirty="0">
              <a:solidFill>
                <a:schemeClr val="tx1"/>
              </a:solidFill>
            </a:rPr>
            <a:t> 944 </a:t>
          </a:r>
          <a:r>
            <a:rPr lang="ru-RU" dirty="0" err="1">
              <a:solidFill>
                <a:schemeClr val="tx1"/>
              </a:solidFill>
            </a:rPr>
            <a:t>Кт</a:t>
          </a:r>
          <a:r>
            <a:rPr lang="ru-RU" dirty="0">
              <a:solidFill>
                <a:schemeClr val="tx1"/>
              </a:solidFill>
            </a:rPr>
            <a:t> 362</a:t>
          </a:r>
          <a:r>
            <a:rPr lang="ru-RU" dirty="0">
              <a:solidFill>
                <a:schemeClr val="bg1"/>
              </a:solidFill>
            </a:rPr>
            <a:t> </a:t>
          </a:r>
          <a:endParaRPr lang="uk-UA" dirty="0"/>
        </a:p>
      </dgm:t>
    </dgm:pt>
    <dgm:pt modelId="{EE20546B-68FD-4B25-AED1-868A8EBECEA3}" type="parTrans" cxnId="{FC680CCD-B3D4-4779-A08A-1FF40D8DED2A}">
      <dgm:prSet/>
      <dgm:spPr/>
      <dgm:t>
        <a:bodyPr/>
        <a:lstStyle/>
        <a:p>
          <a:endParaRPr lang="uk-UA"/>
        </a:p>
      </dgm:t>
    </dgm:pt>
    <dgm:pt modelId="{0B0DCC3A-2274-48C2-BC52-936B0285FC98}" type="sibTrans" cxnId="{FC680CCD-B3D4-4779-A08A-1FF40D8DED2A}">
      <dgm:prSet/>
      <dgm:spPr/>
      <dgm:t>
        <a:bodyPr/>
        <a:lstStyle/>
        <a:p>
          <a:endParaRPr lang="uk-UA"/>
        </a:p>
      </dgm:t>
    </dgm:pt>
    <dgm:pt modelId="{6483B1B7-7A11-4A19-B22B-13C5599569BF}">
      <dgm:prSet/>
      <dgm:spPr/>
      <dgm:t>
        <a:bodyPr/>
        <a:lstStyle/>
        <a:p>
          <a:r>
            <a:rPr lang="ru-RU" b="1" dirty="0" err="1">
              <a:solidFill>
                <a:schemeClr val="bg1"/>
              </a:solidFill>
              <a:latin typeface="Bahnschrift Condensed" panose="020B0502040204020203" pitchFamily="34" charset="0"/>
            </a:rPr>
            <a:t>Якщо</a:t>
          </a:r>
          <a:r>
            <a:rPr lang="ru-RU" b="1" dirty="0">
              <a:solidFill>
                <a:schemeClr val="bg1"/>
              </a:solidFill>
              <a:latin typeface="Bahnschrift Condensed" panose="020B0502040204020203" pitchFamily="34" charset="0"/>
            </a:rPr>
            <a:t> </a:t>
          </a:r>
          <a:r>
            <a:rPr lang="ru-RU" b="1" dirty="0" err="1">
              <a:solidFill>
                <a:schemeClr val="bg1"/>
              </a:solidFill>
              <a:latin typeface="Bahnschrift Condensed" panose="020B0502040204020203" pitchFamily="34" charset="0"/>
            </a:rPr>
            <a:t>згодом</a:t>
          </a:r>
          <a:r>
            <a:rPr lang="ru-RU" b="1" dirty="0">
              <a:solidFill>
                <a:schemeClr val="bg1"/>
              </a:solidFill>
              <a:latin typeface="Bahnschrift Condensed" panose="020B0502040204020203" pitchFamily="34" charset="0"/>
            </a:rPr>
            <a:t> </a:t>
          </a:r>
          <a:r>
            <a:rPr lang="ru-RU" b="1" dirty="0" err="1">
              <a:solidFill>
                <a:schemeClr val="bg1"/>
              </a:solidFill>
              <a:latin typeface="Bahnschrift Condensed" panose="020B0502040204020203" pitchFamily="34" charset="0"/>
            </a:rPr>
            <a:t>заборгованість</a:t>
          </a:r>
          <a:r>
            <a:rPr lang="ru-RU" b="1" dirty="0">
              <a:solidFill>
                <a:schemeClr val="bg1"/>
              </a:solidFill>
              <a:latin typeface="Bahnschrift Condensed" panose="020B0502040204020203" pitchFamily="34" charset="0"/>
            </a:rPr>
            <a:t> таки буде погашена</a:t>
          </a:r>
        </a:p>
      </dgm:t>
    </dgm:pt>
    <dgm:pt modelId="{BA6265E9-F9D7-443E-A6E5-65FCBD6880E9}" type="parTrans" cxnId="{C1255B4D-F805-42F8-97BA-A32B51A81268}">
      <dgm:prSet/>
      <dgm:spPr/>
      <dgm:t>
        <a:bodyPr/>
        <a:lstStyle/>
        <a:p>
          <a:endParaRPr lang="uk-UA"/>
        </a:p>
      </dgm:t>
    </dgm:pt>
    <dgm:pt modelId="{D22C613E-058A-44C7-A224-C757D3415654}" type="sibTrans" cxnId="{C1255B4D-F805-42F8-97BA-A32B51A81268}">
      <dgm:prSet/>
      <dgm:spPr/>
      <dgm:t>
        <a:bodyPr/>
        <a:lstStyle/>
        <a:p>
          <a:endParaRPr lang="uk-UA"/>
        </a:p>
      </dgm:t>
    </dgm:pt>
    <dgm:pt modelId="{05D3A174-812E-4A33-82DC-40D4CE9C3178}">
      <dgm:prSet/>
      <dgm:spPr/>
      <dgm:t>
        <a:bodyPr/>
        <a:lstStyle/>
        <a:p>
          <a:r>
            <a:rPr lang="ru-RU" dirty="0" err="1">
              <a:solidFill>
                <a:schemeClr val="tx1"/>
              </a:solidFill>
            </a:rPr>
            <a:t>Дт</a:t>
          </a:r>
          <a:r>
            <a:rPr lang="ru-RU" dirty="0">
              <a:solidFill>
                <a:schemeClr val="tx1"/>
              </a:solidFill>
            </a:rPr>
            <a:t> 312 </a:t>
          </a:r>
          <a:r>
            <a:rPr lang="ru-RU" dirty="0" err="1">
              <a:solidFill>
                <a:schemeClr val="tx1"/>
              </a:solidFill>
            </a:rPr>
            <a:t>Кт</a:t>
          </a:r>
          <a:r>
            <a:rPr lang="ru-RU" dirty="0">
              <a:solidFill>
                <a:schemeClr val="tx1"/>
              </a:solidFill>
            </a:rPr>
            <a:t> 716</a:t>
          </a:r>
          <a:endParaRPr lang="ru-RU" dirty="0">
            <a:solidFill>
              <a:schemeClr val="bg1"/>
            </a:solidFill>
          </a:endParaRPr>
        </a:p>
      </dgm:t>
    </dgm:pt>
    <dgm:pt modelId="{1F63A221-D0D7-4477-B45A-9B571E48419A}" type="parTrans" cxnId="{7FBE875E-680F-4BF1-AA54-8B5C3DAAB701}">
      <dgm:prSet/>
      <dgm:spPr/>
      <dgm:t>
        <a:bodyPr/>
        <a:lstStyle/>
        <a:p>
          <a:endParaRPr lang="uk-UA"/>
        </a:p>
      </dgm:t>
    </dgm:pt>
    <dgm:pt modelId="{C05F663F-074C-4526-8636-A79678914CC2}" type="sibTrans" cxnId="{7FBE875E-680F-4BF1-AA54-8B5C3DAAB701}">
      <dgm:prSet/>
      <dgm:spPr/>
      <dgm:t>
        <a:bodyPr/>
        <a:lstStyle/>
        <a:p>
          <a:endParaRPr lang="uk-UA"/>
        </a:p>
      </dgm:t>
    </dgm:pt>
    <dgm:pt modelId="{12FC0635-B896-4B6A-B98F-9C06F9794FE4}" type="pres">
      <dgm:prSet presAssocID="{1840DBED-211F-4E61-8A0C-93EF2F8A85A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41D6CA6-6E2B-49A5-BC73-B4D0EEA56A63}" type="pres">
      <dgm:prSet presAssocID="{70A0DCCE-76C6-4857-9A89-353B323A1A68}" presName="root" presStyleCnt="0"/>
      <dgm:spPr/>
    </dgm:pt>
    <dgm:pt modelId="{207CDE21-27DF-4FA6-B5BF-A33E1B8FB5F8}" type="pres">
      <dgm:prSet presAssocID="{70A0DCCE-76C6-4857-9A89-353B323A1A68}" presName="rootComposite" presStyleCnt="0"/>
      <dgm:spPr/>
    </dgm:pt>
    <dgm:pt modelId="{B8E70CFD-05A9-4748-9DF5-B73FA678B7C5}" type="pres">
      <dgm:prSet presAssocID="{70A0DCCE-76C6-4857-9A89-353B323A1A68}" presName="rootText" presStyleLbl="node1" presStyleIdx="0" presStyleCnt="3"/>
      <dgm:spPr/>
    </dgm:pt>
    <dgm:pt modelId="{4A4D8EEA-A543-4467-BB88-704CD1CEDB15}" type="pres">
      <dgm:prSet presAssocID="{70A0DCCE-76C6-4857-9A89-353B323A1A68}" presName="rootConnector" presStyleLbl="node1" presStyleIdx="0" presStyleCnt="3"/>
      <dgm:spPr/>
    </dgm:pt>
    <dgm:pt modelId="{FF187DEC-E160-4416-BFCB-46E72C9DCCA3}" type="pres">
      <dgm:prSet presAssocID="{70A0DCCE-76C6-4857-9A89-353B323A1A68}" presName="childShape" presStyleCnt="0"/>
      <dgm:spPr/>
    </dgm:pt>
    <dgm:pt modelId="{C244281A-A6D9-4538-98D3-45666283A372}" type="pres">
      <dgm:prSet presAssocID="{0458A901-1AC0-4F8C-9145-CC3AE9CA289D}" presName="Name13" presStyleLbl="parChTrans1D2" presStyleIdx="0" presStyleCnt="3"/>
      <dgm:spPr/>
    </dgm:pt>
    <dgm:pt modelId="{B2E0FED4-9346-4222-BB64-7D624BBBCFEC}" type="pres">
      <dgm:prSet presAssocID="{F43E42BC-3AA3-4ACE-94A6-22132CE86F8C}" presName="childText" presStyleLbl="bgAcc1" presStyleIdx="0" presStyleCnt="3" custScaleX="125320">
        <dgm:presLayoutVars>
          <dgm:bulletEnabled val="1"/>
        </dgm:presLayoutVars>
      </dgm:prSet>
      <dgm:spPr/>
    </dgm:pt>
    <dgm:pt modelId="{61790A2A-6D2C-483B-98BD-9BA21C7A5C15}" type="pres">
      <dgm:prSet presAssocID="{A7BA3692-715D-418C-8831-BE6A4CDC38EE}" presName="root" presStyleCnt="0"/>
      <dgm:spPr/>
    </dgm:pt>
    <dgm:pt modelId="{C03750DF-58A0-493D-9074-4D1D04DF4B3B}" type="pres">
      <dgm:prSet presAssocID="{A7BA3692-715D-418C-8831-BE6A4CDC38EE}" presName="rootComposite" presStyleCnt="0"/>
      <dgm:spPr/>
    </dgm:pt>
    <dgm:pt modelId="{0C22BF18-C3CB-4CAD-967D-59B7EBBF073D}" type="pres">
      <dgm:prSet presAssocID="{A7BA3692-715D-418C-8831-BE6A4CDC38EE}" presName="rootText" presStyleLbl="node1" presStyleIdx="1" presStyleCnt="3"/>
      <dgm:spPr/>
    </dgm:pt>
    <dgm:pt modelId="{03E96D10-CE79-4886-8BCB-179EDE76FBE9}" type="pres">
      <dgm:prSet presAssocID="{A7BA3692-715D-418C-8831-BE6A4CDC38EE}" presName="rootConnector" presStyleLbl="node1" presStyleIdx="1" presStyleCnt="3"/>
      <dgm:spPr/>
    </dgm:pt>
    <dgm:pt modelId="{6033ACB0-A424-499D-A38C-1183A586A4B4}" type="pres">
      <dgm:prSet presAssocID="{A7BA3692-715D-418C-8831-BE6A4CDC38EE}" presName="childShape" presStyleCnt="0"/>
      <dgm:spPr/>
    </dgm:pt>
    <dgm:pt modelId="{53CCA044-036D-4D72-B325-96C2AEAE7B3E}" type="pres">
      <dgm:prSet presAssocID="{EE20546B-68FD-4B25-AED1-868A8EBECEA3}" presName="Name13" presStyleLbl="parChTrans1D2" presStyleIdx="1" presStyleCnt="3"/>
      <dgm:spPr/>
    </dgm:pt>
    <dgm:pt modelId="{697AB426-ABFC-4095-A327-0C39A5E0D788}" type="pres">
      <dgm:prSet presAssocID="{4F2F9F91-9EF6-4DC1-A423-F258CA68E3A4}" presName="childText" presStyleLbl="bgAcc1" presStyleIdx="1" presStyleCnt="3">
        <dgm:presLayoutVars>
          <dgm:bulletEnabled val="1"/>
        </dgm:presLayoutVars>
      </dgm:prSet>
      <dgm:spPr/>
    </dgm:pt>
    <dgm:pt modelId="{D3841941-6D66-4649-8250-620A1278947F}" type="pres">
      <dgm:prSet presAssocID="{6483B1B7-7A11-4A19-B22B-13C5599569BF}" presName="root" presStyleCnt="0"/>
      <dgm:spPr/>
    </dgm:pt>
    <dgm:pt modelId="{8382AF29-9C65-43F9-88FA-0562BA17166D}" type="pres">
      <dgm:prSet presAssocID="{6483B1B7-7A11-4A19-B22B-13C5599569BF}" presName="rootComposite" presStyleCnt="0"/>
      <dgm:spPr/>
    </dgm:pt>
    <dgm:pt modelId="{DFCB5373-7A13-4934-BDBF-793C0D7304BB}" type="pres">
      <dgm:prSet presAssocID="{6483B1B7-7A11-4A19-B22B-13C5599569BF}" presName="rootText" presStyleLbl="node1" presStyleIdx="2" presStyleCnt="3"/>
      <dgm:spPr/>
    </dgm:pt>
    <dgm:pt modelId="{486BF528-AE78-48B2-8B1B-424CC9A9AD47}" type="pres">
      <dgm:prSet presAssocID="{6483B1B7-7A11-4A19-B22B-13C5599569BF}" presName="rootConnector" presStyleLbl="node1" presStyleIdx="2" presStyleCnt="3"/>
      <dgm:spPr/>
    </dgm:pt>
    <dgm:pt modelId="{9CB0E542-FEDB-44A2-BA44-24BC8B4E8DF8}" type="pres">
      <dgm:prSet presAssocID="{6483B1B7-7A11-4A19-B22B-13C5599569BF}" presName="childShape" presStyleCnt="0"/>
      <dgm:spPr/>
    </dgm:pt>
    <dgm:pt modelId="{D54ECBE0-0276-4E60-8542-47785304090D}" type="pres">
      <dgm:prSet presAssocID="{1F63A221-D0D7-4477-B45A-9B571E48419A}" presName="Name13" presStyleLbl="parChTrans1D2" presStyleIdx="2" presStyleCnt="3"/>
      <dgm:spPr/>
    </dgm:pt>
    <dgm:pt modelId="{5A24A6AE-638E-4DD8-824A-FB627A105156}" type="pres">
      <dgm:prSet presAssocID="{05D3A174-812E-4A33-82DC-40D4CE9C3178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EFC21705-EE3E-4EEE-83AB-7B39CE6A70FA}" srcId="{1840DBED-211F-4E61-8A0C-93EF2F8A85A1}" destId="{70A0DCCE-76C6-4857-9A89-353B323A1A68}" srcOrd="0" destOrd="0" parTransId="{8FB5A0BB-5186-458E-8128-BC21DA1AFAC6}" sibTransId="{17B2194A-9662-4D6F-8B4D-D3EF185488BC}"/>
    <dgm:cxn modelId="{6CDB052F-B106-42E4-B31C-927DBC5EFED4}" type="presOf" srcId="{70A0DCCE-76C6-4857-9A89-353B323A1A68}" destId="{B8E70CFD-05A9-4748-9DF5-B73FA678B7C5}" srcOrd="0" destOrd="0" presId="urn:microsoft.com/office/officeart/2005/8/layout/hierarchy3"/>
    <dgm:cxn modelId="{FEB39A31-245D-4B65-9D5B-49470EAB9F62}" type="presOf" srcId="{1840DBED-211F-4E61-8A0C-93EF2F8A85A1}" destId="{12FC0635-B896-4B6A-B98F-9C06F9794FE4}" srcOrd="0" destOrd="0" presId="urn:microsoft.com/office/officeart/2005/8/layout/hierarchy3"/>
    <dgm:cxn modelId="{12315038-6E64-41A8-958E-D4FD674A2A5C}" type="presOf" srcId="{6483B1B7-7A11-4A19-B22B-13C5599569BF}" destId="{DFCB5373-7A13-4934-BDBF-793C0D7304BB}" srcOrd="0" destOrd="0" presId="urn:microsoft.com/office/officeart/2005/8/layout/hierarchy3"/>
    <dgm:cxn modelId="{9AD88C5C-00BB-4063-87A7-EE3CD1B7378F}" type="presOf" srcId="{1F63A221-D0D7-4477-B45A-9B571E48419A}" destId="{D54ECBE0-0276-4E60-8542-47785304090D}" srcOrd="0" destOrd="0" presId="urn:microsoft.com/office/officeart/2005/8/layout/hierarchy3"/>
    <dgm:cxn modelId="{7FBE875E-680F-4BF1-AA54-8B5C3DAAB701}" srcId="{6483B1B7-7A11-4A19-B22B-13C5599569BF}" destId="{05D3A174-812E-4A33-82DC-40D4CE9C3178}" srcOrd="0" destOrd="0" parTransId="{1F63A221-D0D7-4477-B45A-9B571E48419A}" sibTransId="{C05F663F-074C-4526-8636-A79678914CC2}"/>
    <dgm:cxn modelId="{4111EB48-8DF6-449E-ABC0-67DED67F85A5}" type="presOf" srcId="{A7BA3692-715D-418C-8831-BE6A4CDC38EE}" destId="{03E96D10-CE79-4886-8BCB-179EDE76FBE9}" srcOrd="1" destOrd="0" presId="urn:microsoft.com/office/officeart/2005/8/layout/hierarchy3"/>
    <dgm:cxn modelId="{2C16214D-7FF9-487C-B834-2F3A0E84B19A}" type="presOf" srcId="{F43E42BC-3AA3-4ACE-94A6-22132CE86F8C}" destId="{B2E0FED4-9346-4222-BB64-7D624BBBCFEC}" srcOrd="0" destOrd="0" presId="urn:microsoft.com/office/officeart/2005/8/layout/hierarchy3"/>
    <dgm:cxn modelId="{C1255B4D-F805-42F8-97BA-A32B51A81268}" srcId="{1840DBED-211F-4E61-8A0C-93EF2F8A85A1}" destId="{6483B1B7-7A11-4A19-B22B-13C5599569BF}" srcOrd="2" destOrd="0" parTransId="{BA6265E9-F9D7-443E-A6E5-65FCBD6880E9}" sibTransId="{D22C613E-058A-44C7-A224-C757D3415654}"/>
    <dgm:cxn modelId="{FA53867A-4D88-4FB5-88FA-95958B108DE1}" type="presOf" srcId="{A7BA3692-715D-418C-8831-BE6A4CDC38EE}" destId="{0C22BF18-C3CB-4CAD-967D-59B7EBBF073D}" srcOrd="0" destOrd="0" presId="urn:microsoft.com/office/officeart/2005/8/layout/hierarchy3"/>
    <dgm:cxn modelId="{59045A83-6702-4C2B-B1D7-CE2613C0B2D9}" srcId="{70A0DCCE-76C6-4857-9A89-353B323A1A68}" destId="{F43E42BC-3AA3-4ACE-94A6-22132CE86F8C}" srcOrd="0" destOrd="0" parTransId="{0458A901-1AC0-4F8C-9145-CC3AE9CA289D}" sibTransId="{7AC5F6A8-3D8F-475A-87A8-0524DA3646A7}"/>
    <dgm:cxn modelId="{5B090997-0F95-4E04-800E-30D4A6D4DA54}" srcId="{1840DBED-211F-4E61-8A0C-93EF2F8A85A1}" destId="{A7BA3692-715D-418C-8831-BE6A4CDC38EE}" srcOrd="1" destOrd="0" parTransId="{3ABC7B2C-9803-4132-BA96-B3EB0897E138}" sibTransId="{810AFB7A-22B1-48E5-B5B3-A88BD4461657}"/>
    <dgm:cxn modelId="{8A37CEB3-EAED-454E-A904-5009D9210860}" type="presOf" srcId="{EE20546B-68FD-4B25-AED1-868A8EBECEA3}" destId="{53CCA044-036D-4D72-B325-96C2AEAE7B3E}" srcOrd="0" destOrd="0" presId="urn:microsoft.com/office/officeart/2005/8/layout/hierarchy3"/>
    <dgm:cxn modelId="{78C97BBC-623F-4BE9-9C90-F378452A2B2F}" type="presOf" srcId="{0458A901-1AC0-4F8C-9145-CC3AE9CA289D}" destId="{C244281A-A6D9-4538-98D3-45666283A372}" srcOrd="0" destOrd="0" presId="urn:microsoft.com/office/officeart/2005/8/layout/hierarchy3"/>
    <dgm:cxn modelId="{F355D8C6-B50E-4278-A3CB-C6B078082A03}" type="presOf" srcId="{70A0DCCE-76C6-4857-9A89-353B323A1A68}" destId="{4A4D8EEA-A543-4467-BB88-704CD1CEDB15}" srcOrd="1" destOrd="0" presId="urn:microsoft.com/office/officeart/2005/8/layout/hierarchy3"/>
    <dgm:cxn modelId="{FC680CCD-B3D4-4779-A08A-1FF40D8DED2A}" srcId="{A7BA3692-715D-418C-8831-BE6A4CDC38EE}" destId="{4F2F9F91-9EF6-4DC1-A423-F258CA68E3A4}" srcOrd="0" destOrd="0" parTransId="{EE20546B-68FD-4B25-AED1-868A8EBECEA3}" sibTransId="{0B0DCC3A-2274-48C2-BC52-936B0285FC98}"/>
    <dgm:cxn modelId="{ACEE9CE6-1DCA-4CB2-A28F-59B016051B44}" type="presOf" srcId="{4F2F9F91-9EF6-4DC1-A423-F258CA68E3A4}" destId="{697AB426-ABFC-4095-A327-0C39A5E0D788}" srcOrd="0" destOrd="0" presId="urn:microsoft.com/office/officeart/2005/8/layout/hierarchy3"/>
    <dgm:cxn modelId="{FA3907E7-0BB7-4FAA-869C-FD783CE89B2B}" type="presOf" srcId="{05D3A174-812E-4A33-82DC-40D4CE9C3178}" destId="{5A24A6AE-638E-4DD8-824A-FB627A105156}" srcOrd="0" destOrd="0" presId="urn:microsoft.com/office/officeart/2005/8/layout/hierarchy3"/>
    <dgm:cxn modelId="{622FBDFE-A3FE-4B56-9782-EE1C6F3604AC}" type="presOf" srcId="{6483B1B7-7A11-4A19-B22B-13C5599569BF}" destId="{486BF528-AE78-48B2-8B1B-424CC9A9AD47}" srcOrd="1" destOrd="0" presId="urn:microsoft.com/office/officeart/2005/8/layout/hierarchy3"/>
    <dgm:cxn modelId="{7D17B100-1A8F-4CB4-A5E9-EC073DFCE052}" type="presParOf" srcId="{12FC0635-B896-4B6A-B98F-9C06F9794FE4}" destId="{C41D6CA6-6E2B-49A5-BC73-B4D0EEA56A63}" srcOrd="0" destOrd="0" presId="urn:microsoft.com/office/officeart/2005/8/layout/hierarchy3"/>
    <dgm:cxn modelId="{BAFDB4D2-A715-4646-AD2A-FE9E5A1A9F2E}" type="presParOf" srcId="{C41D6CA6-6E2B-49A5-BC73-B4D0EEA56A63}" destId="{207CDE21-27DF-4FA6-B5BF-A33E1B8FB5F8}" srcOrd="0" destOrd="0" presId="urn:microsoft.com/office/officeart/2005/8/layout/hierarchy3"/>
    <dgm:cxn modelId="{95AA6817-DDCF-4D72-A239-74ADB9D410E1}" type="presParOf" srcId="{207CDE21-27DF-4FA6-B5BF-A33E1B8FB5F8}" destId="{B8E70CFD-05A9-4748-9DF5-B73FA678B7C5}" srcOrd="0" destOrd="0" presId="urn:microsoft.com/office/officeart/2005/8/layout/hierarchy3"/>
    <dgm:cxn modelId="{D1B41A73-6D22-4A16-96DF-0CA98C41CF19}" type="presParOf" srcId="{207CDE21-27DF-4FA6-B5BF-A33E1B8FB5F8}" destId="{4A4D8EEA-A543-4467-BB88-704CD1CEDB15}" srcOrd="1" destOrd="0" presId="urn:microsoft.com/office/officeart/2005/8/layout/hierarchy3"/>
    <dgm:cxn modelId="{0BF88484-60C8-475B-A00C-CED139884A8C}" type="presParOf" srcId="{C41D6CA6-6E2B-49A5-BC73-B4D0EEA56A63}" destId="{FF187DEC-E160-4416-BFCB-46E72C9DCCA3}" srcOrd="1" destOrd="0" presId="urn:microsoft.com/office/officeart/2005/8/layout/hierarchy3"/>
    <dgm:cxn modelId="{45E66F59-1F7A-407D-A971-F218ED939084}" type="presParOf" srcId="{FF187DEC-E160-4416-BFCB-46E72C9DCCA3}" destId="{C244281A-A6D9-4538-98D3-45666283A372}" srcOrd="0" destOrd="0" presId="urn:microsoft.com/office/officeart/2005/8/layout/hierarchy3"/>
    <dgm:cxn modelId="{9BF5D615-A9B6-4313-BC90-59681D1801D7}" type="presParOf" srcId="{FF187DEC-E160-4416-BFCB-46E72C9DCCA3}" destId="{B2E0FED4-9346-4222-BB64-7D624BBBCFEC}" srcOrd="1" destOrd="0" presId="urn:microsoft.com/office/officeart/2005/8/layout/hierarchy3"/>
    <dgm:cxn modelId="{A577F5AE-DFB5-4E7B-B35B-8A9D7168812F}" type="presParOf" srcId="{12FC0635-B896-4B6A-B98F-9C06F9794FE4}" destId="{61790A2A-6D2C-483B-98BD-9BA21C7A5C15}" srcOrd="1" destOrd="0" presId="urn:microsoft.com/office/officeart/2005/8/layout/hierarchy3"/>
    <dgm:cxn modelId="{6197399E-D079-41BA-B279-D6859D5D0C0A}" type="presParOf" srcId="{61790A2A-6D2C-483B-98BD-9BA21C7A5C15}" destId="{C03750DF-58A0-493D-9074-4D1D04DF4B3B}" srcOrd="0" destOrd="0" presId="urn:microsoft.com/office/officeart/2005/8/layout/hierarchy3"/>
    <dgm:cxn modelId="{764C3A78-1E96-441F-9EFD-2AEC2C339C20}" type="presParOf" srcId="{C03750DF-58A0-493D-9074-4D1D04DF4B3B}" destId="{0C22BF18-C3CB-4CAD-967D-59B7EBBF073D}" srcOrd="0" destOrd="0" presId="urn:microsoft.com/office/officeart/2005/8/layout/hierarchy3"/>
    <dgm:cxn modelId="{8DBB4451-4771-4977-839C-0F7AE9577180}" type="presParOf" srcId="{C03750DF-58A0-493D-9074-4D1D04DF4B3B}" destId="{03E96D10-CE79-4886-8BCB-179EDE76FBE9}" srcOrd="1" destOrd="0" presId="urn:microsoft.com/office/officeart/2005/8/layout/hierarchy3"/>
    <dgm:cxn modelId="{9D28E4E8-F040-427F-AF63-3B1C9E8CD97A}" type="presParOf" srcId="{61790A2A-6D2C-483B-98BD-9BA21C7A5C15}" destId="{6033ACB0-A424-499D-A38C-1183A586A4B4}" srcOrd="1" destOrd="0" presId="urn:microsoft.com/office/officeart/2005/8/layout/hierarchy3"/>
    <dgm:cxn modelId="{3462AD81-256D-4B08-8ECD-D004C24B3E7F}" type="presParOf" srcId="{6033ACB0-A424-499D-A38C-1183A586A4B4}" destId="{53CCA044-036D-4D72-B325-96C2AEAE7B3E}" srcOrd="0" destOrd="0" presId="urn:microsoft.com/office/officeart/2005/8/layout/hierarchy3"/>
    <dgm:cxn modelId="{1425CBE8-8981-4F90-8812-AD339F56DB84}" type="presParOf" srcId="{6033ACB0-A424-499D-A38C-1183A586A4B4}" destId="{697AB426-ABFC-4095-A327-0C39A5E0D788}" srcOrd="1" destOrd="0" presId="urn:microsoft.com/office/officeart/2005/8/layout/hierarchy3"/>
    <dgm:cxn modelId="{CFC86D0F-F1BD-4F49-829C-B5178516053D}" type="presParOf" srcId="{12FC0635-B896-4B6A-B98F-9C06F9794FE4}" destId="{D3841941-6D66-4649-8250-620A1278947F}" srcOrd="2" destOrd="0" presId="urn:microsoft.com/office/officeart/2005/8/layout/hierarchy3"/>
    <dgm:cxn modelId="{44A0243F-C0E3-4D7B-9BF2-151E86A5F0C7}" type="presParOf" srcId="{D3841941-6D66-4649-8250-620A1278947F}" destId="{8382AF29-9C65-43F9-88FA-0562BA17166D}" srcOrd="0" destOrd="0" presId="urn:microsoft.com/office/officeart/2005/8/layout/hierarchy3"/>
    <dgm:cxn modelId="{D1B39E70-4D4F-454A-86B6-FDBD223CBC2E}" type="presParOf" srcId="{8382AF29-9C65-43F9-88FA-0562BA17166D}" destId="{DFCB5373-7A13-4934-BDBF-793C0D7304BB}" srcOrd="0" destOrd="0" presId="urn:microsoft.com/office/officeart/2005/8/layout/hierarchy3"/>
    <dgm:cxn modelId="{4F48DB89-EB9E-4C5B-AA43-95857C201380}" type="presParOf" srcId="{8382AF29-9C65-43F9-88FA-0562BA17166D}" destId="{486BF528-AE78-48B2-8B1B-424CC9A9AD47}" srcOrd="1" destOrd="0" presId="urn:microsoft.com/office/officeart/2005/8/layout/hierarchy3"/>
    <dgm:cxn modelId="{F61668C0-9D1E-4CEF-8DAE-D8311D603F70}" type="presParOf" srcId="{D3841941-6D66-4649-8250-620A1278947F}" destId="{9CB0E542-FEDB-44A2-BA44-24BC8B4E8DF8}" srcOrd="1" destOrd="0" presId="urn:microsoft.com/office/officeart/2005/8/layout/hierarchy3"/>
    <dgm:cxn modelId="{7937538F-0294-4548-B8CE-B7110CA6B719}" type="presParOf" srcId="{9CB0E542-FEDB-44A2-BA44-24BC8B4E8DF8}" destId="{D54ECBE0-0276-4E60-8542-47785304090D}" srcOrd="0" destOrd="0" presId="urn:microsoft.com/office/officeart/2005/8/layout/hierarchy3"/>
    <dgm:cxn modelId="{67312D33-C8C7-43EA-ADE8-E143B9D8A3E3}" type="presParOf" srcId="{9CB0E542-FEDB-44A2-BA44-24BC8B4E8DF8}" destId="{5A24A6AE-638E-4DD8-824A-FB627A10515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868F5E-2ADB-4AB1-85A0-6E4E466A4518}" type="doc">
      <dgm:prSet loTypeId="urn:microsoft.com/office/officeart/2008/layout/Picture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0A27275-1AB9-44BF-BEAE-158D1927C85A}">
      <dgm:prSet phldrT="[Текст]" custT="1"/>
      <dgm:spPr/>
      <dgm:t>
        <a:bodyPr/>
        <a:lstStyle/>
        <a:p>
          <a:pPr algn="just"/>
          <a:r>
            <a:rPr lang="ru-RU" sz="2400" dirty="0">
              <a:latin typeface="Bahnschrift Condensed" panose="020B0502040204020203" pitchFamily="34" charset="0"/>
            </a:rPr>
            <a:t>Форс-</a:t>
          </a:r>
          <a:r>
            <a:rPr lang="ru-RU" sz="2400" dirty="0" err="1">
              <a:latin typeface="Bahnschrift Condensed" panose="020B0502040204020203" pitchFamily="34" charset="0"/>
            </a:rPr>
            <a:t>мажорні</a:t>
          </a:r>
          <a:r>
            <a:rPr lang="ru-RU" sz="2400" dirty="0">
              <a:latin typeface="Bahnschrift Condensed" panose="020B0502040204020203" pitchFamily="34" charset="0"/>
            </a:rPr>
            <a:t> </a:t>
          </a:r>
          <a:r>
            <a:rPr lang="ru-RU" sz="2400" dirty="0" err="1">
              <a:latin typeface="Bahnschrift Condensed" panose="020B0502040204020203" pitchFamily="34" charset="0"/>
            </a:rPr>
            <a:t>обставини</a:t>
          </a:r>
          <a:r>
            <a:rPr lang="ru-RU" sz="2400" dirty="0">
              <a:latin typeface="Bahnschrift Condensed" panose="020B0502040204020203" pitchFamily="34" charset="0"/>
            </a:rPr>
            <a:t> </a:t>
          </a:r>
          <a:r>
            <a:rPr lang="ru-RU" sz="2400" dirty="0" err="1">
              <a:latin typeface="Bahnschrift Condensed" panose="020B0502040204020203" pitchFamily="34" charset="0"/>
            </a:rPr>
            <a:t>засвідчуються</a:t>
          </a:r>
          <a:r>
            <a:rPr lang="ru-RU" sz="2400" dirty="0">
              <a:latin typeface="Bahnschrift Condensed" panose="020B0502040204020203" pitchFamily="34" charset="0"/>
            </a:rPr>
            <a:t> </a:t>
          </a:r>
          <a:r>
            <a:rPr lang="ru-RU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сертифікатом</a:t>
          </a:r>
          <a:r>
            <a:rPr lang="ru-RU" sz="2400" dirty="0">
              <a:latin typeface="Bahnschrift Condensed" panose="020B0502040204020203" pitchFamily="34" charset="0"/>
            </a:rPr>
            <a:t> </a:t>
          </a:r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Торгово-</a:t>
          </a:r>
          <a:r>
            <a:rPr lang="ru-RU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промислової</a:t>
          </a:r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 </a:t>
          </a:r>
          <a:r>
            <a:rPr lang="ru-RU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палати</a:t>
          </a:r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 </a:t>
          </a:r>
          <a:r>
            <a:rPr lang="ru-RU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України</a:t>
          </a:r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 </a:t>
          </a:r>
          <a:r>
            <a:rPr lang="ru-RU" sz="2400" dirty="0">
              <a:latin typeface="Bahnschrift Condensed" panose="020B0502040204020203" pitchFamily="34" charset="0"/>
            </a:rPr>
            <a:t>(ст. 14-1 Закону про ТПП). Як </a:t>
          </a:r>
          <a:r>
            <a:rPr lang="ru-RU" sz="2400" dirty="0" err="1">
              <a:latin typeface="Bahnschrift Condensed" panose="020B0502040204020203" pitchFamily="34" charset="0"/>
            </a:rPr>
            <a:t>зазначає</a:t>
          </a:r>
          <a:r>
            <a:rPr lang="ru-RU" sz="2400" dirty="0">
              <a:latin typeface="Bahnschrift Condensed" panose="020B0502040204020203" pitchFamily="34" charset="0"/>
            </a:rPr>
            <a:t> ТПП, </a:t>
          </a:r>
          <a:r>
            <a:rPr lang="ru-RU" sz="2400" dirty="0" err="1">
              <a:latin typeface="Bahnschrift Condensed" panose="020B0502040204020203" pitchFamily="34" charset="0"/>
            </a:rPr>
            <a:t>засвідчити</a:t>
          </a:r>
          <a:r>
            <a:rPr lang="ru-RU" sz="2400" dirty="0">
              <a:latin typeface="Bahnschrift Condensed" panose="020B0502040204020203" pitchFamily="34" charset="0"/>
            </a:rPr>
            <a:t> форс-</a:t>
          </a:r>
          <a:r>
            <a:rPr lang="ru-RU" sz="2400" dirty="0" err="1">
              <a:latin typeface="Bahnschrift Condensed" panose="020B0502040204020203" pitchFamily="34" charset="0"/>
            </a:rPr>
            <a:t>мажорні</a:t>
          </a:r>
          <a:r>
            <a:rPr lang="ru-RU" sz="2400" dirty="0">
              <a:latin typeface="Bahnschrift Condensed" panose="020B0502040204020203" pitchFamily="34" charset="0"/>
            </a:rPr>
            <a:t> </a:t>
          </a:r>
          <a:r>
            <a:rPr lang="ru-RU" sz="2400" dirty="0" err="1">
              <a:latin typeface="Bahnschrift Condensed" panose="020B0502040204020203" pitchFamily="34" charset="0"/>
            </a:rPr>
            <a:t>обставини</a:t>
          </a:r>
          <a:r>
            <a:rPr lang="ru-RU" sz="2400" dirty="0">
              <a:latin typeface="Bahnschrift Condensed" panose="020B0502040204020203" pitchFamily="34" charset="0"/>
            </a:rPr>
            <a:t> у </a:t>
          </a:r>
          <a:r>
            <a:rPr lang="ru-RU" sz="2400" dirty="0" err="1">
              <a:latin typeface="Bahnschrift Condensed" panose="020B0502040204020203" pitchFamily="34" charset="0"/>
            </a:rPr>
            <a:t>період</a:t>
          </a:r>
          <a:r>
            <a:rPr lang="ru-RU" sz="2400" dirty="0">
              <a:latin typeface="Bahnschrift Condensed" panose="020B0502040204020203" pitchFamily="34" charset="0"/>
            </a:rPr>
            <a:t> </a:t>
          </a:r>
          <a:r>
            <a:rPr lang="ru-RU" sz="2400" dirty="0" err="1">
              <a:latin typeface="Bahnschrift Condensed" panose="020B0502040204020203" pitchFamily="34" charset="0"/>
            </a:rPr>
            <a:t>воєнного</a:t>
          </a:r>
          <a:r>
            <a:rPr lang="ru-RU" sz="2400" dirty="0">
              <a:latin typeface="Bahnschrift Condensed" panose="020B0502040204020203" pitchFamily="34" charset="0"/>
            </a:rPr>
            <a:t> стану </a:t>
          </a:r>
          <a:r>
            <a:rPr lang="ru-RU" sz="2400" dirty="0" err="1">
              <a:latin typeface="Bahnschrift Condensed" panose="020B0502040204020203" pitchFamily="34" charset="0"/>
            </a:rPr>
            <a:t>можна</a:t>
          </a:r>
          <a:r>
            <a:rPr lang="ru-RU" sz="2400" dirty="0">
              <a:latin typeface="Bahnschrift Condensed" panose="020B0502040204020203" pitchFamily="34" charset="0"/>
            </a:rPr>
            <a:t> </a:t>
          </a:r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листом ТПП</a:t>
          </a:r>
          <a:r>
            <a:rPr lang="ru-RU" sz="2400" dirty="0">
              <a:latin typeface="Bahnschrift Condensed" panose="020B0502040204020203" pitchFamily="34" charset="0"/>
            </a:rPr>
            <a:t>, </a:t>
          </a:r>
          <a:r>
            <a:rPr lang="ru-RU" sz="2400" dirty="0" err="1">
              <a:latin typeface="Bahnschrift Condensed" panose="020B0502040204020203" pitchFamily="34" charset="0"/>
            </a:rPr>
            <a:t>розміщеним</a:t>
          </a:r>
          <a:r>
            <a:rPr lang="ru-RU" sz="2400" dirty="0">
              <a:latin typeface="Bahnschrift Condensed" panose="020B0502040204020203" pitchFamily="34" charset="0"/>
            </a:rPr>
            <a:t> на </a:t>
          </a:r>
          <a:r>
            <a:rPr lang="ru-RU" sz="2400" dirty="0" err="1">
              <a:latin typeface="Bahnschrift Condensed" panose="020B0502040204020203" pitchFamily="34" charset="0"/>
            </a:rPr>
            <a:t>офіційному</a:t>
          </a:r>
          <a:r>
            <a:rPr lang="ru-RU" sz="2400" dirty="0">
              <a:latin typeface="Bahnschrift Condensed" panose="020B0502040204020203" pitchFamily="34" charset="0"/>
            </a:rPr>
            <a:t> </a:t>
          </a:r>
          <a:r>
            <a:rPr lang="ru-RU" sz="2400" dirty="0" err="1">
              <a:latin typeface="Bahnschrift Condensed" panose="020B0502040204020203" pitchFamily="34" charset="0"/>
            </a:rPr>
            <a:t>сайті</a:t>
          </a:r>
          <a:r>
            <a:rPr lang="ru-RU" sz="2400" dirty="0">
              <a:latin typeface="Bahnschrift Condensed" panose="020B0502040204020203" pitchFamily="34" charset="0"/>
            </a:rPr>
            <a:t> ТПП.</a:t>
          </a:r>
          <a:r>
            <a:rPr lang="ru-RU" sz="2000" dirty="0">
              <a:latin typeface="Bahnschrift Condensed" panose="020B0502040204020203" pitchFamily="34" charset="0"/>
            </a:rPr>
            <a:t> </a:t>
          </a:r>
          <a:endParaRPr lang="uk-UA" sz="2000" dirty="0">
            <a:latin typeface="Bahnschrift Condensed" panose="020B0502040204020203" pitchFamily="34" charset="0"/>
          </a:endParaRPr>
        </a:p>
      </dgm:t>
    </dgm:pt>
    <dgm:pt modelId="{3BD7EA15-5B5E-40B7-9439-6026A601CDDB}" type="parTrans" cxnId="{47DBC136-9110-4E1C-8DF3-F12E2F861579}">
      <dgm:prSet/>
      <dgm:spPr/>
      <dgm:t>
        <a:bodyPr/>
        <a:lstStyle/>
        <a:p>
          <a:endParaRPr lang="uk-UA"/>
        </a:p>
      </dgm:t>
    </dgm:pt>
    <dgm:pt modelId="{C746382A-79F9-413C-AF2C-EDE3401981F2}" type="sibTrans" cxnId="{47DBC136-9110-4E1C-8DF3-F12E2F861579}">
      <dgm:prSet/>
      <dgm:spPr/>
      <dgm:t>
        <a:bodyPr/>
        <a:lstStyle/>
        <a:p>
          <a:endParaRPr lang="uk-UA"/>
        </a:p>
      </dgm:t>
    </dgm:pt>
    <dgm:pt modelId="{5F484D1F-C5F1-446F-99F0-6A586A088FB2}">
      <dgm:prSet phldrT="[Текст]" custT="1"/>
      <dgm:spPr/>
      <dgm:t>
        <a:bodyPr/>
        <a:lstStyle/>
        <a:p>
          <a:r>
            <a:rPr lang="uk-UA" sz="2400" dirty="0">
              <a:latin typeface="Bahnschrift Condensed" panose="020B0502040204020203" pitchFamily="34" charset="0"/>
            </a:rPr>
            <a:t>Причому сторони угоди мають домовитись про шляхи документування таких подій.</a:t>
          </a:r>
        </a:p>
      </dgm:t>
    </dgm:pt>
    <dgm:pt modelId="{41C063DA-2B42-47F7-9036-47490BE5216D}" type="parTrans" cxnId="{74B8A0EE-EF01-41A4-917A-3FAEB55FB9EA}">
      <dgm:prSet/>
      <dgm:spPr/>
      <dgm:t>
        <a:bodyPr/>
        <a:lstStyle/>
        <a:p>
          <a:endParaRPr lang="uk-UA"/>
        </a:p>
      </dgm:t>
    </dgm:pt>
    <dgm:pt modelId="{AC9D2F37-6B88-4679-AA31-59C791B12782}" type="sibTrans" cxnId="{74B8A0EE-EF01-41A4-917A-3FAEB55FB9EA}">
      <dgm:prSet/>
      <dgm:spPr/>
      <dgm:t>
        <a:bodyPr/>
        <a:lstStyle/>
        <a:p>
          <a:endParaRPr lang="uk-UA"/>
        </a:p>
      </dgm:t>
    </dgm:pt>
    <dgm:pt modelId="{D2254CFF-81DC-4630-B21A-9FA79B041A4C}">
      <dgm:prSet phldrT="[Текст]"/>
      <dgm:spPr/>
      <dgm:t>
        <a:bodyPr/>
        <a:lstStyle/>
        <a:p>
          <a:r>
            <a:rPr lang="uk-UA" dirty="0">
              <a:latin typeface="Bahnschrift Condensed" panose="020B0502040204020203" pitchFamily="34" charset="0"/>
            </a:rPr>
            <a:t>У договорі між підприємством і контрагентом із </a:t>
          </a:r>
          <a:r>
            <a:rPr lang="uk-UA" dirty="0" err="1">
              <a:latin typeface="Bahnschrift Condensed" panose="020B0502040204020203" pitchFamily="34" charset="0"/>
            </a:rPr>
            <a:t>рф</a:t>
          </a:r>
          <a:r>
            <a:rPr lang="uk-UA" dirty="0">
              <a:latin typeface="Bahnschrift Condensed" panose="020B0502040204020203" pitchFamily="34" charset="0"/>
            </a:rPr>
            <a:t> повинно бути прямо встановлено звільнення від виконання зобов’язань за договором унаслідок настання такої форс-мажорної обставини, як воєнні дії. </a:t>
          </a:r>
        </a:p>
      </dgm:t>
    </dgm:pt>
    <dgm:pt modelId="{06854BA5-7CC0-4BB0-A804-F6FA3666E8A5}" type="sibTrans" cxnId="{8FEB361D-0CAC-40EA-B185-FF96C9E3804A}">
      <dgm:prSet/>
      <dgm:spPr/>
      <dgm:t>
        <a:bodyPr/>
        <a:lstStyle/>
        <a:p>
          <a:endParaRPr lang="uk-UA"/>
        </a:p>
      </dgm:t>
    </dgm:pt>
    <dgm:pt modelId="{0CF15107-3282-4CBC-AF5F-277F001762D9}" type="parTrans" cxnId="{8FEB361D-0CAC-40EA-B185-FF96C9E3804A}">
      <dgm:prSet/>
      <dgm:spPr/>
      <dgm:t>
        <a:bodyPr/>
        <a:lstStyle/>
        <a:p>
          <a:endParaRPr lang="uk-UA"/>
        </a:p>
      </dgm:t>
    </dgm:pt>
    <dgm:pt modelId="{ABC599C8-8B3B-43E2-A132-D0F3FFF5F713}" type="pres">
      <dgm:prSet presAssocID="{D5868F5E-2ADB-4AB1-85A0-6E4E466A451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EDAE68CF-C7D4-4F96-9B40-6A10D2479AFC}" type="pres">
      <dgm:prSet presAssocID="{D2254CFF-81DC-4630-B21A-9FA79B041A4C}" presName="root" presStyleCnt="0">
        <dgm:presLayoutVars>
          <dgm:chMax/>
          <dgm:chPref val="4"/>
        </dgm:presLayoutVars>
      </dgm:prSet>
      <dgm:spPr/>
    </dgm:pt>
    <dgm:pt modelId="{3D818486-8752-4BDA-AC8F-E853AA31B525}" type="pres">
      <dgm:prSet presAssocID="{D2254CFF-81DC-4630-B21A-9FA79B041A4C}" presName="rootComposite" presStyleCnt="0">
        <dgm:presLayoutVars/>
      </dgm:prSet>
      <dgm:spPr/>
    </dgm:pt>
    <dgm:pt modelId="{F5A9616F-DABF-43AE-9ABE-F893713EF3D9}" type="pres">
      <dgm:prSet presAssocID="{D2254CFF-81DC-4630-B21A-9FA79B041A4C}" presName="rootText" presStyleLbl="node0" presStyleIdx="0" presStyleCnt="1">
        <dgm:presLayoutVars>
          <dgm:chMax/>
          <dgm:chPref val="4"/>
        </dgm:presLayoutVars>
      </dgm:prSet>
      <dgm:spPr/>
    </dgm:pt>
    <dgm:pt modelId="{4B23776C-4CAC-4E8A-9C4F-8C2365B736FD}" type="pres">
      <dgm:prSet presAssocID="{D2254CFF-81DC-4630-B21A-9FA79B041A4C}" presName="childShape" presStyleCnt="0">
        <dgm:presLayoutVars>
          <dgm:chMax val="0"/>
          <dgm:chPref val="0"/>
        </dgm:presLayoutVars>
      </dgm:prSet>
      <dgm:spPr/>
    </dgm:pt>
    <dgm:pt modelId="{A1A7CBE7-54DF-4B73-BFDE-61E8D7E8FC4E}" type="pres">
      <dgm:prSet presAssocID="{A0A27275-1AB9-44BF-BEAE-158D1927C85A}" presName="childComposite" presStyleCnt="0">
        <dgm:presLayoutVars>
          <dgm:chMax val="0"/>
          <dgm:chPref val="0"/>
        </dgm:presLayoutVars>
      </dgm:prSet>
      <dgm:spPr/>
    </dgm:pt>
    <dgm:pt modelId="{B96859F0-38A2-4253-9AA2-180A5758083D}" type="pres">
      <dgm:prSet presAssocID="{A0A27275-1AB9-44BF-BEAE-158D1927C85A}" presName="Image" presStyleLbl="node1" presStyleIdx="0" presStyleCnt="2"/>
      <dgm:spPr/>
    </dgm:pt>
    <dgm:pt modelId="{913450AB-2D6B-4F56-B6A8-6FE0A50B542A}" type="pres">
      <dgm:prSet presAssocID="{A0A27275-1AB9-44BF-BEAE-158D1927C85A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049946C8-2E92-4E2F-9A5F-B4FF730F5422}" type="pres">
      <dgm:prSet presAssocID="{5F484D1F-C5F1-446F-99F0-6A586A088FB2}" presName="childComposite" presStyleCnt="0">
        <dgm:presLayoutVars>
          <dgm:chMax val="0"/>
          <dgm:chPref val="0"/>
        </dgm:presLayoutVars>
      </dgm:prSet>
      <dgm:spPr/>
    </dgm:pt>
    <dgm:pt modelId="{1C484787-86F1-4678-8C78-37D6FBC630BA}" type="pres">
      <dgm:prSet presAssocID="{5F484D1F-C5F1-446F-99F0-6A586A088FB2}" presName="Image" presStyleLbl="node1" presStyleIdx="1" presStyleCnt="2"/>
      <dgm:spPr/>
    </dgm:pt>
    <dgm:pt modelId="{AEF1A0FB-1419-434F-8620-4FF4B0DA15FC}" type="pres">
      <dgm:prSet presAssocID="{5F484D1F-C5F1-446F-99F0-6A586A088FB2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7309FC13-533D-4C66-8A40-27B97F74CF64}" type="presOf" srcId="{D5868F5E-2ADB-4AB1-85A0-6E4E466A4518}" destId="{ABC599C8-8B3B-43E2-A132-D0F3FFF5F713}" srcOrd="0" destOrd="0" presId="urn:microsoft.com/office/officeart/2008/layout/PictureAccentList"/>
    <dgm:cxn modelId="{8FEB361D-0CAC-40EA-B185-FF96C9E3804A}" srcId="{D5868F5E-2ADB-4AB1-85A0-6E4E466A4518}" destId="{D2254CFF-81DC-4630-B21A-9FA79B041A4C}" srcOrd="0" destOrd="0" parTransId="{0CF15107-3282-4CBC-AF5F-277F001762D9}" sibTransId="{06854BA5-7CC0-4BB0-A804-F6FA3666E8A5}"/>
    <dgm:cxn modelId="{47DBC136-9110-4E1C-8DF3-F12E2F861579}" srcId="{D2254CFF-81DC-4630-B21A-9FA79B041A4C}" destId="{A0A27275-1AB9-44BF-BEAE-158D1927C85A}" srcOrd="0" destOrd="0" parTransId="{3BD7EA15-5B5E-40B7-9439-6026A601CDDB}" sibTransId="{C746382A-79F9-413C-AF2C-EDE3401981F2}"/>
    <dgm:cxn modelId="{30307B3C-340F-45E6-A039-76592B6CD554}" type="presOf" srcId="{5F484D1F-C5F1-446F-99F0-6A586A088FB2}" destId="{AEF1A0FB-1419-434F-8620-4FF4B0DA15FC}" srcOrd="0" destOrd="0" presId="urn:microsoft.com/office/officeart/2008/layout/PictureAccentList"/>
    <dgm:cxn modelId="{C93264BA-19DA-4688-9616-9F319F52BFDD}" type="presOf" srcId="{A0A27275-1AB9-44BF-BEAE-158D1927C85A}" destId="{913450AB-2D6B-4F56-B6A8-6FE0A50B542A}" srcOrd="0" destOrd="0" presId="urn:microsoft.com/office/officeart/2008/layout/PictureAccentList"/>
    <dgm:cxn modelId="{FF5860BC-7D6F-4BD4-888E-6B81CB7C7326}" type="presOf" srcId="{D2254CFF-81DC-4630-B21A-9FA79B041A4C}" destId="{F5A9616F-DABF-43AE-9ABE-F893713EF3D9}" srcOrd="0" destOrd="0" presId="urn:microsoft.com/office/officeart/2008/layout/PictureAccentList"/>
    <dgm:cxn modelId="{74B8A0EE-EF01-41A4-917A-3FAEB55FB9EA}" srcId="{D2254CFF-81DC-4630-B21A-9FA79B041A4C}" destId="{5F484D1F-C5F1-446F-99F0-6A586A088FB2}" srcOrd="1" destOrd="0" parTransId="{41C063DA-2B42-47F7-9036-47490BE5216D}" sibTransId="{AC9D2F37-6B88-4679-AA31-59C791B12782}"/>
    <dgm:cxn modelId="{B1F94FC4-AF61-4B79-B265-B575B84CF0C5}" type="presParOf" srcId="{ABC599C8-8B3B-43E2-A132-D0F3FFF5F713}" destId="{EDAE68CF-C7D4-4F96-9B40-6A10D2479AFC}" srcOrd="0" destOrd="0" presId="urn:microsoft.com/office/officeart/2008/layout/PictureAccentList"/>
    <dgm:cxn modelId="{AFE66EAD-B0AD-4E86-9736-2CDB85A9942C}" type="presParOf" srcId="{EDAE68CF-C7D4-4F96-9B40-6A10D2479AFC}" destId="{3D818486-8752-4BDA-AC8F-E853AA31B525}" srcOrd="0" destOrd="0" presId="urn:microsoft.com/office/officeart/2008/layout/PictureAccentList"/>
    <dgm:cxn modelId="{314140A4-5E9A-4BEC-A01D-BE320525DEC3}" type="presParOf" srcId="{3D818486-8752-4BDA-AC8F-E853AA31B525}" destId="{F5A9616F-DABF-43AE-9ABE-F893713EF3D9}" srcOrd="0" destOrd="0" presId="urn:microsoft.com/office/officeart/2008/layout/PictureAccentList"/>
    <dgm:cxn modelId="{5E35BE60-D27B-49B6-A6E9-83CA0D8AA7F0}" type="presParOf" srcId="{EDAE68CF-C7D4-4F96-9B40-6A10D2479AFC}" destId="{4B23776C-4CAC-4E8A-9C4F-8C2365B736FD}" srcOrd="1" destOrd="0" presId="urn:microsoft.com/office/officeart/2008/layout/PictureAccentList"/>
    <dgm:cxn modelId="{79CF1BD5-98B5-4633-89E8-DE987973E364}" type="presParOf" srcId="{4B23776C-4CAC-4E8A-9C4F-8C2365B736FD}" destId="{A1A7CBE7-54DF-4B73-BFDE-61E8D7E8FC4E}" srcOrd="0" destOrd="0" presId="urn:microsoft.com/office/officeart/2008/layout/PictureAccentList"/>
    <dgm:cxn modelId="{D29649E1-710E-4993-956D-DE1C0BA2DF8A}" type="presParOf" srcId="{A1A7CBE7-54DF-4B73-BFDE-61E8D7E8FC4E}" destId="{B96859F0-38A2-4253-9AA2-180A5758083D}" srcOrd="0" destOrd="0" presId="urn:microsoft.com/office/officeart/2008/layout/PictureAccentList"/>
    <dgm:cxn modelId="{198CA4C4-A11F-43BC-A1E2-7454D70A01FC}" type="presParOf" srcId="{A1A7CBE7-54DF-4B73-BFDE-61E8D7E8FC4E}" destId="{913450AB-2D6B-4F56-B6A8-6FE0A50B542A}" srcOrd="1" destOrd="0" presId="urn:microsoft.com/office/officeart/2008/layout/PictureAccentList"/>
    <dgm:cxn modelId="{F3387FF3-28D8-4D8A-836C-3648012B82A4}" type="presParOf" srcId="{4B23776C-4CAC-4E8A-9C4F-8C2365B736FD}" destId="{049946C8-2E92-4E2F-9A5F-B4FF730F5422}" srcOrd="1" destOrd="0" presId="urn:microsoft.com/office/officeart/2008/layout/PictureAccentList"/>
    <dgm:cxn modelId="{8A6BC982-51E9-4D17-B77A-149E9D8AE543}" type="presParOf" srcId="{049946C8-2E92-4E2F-9A5F-B4FF730F5422}" destId="{1C484787-86F1-4678-8C78-37D6FBC630BA}" srcOrd="0" destOrd="0" presId="urn:microsoft.com/office/officeart/2008/layout/PictureAccentList"/>
    <dgm:cxn modelId="{C3303458-AF8F-4E47-ACE6-3D41BD781276}" type="presParOf" srcId="{049946C8-2E92-4E2F-9A5F-B4FF730F5422}" destId="{AEF1A0FB-1419-434F-8620-4FF4B0DA15F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88250-C19A-4012-81A6-656DF4F1BDF7}">
      <dsp:nvSpPr>
        <dsp:cNvPr id="0" name=""/>
        <dsp:cNvSpPr/>
      </dsp:nvSpPr>
      <dsp:spPr>
        <a:xfrm rot="5400000">
          <a:off x="-324322" y="331341"/>
          <a:ext cx="2162153" cy="15135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200" kern="1200" dirty="0"/>
            <a:t>1</a:t>
          </a:r>
        </a:p>
      </dsp:txBody>
      <dsp:txXfrm rot="-5400000">
        <a:off x="2" y="763772"/>
        <a:ext cx="1513507" cy="648646"/>
      </dsp:txXfrm>
    </dsp:sp>
    <dsp:sp modelId="{55B414C5-727B-4CC1-8CED-714E93E30A19}">
      <dsp:nvSpPr>
        <dsp:cNvPr id="0" name=""/>
        <dsp:cNvSpPr/>
      </dsp:nvSpPr>
      <dsp:spPr>
        <a:xfrm rot="5400000">
          <a:off x="5503772" y="-3990265"/>
          <a:ext cx="1405399" cy="9385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>
              <a:latin typeface="Bahnschrift Condensed" panose="020B0502040204020203" pitchFamily="34" charset="0"/>
            </a:rPr>
            <a:t>Згідно з ч. 1 ст. 44 Закону України «Про товариства з обмеженою відповідальністю та товариства з додатковою відповідальністю», статут товариства може встановлювати особливий порядок надання згоди уповноваженими на те органами товариства на вчинення певних правочинів, залежно від вартості предмета правочину чи інших критеріїв (значні правочини). </a:t>
          </a:r>
        </a:p>
      </dsp:txBody>
      <dsp:txXfrm rot="-5400000">
        <a:off x="1513507" y="68606"/>
        <a:ext cx="9317324" cy="1268187"/>
      </dsp:txXfrm>
    </dsp:sp>
    <dsp:sp modelId="{5727D8E5-F284-4D0E-B54E-9E1A1B3BD751}">
      <dsp:nvSpPr>
        <dsp:cNvPr id="0" name=""/>
        <dsp:cNvSpPr/>
      </dsp:nvSpPr>
      <dsp:spPr>
        <a:xfrm rot="5400000">
          <a:off x="-324322" y="2304308"/>
          <a:ext cx="2162153" cy="15135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200" kern="1200" dirty="0"/>
            <a:t>2</a:t>
          </a:r>
        </a:p>
      </dsp:txBody>
      <dsp:txXfrm rot="-5400000">
        <a:off x="2" y="2736739"/>
        <a:ext cx="1513507" cy="648646"/>
      </dsp:txXfrm>
    </dsp:sp>
    <dsp:sp modelId="{5D850808-F4E0-4076-8D92-1E02D95F9F04}">
      <dsp:nvSpPr>
        <dsp:cNvPr id="0" name=""/>
        <dsp:cNvSpPr/>
      </dsp:nvSpPr>
      <dsp:spPr>
        <a:xfrm rot="5400000">
          <a:off x="5503772" y="-2010279"/>
          <a:ext cx="1405399" cy="9385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>
              <a:latin typeface="Bahnschrift Condensed" panose="020B0502040204020203" pitchFamily="34" charset="0"/>
            </a:rPr>
            <a:t>Рішення про надання згоди на вчинення правочину, якщо вартість майна, робіт або послуг, що є предметом такого правочину, перевищує 50% вартості чистих активів товариства відповідно до останньої затвердженої фінансової звітності, ухвалюють тільки загальні збори учасників, якщо інше не передбачено статутом товариства (ч. 2 ст. 44 Закону про ТОВ і ТДВ).</a:t>
          </a:r>
        </a:p>
      </dsp:txBody>
      <dsp:txXfrm rot="-5400000">
        <a:off x="1513507" y="2048592"/>
        <a:ext cx="9317324" cy="1268187"/>
      </dsp:txXfrm>
    </dsp:sp>
    <dsp:sp modelId="{790403C1-A9EF-4111-9476-E9C940161629}">
      <dsp:nvSpPr>
        <dsp:cNvPr id="0" name=""/>
        <dsp:cNvSpPr/>
      </dsp:nvSpPr>
      <dsp:spPr>
        <a:xfrm rot="5400000">
          <a:off x="-324322" y="4277275"/>
          <a:ext cx="2162153" cy="151350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200" kern="1200" dirty="0"/>
            <a:t>3</a:t>
          </a:r>
        </a:p>
      </dsp:txBody>
      <dsp:txXfrm rot="-5400000">
        <a:off x="2" y="4709706"/>
        <a:ext cx="1513507" cy="648646"/>
      </dsp:txXfrm>
    </dsp:sp>
    <dsp:sp modelId="{706F9A71-6CEA-4062-9E4B-4D88ABE2B556}">
      <dsp:nvSpPr>
        <dsp:cNvPr id="0" name=""/>
        <dsp:cNvSpPr/>
      </dsp:nvSpPr>
      <dsp:spPr>
        <a:xfrm rot="5400000">
          <a:off x="5503772" y="-37312"/>
          <a:ext cx="1405399" cy="93859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>
              <a:latin typeface="Bahnschrift Condensed" panose="020B0502040204020203" pitchFamily="34" charset="0"/>
            </a:rPr>
            <a:t>Таким чином, якщо розмір заборгованості, що підлягає списанню, підпадає під вказані обмеження і підприємство є ТОВ, для списання заборгованості має бути рішення загальних зборів ТОВ. Рішення ТОВ щодо визнання дебіторської заборгованості безнадійною оформляються </a:t>
          </a:r>
          <a:r>
            <a:rPr lang="uk-U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протоколом</a:t>
          </a:r>
          <a:r>
            <a:rPr lang="uk-UA" sz="2000" kern="1200" dirty="0">
              <a:latin typeface="Bahnschrift Condensed" panose="020B0502040204020203" pitchFamily="34" charset="0"/>
            </a:rPr>
            <a:t>. На підставі протоколу керівник підприємства видає </a:t>
          </a:r>
          <a:r>
            <a:rPr lang="uk-U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наказ</a:t>
          </a:r>
          <a:r>
            <a:rPr lang="uk-UA" sz="2000" kern="1200" dirty="0">
              <a:latin typeface="Bahnschrift Condensed" panose="020B0502040204020203" pitchFamily="34" charset="0"/>
            </a:rPr>
            <a:t>, яким дається вказівка бухгалтеру </a:t>
          </a:r>
          <a:r>
            <a:rPr lang="uk-U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списати заборгованість із балансу</a:t>
          </a:r>
          <a:r>
            <a:rPr lang="uk-UA" sz="2000" kern="1200" dirty="0">
              <a:latin typeface="Bahnschrift Condensed" panose="020B0502040204020203" pitchFamily="34" charset="0"/>
            </a:rPr>
            <a:t>. </a:t>
          </a:r>
        </a:p>
      </dsp:txBody>
      <dsp:txXfrm rot="-5400000">
        <a:off x="1513507" y="4021559"/>
        <a:ext cx="9317324" cy="12681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70CFD-05A9-4748-9DF5-B73FA678B7C5}">
      <dsp:nvSpPr>
        <dsp:cNvPr id="0" name=""/>
        <dsp:cNvSpPr/>
      </dsp:nvSpPr>
      <dsp:spPr>
        <a:xfrm>
          <a:off x="6667" y="856569"/>
          <a:ext cx="3109095" cy="15545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dirty="0" err="1">
              <a:solidFill>
                <a:schemeClr val="bg1"/>
              </a:solidFill>
              <a:latin typeface="Bahnschrift Condensed" panose="020B0502040204020203" pitchFamily="34" charset="0"/>
            </a:rPr>
            <a:t>Якщо</a:t>
          </a:r>
          <a:r>
            <a:rPr lang="ru-RU" sz="3300" b="1" kern="1200" dirty="0">
              <a:solidFill>
                <a:schemeClr val="bg1"/>
              </a:solidFill>
              <a:latin typeface="Bahnschrift Condensed" panose="020B0502040204020203" pitchFamily="34" charset="0"/>
            </a:rPr>
            <a:t> </a:t>
          </a:r>
          <a:r>
            <a:rPr lang="ru-RU" sz="3300" b="1" kern="1200" dirty="0" err="1">
              <a:solidFill>
                <a:schemeClr val="bg1"/>
              </a:solidFill>
              <a:latin typeface="Bahnschrift Condensed" panose="020B0502040204020203" pitchFamily="34" charset="0"/>
            </a:rPr>
            <a:t>підприємство</a:t>
          </a:r>
          <a:r>
            <a:rPr lang="ru-RU" sz="3300" b="1" kern="1200" dirty="0">
              <a:solidFill>
                <a:schemeClr val="bg1"/>
              </a:solidFill>
              <a:latin typeface="Bahnschrift Condensed" panose="020B0502040204020203" pitchFamily="34" charset="0"/>
            </a:rPr>
            <a:t> </a:t>
          </a:r>
          <a:r>
            <a:rPr lang="ru-RU" sz="3300" b="1" kern="1200" dirty="0" err="1">
              <a:solidFill>
                <a:schemeClr val="bg1"/>
              </a:solidFill>
              <a:latin typeface="Bahnschrift Condensed" panose="020B0502040204020203" pitchFamily="34" charset="0"/>
            </a:rPr>
            <a:t>створювало</a:t>
          </a:r>
          <a:r>
            <a:rPr lang="ru-RU" sz="3300" b="1" kern="1200" dirty="0">
              <a:solidFill>
                <a:schemeClr val="bg1"/>
              </a:solidFill>
              <a:latin typeface="Bahnschrift Condensed" panose="020B0502040204020203" pitchFamily="34" charset="0"/>
            </a:rPr>
            <a:t> резерв </a:t>
          </a:r>
          <a:r>
            <a:rPr lang="ru-RU" sz="3300" b="1" kern="1200" dirty="0" err="1">
              <a:solidFill>
                <a:schemeClr val="bg1"/>
              </a:solidFill>
              <a:latin typeface="Bahnschrift Condensed" panose="020B0502040204020203" pitchFamily="34" charset="0"/>
            </a:rPr>
            <a:t>сумнівних</a:t>
          </a:r>
          <a:r>
            <a:rPr lang="ru-RU" sz="3300" b="1" kern="1200" dirty="0">
              <a:solidFill>
                <a:schemeClr val="bg1"/>
              </a:solidFill>
              <a:latin typeface="Bahnschrift Condensed" panose="020B0502040204020203" pitchFamily="34" charset="0"/>
            </a:rPr>
            <a:t> </a:t>
          </a:r>
          <a:r>
            <a:rPr lang="ru-RU" sz="3300" b="1" kern="1200" dirty="0" err="1">
              <a:solidFill>
                <a:schemeClr val="bg1"/>
              </a:solidFill>
              <a:latin typeface="Bahnschrift Condensed" panose="020B0502040204020203" pitchFamily="34" charset="0"/>
            </a:rPr>
            <a:t>боргів</a:t>
          </a:r>
          <a:endParaRPr lang="uk-UA" sz="3300" b="1" kern="1200" dirty="0">
            <a:latin typeface="Bahnschrift Condensed" panose="020B0502040204020203" pitchFamily="34" charset="0"/>
          </a:endParaRPr>
        </a:p>
      </dsp:txBody>
      <dsp:txXfrm>
        <a:off x="52198" y="902100"/>
        <a:ext cx="3018033" cy="1463485"/>
      </dsp:txXfrm>
    </dsp:sp>
    <dsp:sp modelId="{C244281A-A6D9-4538-98D3-45666283A372}">
      <dsp:nvSpPr>
        <dsp:cNvPr id="0" name=""/>
        <dsp:cNvSpPr/>
      </dsp:nvSpPr>
      <dsp:spPr>
        <a:xfrm>
          <a:off x="317577" y="2411117"/>
          <a:ext cx="310909" cy="1165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910"/>
              </a:lnTo>
              <a:lnTo>
                <a:pt x="310909" y="11659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0FED4-9346-4222-BB64-7D624BBBCFEC}">
      <dsp:nvSpPr>
        <dsp:cNvPr id="0" name=""/>
        <dsp:cNvSpPr/>
      </dsp:nvSpPr>
      <dsp:spPr>
        <a:xfrm>
          <a:off x="628487" y="2799753"/>
          <a:ext cx="3117055" cy="1554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>
              <a:solidFill>
                <a:schemeClr val="tx1"/>
              </a:solidFill>
            </a:rPr>
            <a:t>Дт</a:t>
          </a:r>
          <a:r>
            <a:rPr lang="ru-RU" sz="2200" kern="1200" dirty="0">
              <a:solidFill>
                <a:schemeClr val="tx1"/>
              </a:solidFill>
            </a:rPr>
            <a:t> 38 </a:t>
          </a:r>
          <a:r>
            <a:rPr lang="ru-RU" sz="2200" kern="1200" dirty="0" err="1">
              <a:solidFill>
                <a:schemeClr val="tx1"/>
              </a:solidFill>
            </a:rPr>
            <a:t>Кт</a:t>
          </a:r>
          <a:r>
            <a:rPr lang="ru-RU" sz="2200" kern="1200" dirty="0">
              <a:solidFill>
                <a:schemeClr val="tx1"/>
              </a:solidFill>
            </a:rPr>
            <a:t> 362 — на суму резерву; </a:t>
          </a:r>
        </a:p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>
              <a:solidFill>
                <a:schemeClr val="tx1"/>
              </a:solidFill>
            </a:rPr>
            <a:t>Дт</a:t>
          </a:r>
          <a:r>
            <a:rPr lang="ru-RU" sz="2200" kern="1200" dirty="0">
              <a:solidFill>
                <a:schemeClr val="tx1"/>
              </a:solidFill>
            </a:rPr>
            <a:t> 944 </a:t>
          </a:r>
          <a:r>
            <a:rPr lang="ru-RU" sz="2200" kern="1200" dirty="0" err="1">
              <a:solidFill>
                <a:schemeClr val="tx1"/>
              </a:solidFill>
            </a:rPr>
            <a:t>Кт</a:t>
          </a:r>
          <a:r>
            <a:rPr lang="ru-RU" sz="2200" kern="1200" dirty="0">
              <a:solidFill>
                <a:schemeClr val="tx1"/>
              </a:solidFill>
            </a:rPr>
            <a:t> 362 — на суму, </a:t>
          </a:r>
          <a:r>
            <a:rPr lang="ru-RU" sz="2200" kern="1200" dirty="0" err="1">
              <a:solidFill>
                <a:schemeClr val="tx1"/>
              </a:solidFill>
            </a:rPr>
            <a:t>що</a:t>
          </a:r>
          <a:r>
            <a:rPr lang="ru-RU" sz="2200" kern="1200" dirty="0">
              <a:solidFill>
                <a:schemeClr val="tx1"/>
              </a:solidFill>
            </a:rPr>
            <a:t> </a:t>
          </a:r>
          <a:r>
            <a:rPr lang="ru-RU" sz="2200" kern="1200" dirty="0" err="1">
              <a:solidFill>
                <a:schemeClr val="tx1"/>
              </a:solidFill>
            </a:rPr>
            <a:t>перевищує</a:t>
          </a:r>
          <a:r>
            <a:rPr lang="ru-RU" sz="2200" kern="1200" dirty="0">
              <a:solidFill>
                <a:schemeClr val="tx1"/>
              </a:solidFill>
            </a:rPr>
            <a:t> резерв. </a:t>
          </a:r>
          <a:endParaRPr lang="uk-UA" sz="2200" kern="1200" dirty="0">
            <a:solidFill>
              <a:schemeClr val="tx1"/>
            </a:solidFill>
          </a:endParaRPr>
        </a:p>
      </dsp:txBody>
      <dsp:txXfrm>
        <a:off x="674018" y="2845284"/>
        <a:ext cx="3025993" cy="1463485"/>
      </dsp:txXfrm>
    </dsp:sp>
    <dsp:sp modelId="{0C22BF18-C3CB-4CAD-967D-59B7EBBF073D}">
      <dsp:nvSpPr>
        <dsp:cNvPr id="0" name=""/>
        <dsp:cNvSpPr/>
      </dsp:nvSpPr>
      <dsp:spPr>
        <a:xfrm>
          <a:off x="3900997" y="856569"/>
          <a:ext cx="3109095" cy="15545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dirty="0" err="1">
              <a:solidFill>
                <a:schemeClr val="bg1"/>
              </a:solidFill>
              <a:latin typeface="Bahnschrift Condensed" panose="020B0502040204020203" pitchFamily="34" charset="0"/>
            </a:rPr>
            <a:t>Якщо</a:t>
          </a:r>
          <a:r>
            <a:rPr lang="ru-RU" sz="3300" b="1" kern="1200" dirty="0">
              <a:solidFill>
                <a:schemeClr val="bg1"/>
              </a:solidFill>
              <a:latin typeface="Bahnschrift Condensed" panose="020B0502040204020203" pitchFamily="34" charset="0"/>
            </a:rPr>
            <a:t> резерв не </a:t>
          </a:r>
          <a:r>
            <a:rPr lang="ru-RU" sz="3300" b="1" kern="1200" dirty="0" err="1">
              <a:solidFill>
                <a:schemeClr val="bg1"/>
              </a:solidFill>
              <a:latin typeface="Bahnschrift Condensed" panose="020B0502040204020203" pitchFamily="34" charset="0"/>
            </a:rPr>
            <a:t>створювався</a:t>
          </a:r>
          <a:endParaRPr lang="uk-UA" sz="3300" b="1" kern="1200" dirty="0">
            <a:latin typeface="Bahnschrift Condensed" panose="020B0502040204020203" pitchFamily="34" charset="0"/>
          </a:endParaRPr>
        </a:p>
      </dsp:txBody>
      <dsp:txXfrm>
        <a:off x="3946528" y="902100"/>
        <a:ext cx="3018033" cy="1463485"/>
      </dsp:txXfrm>
    </dsp:sp>
    <dsp:sp modelId="{53CCA044-036D-4D72-B325-96C2AEAE7B3E}">
      <dsp:nvSpPr>
        <dsp:cNvPr id="0" name=""/>
        <dsp:cNvSpPr/>
      </dsp:nvSpPr>
      <dsp:spPr>
        <a:xfrm>
          <a:off x="4211906" y="2411117"/>
          <a:ext cx="310909" cy="1165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910"/>
              </a:lnTo>
              <a:lnTo>
                <a:pt x="310909" y="11659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AB426-ABFC-4095-A327-0C39A5E0D788}">
      <dsp:nvSpPr>
        <dsp:cNvPr id="0" name=""/>
        <dsp:cNvSpPr/>
      </dsp:nvSpPr>
      <dsp:spPr>
        <a:xfrm>
          <a:off x="4522816" y="2799753"/>
          <a:ext cx="2487276" cy="1554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>
              <a:solidFill>
                <a:schemeClr val="tx1"/>
              </a:solidFill>
            </a:rPr>
            <a:t>Дт</a:t>
          </a:r>
          <a:r>
            <a:rPr lang="ru-RU" sz="2200" kern="1200" dirty="0">
              <a:solidFill>
                <a:schemeClr val="tx1"/>
              </a:solidFill>
            </a:rPr>
            <a:t> 944 </a:t>
          </a:r>
          <a:r>
            <a:rPr lang="ru-RU" sz="2200" kern="1200" dirty="0" err="1">
              <a:solidFill>
                <a:schemeClr val="tx1"/>
              </a:solidFill>
            </a:rPr>
            <a:t>Кт</a:t>
          </a:r>
          <a:r>
            <a:rPr lang="ru-RU" sz="2200" kern="1200" dirty="0">
              <a:solidFill>
                <a:schemeClr val="tx1"/>
              </a:solidFill>
            </a:rPr>
            <a:t> 362</a:t>
          </a:r>
          <a:r>
            <a:rPr lang="ru-RU" sz="2200" kern="1200" dirty="0">
              <a:solidFill>
                <a:schemeClr val="bg1"/>
              </a:solidFill>
            </a:rPr>
            <a:t> </a:t>
          </a:r>
          <a:endParaRPr lang="uk-UA" sz="2200" kern="1200" dirty="0"/>
        </a:p>
      </dsp:txBody>
      <dsp:txXfrm>
        <a:off x="4568347" y="2845284"/>
        <a:ext cx="2396214" cy="1463485"/>
      </dsp:txXfrm>
    </dsp:sp>
    <dsp:sp modelId="{DFCB5373-7A13-4934-BDBF-793C0D7304BB}">
      <dsp:nvSpPr>
        <dsp:cNvPr id="0" name=""/>
        <dsp:cNvSpPr/>
      </dsp:nvSpPr>
      <dsp:spPr>
        <a:xfrm>
          <a:off x="7787367" y="856569"/>
          <a:ext cx="3109095" cy="15545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dirty="0" err="1">
              <a:solidFill>
                <a:schemeClr val="bg1"/>
              </a:solidFill>
              <a:latin typeface="Bahnschrift Condensed" panose="020B0502040204020203" pitchFamily="34" charset="0"/>
            </a:rPr>
            <a:t>Якщо</a:t>
          </a:r>
          <a:r>
            <a:rPr lang="ru-RU" sz="3300" b="1" kern="1200" dirty="0">
              <a:solidFill>
                <a:schemeClr val="bg1"/>
              </a:solidFill>
              <a:latin typeface="Bahnschrift Condensed" panose="020B0502040204020203" pitchFamily="34" charset="0"/>
            </a:rPr>
            <a:t> </a:t>
          </a:r>
          <a:r>
            <a:rPr lang="ru-RU" sz="3300" b="1" kern="1200" dirty="0" err="1">
              <a:solidFill>
                <a:schemeClr val="bg1"/>
              </a:solidFill>
              <a:latin typeface="Bahnschrift Condensed" panose="020B0502040204020203" pitchFamily="34" charset="0"/>
            </a:rPr>
            <a:t>згодом</a:t>
          </a:r>
          <a:r>
            <a:rPr lang="ru-RU" sz="3300" b="1" kern="1200" dirty="0">
              <a:solidFill>
                <a:schemeClr val="bg1"/>
              </a:solidFill>
              <a:latin typeface="Bahnschrift Condensed" panose="020B0502040204020203" pitchFamily="34" charset="0"/>
            </a:rPr>
            <a:t> </a:t>
          </a:r>
          <a:r>
            <a:rPr lang="ru-RU" sz="3300" b="1" kern="1200" dirty="0" err="1">
              <a:solidFill>
                <a:schemeClr val="bg1"/>
              </a:solidFill>
              <a:latin typeface="Bahnschrift Condensed" panose="020B0502040204020203" pitchFamily="34" charset="0"/>
            </a:rPr>
            <a:t>заборгованість</a:t>
          </a:r>
          <a:r>
            <a:rPr lang="ru-RU" sz="3300" b="1" kern="1200" dirty="0">
              <a:solidFill>
                <a:schemeClr val="bg1"/>
              </a:solidFill>
              <a:latin typeface="Bahnschrift Condensed" panose="020B0502040204020203" pitchFamily="34" charset="0"/>
            </a:rPr>
            <a:t> таки буде погашена</a:t>
          </a:r>
        </a:p>
      </dsp:txBody>
      <dsp:txXfrm>
        <a:off x="7832898" y="902100"/>
        <a:ext cx="3018033" cy="1463485"/>
      </dsp:txXfrm>
    </dsp:sp>
    <dsp:sp modelId="{D54ECBE0-0276-4E60-8542-47785304090D}">
      <dsp:nvSpPr>
        <dsp:cNvPr id="0" name=""/>
        <dsp:cNvSpPr/>
      </dsp:nvSpPr>
      <dsp:spPr>
        <a:xfrm>
          <a:off x="8098276" y="2411117"/>
          <a:ext cx="310909" cy="1165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910"/>
              </a:lnTo>
              <a:lnTo>
                <a:pt x="310909" y="11659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4A6AE-638E-4DD8-824A-FB627A105156}">
      <dsp:nvSpPr>
        <dsp:cNvPr id="0" name=""/>
        <dsp:cNvSpPr/>
      </dsp:nvSpPr>
      <dsp:spPr>
        <a:xfrm>
          <a:off x="8409186" y="2799753"/>
          <a:ext cx="2487276" cy="15545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>
              <a:solidFill>
                <a:schemeClr val="tx1"/>
              </a:solidFill>
            </a:rPr>
            <a:t>Дт</a:t>
          </a:r>
          <a:r>
            <a:rPr lang="ru-RU" sz="2200" kern="1200" dirty="0">
              <a:solidFill>
                <a:schemeClr val="tx1"/>
              </a:solidFill>
            </a:rPr>
            <a:t> 312 </a:t>
          </a:r>
          <a:r>
            <a:rPr lang="ru-RU" sz="2200" kern="1200" dirty="0" err="1">
              <a:solidFill>
                <a:schemeClr val="tx1"/>
              </a:solidFill>
            </a:rPr>
            <a:t>Кт</a:t>
          </a:r>
          <a:r>
            <a:rPr lang="ru-RU" sz="2200" kern="1200" dirty="0">
              <a:solidFill>
                <a:schemeClr val="tx1"/>
              </a:solidFill>
            </a:rPr>
            <a:t> 716</a:t>
          </a:r>
          <a:endParaRPr lang="ru-RU" sz="2200" kern="1200" dirty="0">
            <a:solidFill>
              <a:schemeClr val="bg1"/>
            </a:solidFill>
          </a:endParaRPr>
        </a:p>
      </dsp:txBody>
      <dsp:txXfrm>
        <a:off x="8454717" y="2845284"/>
        <a:ext cx="2396214" cy="14634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9616F-DABF-43AE-9ABE-F893713EF3D9}">
      <dsp:nvSpPr>
        <dsp:cNvPr id="0" name=""/>
        <dsp:cNvSpPr/>
      </dsp:nvSpPr>
      <dsp:spPr>
        <a:xfrm>
          <a:off x="0" y="364892"/>
          <a:ext cx="11265988" cy="10425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Bahnschrift Condensed" panose="020B0502040204020203" pitchFamily="34" charset="0"/>
            </a:rPr>
            <a:t>У договорі між підприємством і контрагентом із </a:t>
          </a:r>
          <a:r>
            <a:rPr lang="uk-UA" sz="2400" kern="1200" dirty="0" err="1">
              <a:latin typeface="Bahnschrift Condensed" panose="020B0502040204020203" pitchFamily="34" charset="0"/>
            </a:rPr>
            <a:t>рф</a:t>
          </a:r>
          <a:r>
            <a:rPr lang="uk-UA" sz="2400" kern="1200" dirty="0">
              <a:latin typeface="Bahnschrift Condensed" panose="020B0502040204020203" pitchFamily="34" charset="0"/>
            </a:rPr>
            <a:t> повинно бути прямо встановлено звільнення від виконання зобов’язань за договором унаслідок настання такої форс-мажорної обставини, як воєнні дії. </a:t>
          </a:r>
        </a:p>
      </dsp:txBody>
      <dsp:txXfrm>
        <a:off x="30535" y="395427"/>
        <a:ext cx="11204918" cy="981478"/>
      </dsp:txXfrm>
    </dsp:sp>
    <dsp:sp modelId="{B96859F0-38A2-4253-9AA2-180A5758083D}">
      <dsp:nvSpPr>
        <dsp:cNvPr id="0" name=""/>
        <dsp:cNvSpPr/>
      </dsp:nvSpPr>
      <dsp:spPr>
        <a:xfrm>
          <a:off x="0" y="1595099"/>
          <a:ext cx="1042548" cy="104254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13450AB-2D6B-4F56-B6A8-6FE0A50B542A}">
      <dsp:nvSpPr>
        <dsp:cNvPr id="0" name=""/>
        <dsp:cNvSpPr/>
      </dsp:nvSpPr>
      <dsp:spPr>
        <a:xfrm>
          <a:off x="1105101" y="1595099"/>
          <a:ext cx="10160886" cy="104254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Bahnschrift Condensed" panose="020B0502040204020203" pitchFamily="34" charset="0"/>
            </a:rPr>
            <a:t>Форс-</a:t>
          </a:r>
          <a:r>
            <a:rPr lang="ru-RU" sz="2400" kern="1200" dirty="0" err="1">
              <a:latin typeface="Bahnschrift Condensed" panose="020B0502040204020203" pitchFamily="34" charset="0"/>
            </a:rPr>
            <a:t>мажорні</a:t>
          </a:r>
          <a:r>
            <a:rPr lang="ru-RU" sz="2400" kern="1200" dirty="0">
              <a:latin typeface="Bahnschrift Condensed" panose="020B0502040204020203" pitchFamily="34" charset="0"/>
            </a:rPr>
            <a:t> </a:t>
          </a:r>
          <a:r>
            <a:rPr lang="ru-RU" sz="2400" kern="1200" dirty="0" err="1">
              <a:latin typeface="Bahnschrift Condensed" panose="020B0502040204020203" pitchFamily="34" charset="0"/>
            </a:rPr>
            <a:t>обставини</a:t>
          </a:r>
          <a:r>
            <a:rPr lang="ru-RU" sz="2400" kern="1200" dirty="0">
              <a:latin typeface="Bahnschrift Condensed" panose="020B0502040204020203" pitchFamily="34" charset="0"/>
            </a:rPr>
            <a:t> </a:t>
          </a:r>
          <a:r>
            <a:rPr lang="ru-RU" sz="2400" kern="1200" dirty="0" err="1">
              <a:latin typeface="Bahnschrift Condensed" panose="020B0502040204020203" pitchFamily="34" charset="0"/>
            </a:rPr>
            <a:t>засвідчуються</a:t>
          </a:r>
          <a:r>
            <a:rPr lang="ru-RU" sz="2400" kern="1200" dirty="0">
              <a:latin typeface="Bahnschrift Condensed" panose="020B0502040204020203" pitchFamily="34" charset="0"/>
            </a:rPr>
            <a:t> </a:t>
          </a:r>
          <a:r>
            <a:rPr lang="ru-RU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сертифікатом</a:t>
          </a:r>
          <a:r>
            <a:rPr lang="ru-RU" sz="2400" kern="1200" dirty="0">
              <a:latin typeface="Bahnschrift Condensed" panose="020B0502040204020203" pitchFamily="34" charset="0"/>
            </a:rPr>
            <a:t> </a:t>
          </a: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Торгово-</a:t>
          </a:r>
          <a:r>
            <a:rPr lang="ru-RU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промислової</a:t>
          </a: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 </a:t>
          </a:r>
          <a:r>
            <a:rPr lang="ru-RU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палати</a:t>
          </a: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 </a:t>
          </a:r>
          <a:r>
            <a:rPr lang="ru-RU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України</a:t>
          </a: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 </a:t>
          </a:r>
          <a:r>
            <a:rPr lang="ru-RU" sz="2400" kern="1200" dirty="0">
              <a:latin typeface="Bahnschrift Condensed" panose="020B0502040204020203" pitchFamily="34" charset="0"/>
            </a:rPr>
            <a:t>(ст. 14-1 Закону про ТПП). Як </a:t>
          </a:r>
          <a:r>
            <a:rPr lang="ru-RU" sz="2400" kern="1200" dirty="0" err="1">
              <a:latin typeface="Bahnschrift Condensed" panose="020B0502040204020203" pitchFamily="34" charset="0"/>
            </a:rPr>
            <a:t>зазначає</a:t>
          </a:r>
          <a:r>
            <a:rPr lang="ru-RU" sz="2400" kern="1200" dirty="0">
              <a:latin typeface="Bahnschrift Condensed" panose="020B0502040204020203" pitchFamily="34" charset="0"/>
            </a:rPr>
            <a:t> ТПП, </a:t>
          </a:r>
          <a:r>
            <a:rPr lang="ru-RU" sz="2400" kern="1200" dirty="0" err="1">
              <a:latin typeface="Bahnschrift Condensed" panose="020B0502040204020203" pitchFamily="34" charset="0"/>
            </a:rPr>
            <a:t>засвідчити</a:t>
          </a:r>
          <a:r>
            <a:rPr lang="ru-RU" sz="2400" kern="1200" dirty="0">
              <a:latin typeface="Bahnschrift Condensed" panose="020B0502040204020203" pitchFamily="34" charset="0"/>
            </a:rPr>
            <a:t> форс-</a:t>
          </a:r>
          <a:r>
            <a:rPr lang="ru-RU" sz="2400" kern="1200" dirty="0" err="1">
              <a:latin typeface="Bahnschrift Condensed" panose="020B0502040204020203" pitchFamily="34" charset="0"/>
            </a:rPr>
            <a:t>мажорні</a:t>
          </a:r>
          <a:r>
            <a:rPr lang="ru-RU" sz="2400" kern="1200" dirty="0">
              <a:latin typeface="Bahnschrift Condensed" panose="020B0502040204020203" pitchFamily="34" charset="0"/>
            </a:rPr>
            <a:t> </a:t>
          </a:r>
          <a:r>
            <a:rPr lang="ru-RU" sz="2400" kern="1200" dirty="0" err="1">
              <a:latin typeface="Bahnschrift Condensed" panose="020B0502040204020203" pitchFamily="34" charset="0"/>
            </a:rPr>
            <a:t>обставини</a:t>
          </a:r>
          <a:r>
            <a:rPr lang="ru-RU" sz="2400" kern="1200" dirty="0">
              <a:latin typeface="Bahnschrift Condensed" panose="020B0502040204020203" pitchFamily="34" charset="0"/>
            </a:rPr>
            <a:t> у </a:t>
          </a:r>
          <a:r>
            <a:rPr lang="ru-RU" sz="2400" kern="1200" dirty="0" err="1">
              <a:latin typeface="Bahnschrift Condensed" panose="020B0502040204020203" pitchFamily="34" charset="0"/>
            </a:rPr>
            <a:t>період</a:t>
          </a:r>
          <a:r>
            <a:rPr lang="ru-RU" sz="2400" kern="1200" dirty="0">
              <a:latin typeface="Bahnschrift Condensed" panose="020B0502040204020203" pitchFamily="34" charset="0"/>
            </a:rPr>
            <a:t> </a:t>
          </a:r>
          <a:r>
            <a:rPr lang="ru-RU" sz="2400" kern="1200" dirty="0" err="1">
              <a:latin typeface="Bahnschrift Condensed" panose="020B0502040204020203" pitchFamily="34" charset="0"/>
            </a:rPr>
            <a:t>воєнного</a:t>
          </a:r>
          <a:r>
            <a:rPr lang="ru-RU" sz="2400" kern="1200" dirty="0">
              <a:latin typeface="Bahnschrift Condensed" panose="020B0502040204020203" pitchFamily="34" charset="0"/>
            </a:rPr>
            <a:t> стану </a:t>
          </a:r>
          <a:r>
            <a:rPr lang="ru-RU" sz="2400" kern="1200" dirty="0" err="1">
              <a:latin typeface="Bahnschrift Condensed" panose="020B0502040204020203" pitchFamily="34" charset="0"/>
            </a:rPr>
            <a:t>можна</a:t>
          </a:r>
          <a:r>
            <a:rPr lang="ru-RU" sz="2400" kern="1200" dirty="0">
              <a:latin typeface="Bahnschrift Condensed" panose="020B0502040204020203" pitchFamily="34" charset="0"/>
            </a:rPr>
            <a:t> </a:t>
          </a: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rPr>
            <a:t>листом ТПП</a:t>
          </a:r>
          <a:r>
            <a:rPr lang="ru-RU" sz="2400" kern="1200" dirty="0">
              <a:latin typeface="Bahnschrift Condensed" panose="020B0502040204020203" pitchFamily="34" charset="0"/>
            </a:rPr>
            <a:t>, </a:t>
          </a:r>
          <a:r>
            <a:rPr lang="ru-RU" sz="2400" kern="1200" dirty="0" err="1">
              <a:latin typeface="Bahnschrift Condensed" panose="020B0502040204020203" pitchFamily="34" charset="0"/>
            </a:rPr>
            <a:t>розміщеним</a:t>
          </a:r>
          <a:r>
            <a:rPr lang="ru-RU" sz="2400" kern="1200" dirty="0">
              <a:latin typeface="Bahnschrift Condensed" panose="020B0502040204020203" pitchFamily="34" charset="0"/>
            </a:rPr>
            <a:t> на </a:t>
          </a:r>
          <a:r>
            <a:rPr lang="ru-RU" sz="2400" kern="1200" dirty="0" err="1">
              <a:latin typeface="Bahnschrift Condensed" panose="020B0502040204020203" pitchFamily="34" charset="0"/>
            </a:rPr>
            <a:t>офіційному</a:t>
          </a:r>
          <a:r>
            <a:rPr lang="ru-RU" sz="2400" kern="1200" dirty="0">
              <a:latin typeface="Bahnschrift Condensed" panose="020B0502040204020203" pitchFamily="34" charset="0"/>
            </a:rPr>
            <a:t> </a:t>
          </a:r>
          <a:r>
            <a:rPr lang="ru-RU" sz="2400" kern="1200" dirty="0" err="1">
              <a:latin typeface="Bahnschrift Condensed" panose="020B0502040204020203" pitchFamily="34" charset="0"/>
            </a:rPr>
            <a:t>сайті</a:t>
          </a:r>
          <a:r>
            <a:rPr lang="ru-RU" sz="2400" kern="1200" dirty="0">
              <a:latin typeface="Bahnschrift Condensed" panose="020B0502040204020203" pitchFamily="34" charset="0"/>
            </a:rPr>
            <a:t> ТПП.</a:t>
          </a:r>
          <a:r>
            <a:rPr lang="ru-RU" sz="2000" kern="1200" dirty="0">
              <a:latin typeface="Bahnschrift Condensed" panose="020B0502040204020203" pitchFamily="34" charset="0"/>
            </a:rPr>
            <a:t> </a:t>
          </a:r>
          <a:endParaRPr lang="uk-UA" sz="2000" kern="1200" dirty="0">
            <a:latin typeface="Bahnschrift Condensed" panose="020B0502040204020203" pitchFamily="34" charset="0"/>
          </a:endParaRPr>
        </a:p>
      </dsp:txBody>
      <dsp:txXfrm>
        <a:off x="1156003" y="1646001"/>
        <a:ext cx="10059082" cy="940744"/>
      </dsp:txXfrm>
    </dsp:sp>
    <dsp:sp modelId="{1C484787-86F1-4678-8C78-37D6FBC630BA}">
      <dsp:nvSpPr>
        <dsp:cNvPr id="0" name=""/>
        <dsp:cNvSpPr/>
      </dsp:nvSpPr>
      <dsp:spPr>
        <a:xfrm>
          <a:off x="0" y="2762754"/>
          <a:ext cx="1042548" cy="104254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EF1A0FB-1419-434F-8620-4FF4B0DA15FC}">
      <dsp:nvSpPr>
        <dsp:cNvPr id="0" name=""/>
        <dsp:cNvSpPr/>
      </dsp:nvSpPr>
      <dsp:spPr>
        <a:xfrm>
          <a:off x="1105101" y="2762754"/>
          <a:ext cx="10160886" cy="104254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Bahnschrift Condensed" panose="020B0502040204020203" pitchFamily="34" charset="0"/>
            </a:rPr>
            <a:t>Причому сторони угоди мають домовитись про шляхи документування таких подій.</a:t>
          </a:r>
        </a:p>
      </dsp:txBody>
      <dsp:txXfrm>
        <a:off x="1156003" y="2813656"/>
        <a:ext cx="10059082" cy="940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0C32B8A-3146-4B94-8C07-737CFB00B5E5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3DCD893-E238-4B4F-B563-0B53779AA0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36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2B8A-3146-4B94-8C07-737CFB00B5E5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D893-E238-4B4F-B563-0B53779AA0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529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2B8A-3146-4B94-8C07-737CFB00B5E5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D893-E238-4B4F-B563-0B53779AA0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708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2B8A-3146-4B94-8C07-737CFB00B5E5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D893-E238-4B4F-B563-0B53779AA0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861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2B8A-3146-4B94-8C07-737CFB00B5E5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D893-E238-4B4F-B563-0B53779AA0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058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2B8A-3146-4B94-8C07-737CFB00B5E5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D893-E238-4B4F-B563-0B53779AA0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6323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2B8A-3146-4B94-8C07-737CFB00B5E5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D893-E238-4B4F-B563-0B53779AA0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47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2B8A-3146-4B94-8C07-737CFB00B5E5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D893-E238-4B4F-B563-0B53779AA0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8308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2B8A-3146-4B94-8C07-737CFB00B5E5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D893-E238-4B4F-B563-0B53779AA0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846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2B8A-3146-4B94-8C07-737CFB00B5E5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3DCD893-E238-4B4F-B563-0B53779AA0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914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0C32B8A-3146-4B94-8C07-737CFB00B5E5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3DCD893-E238-4B4F-B563-0B53779AA0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4865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0C32B8A-3146-4B94-8C07-737CFB00B5E5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73DCD893-E238-4B4F-B563-0B53779AA07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610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1957" y="475920"/>
            <a:ext cx="11176818" cy="3679130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>
                <a:latin typeface="Bahnschrift Condensed" panose="020B0502040204020203" pitchFamily="34" charset="0"/>
              </a:rPr>
              <a:t>Зв'язки </a:t>
            </a:r>
            <a:br>
              <a:rPr lang="uk-UA" sz="6000" b="1" dirty="0">
                <a:latin typeface="Bahnschrift Condensed" panose="020B0502040204020203" pitchFamily="34" charset="0"/>
              </a:rPr>
            </a:br>
            <a:r>
              <a:rPr lang="uk-UA" sz="6000" b="1" dirty="0">
                <a:latin typeface="Bahnschrift Condensed" panose="020B0502040204020203" pitchFamily="34" charset="0"/>
              </a:rPr>
              <a:t>українських підприємств </a:t>
            </a:r>
            <a:br>
              <a:rPr lang="uk-UA" sz="6000" b="1" dirty="0">
                <a:latin typeface="Bahnschrift Condensed" panose="020B0502040204020203" pitchFamily="34" charset="0"/>
              </a:rPr>
            </a:br>
            <a:r>
              <a:rPr lang="uk-UA" sz="6000" b="1" dirty="0">
                <a:latin typeface="Bahnschrift Condensed" panose="020B0502040204020203" pitchFamily="34" charset="0"/>
              </a:rPr>
              <a:t>з російськими компаніями: </a:t>
            </a:r>
            <a:br>
              <a:rPr lang="uk-UA" sz="6000" b="1" dirty="0">
                <a:latin typeface="Bahnschrift Condensed" panose="020B0502040204020203" pitchFamily="34" charset="0"/>
              </a:rPr>
            </a:br>
            <a:r>
              <a:rPr lang="uk-UA" sz="6000" b="1" dirty="0">
                <a:latin typeface="Bahnschrift Condensed" panose="020B0502040204020203" pitchFamily="34" charset="0"/>
              </a:rPr>
              <a:t>облікові нюанси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949232" y="4732303"/>
            <a:ext cx="10514947" cy="1655762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Виконала: </a:t>
            </a:r>
            <a:r>
              <a:rPr lang="uk-UA" dirty="0">
                <a:latin typeface="Bahnschrift Condensed" panose="020B0502040204020203" pitchFamily="34" charset="0"/>
              </a:rPr>
              <a:t>студентка 2 курсу 2м групи ФФО </a:t>
            </a: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Гнасько Олена</a:t>
            </a:r>
          </a:p>
          <a:p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  <a:p>
            <a:pPr algn="r"/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Науковий керівник: </a:t>
            </a:r>
            <a:r>
              <a:rPr lang="uk-UA" dirty="0" err="1">
                <a:latin typeface="Bahnschrift Condensed" panose="020B0502040204020203" pitchFamily="34" charset="0"/>
              </a:rPr>
              <a:t>д.е.н</a:t>
            </a:r>
            <a:r>
              <a:rPr lang="uk-UA" dirty="0">
                <a:latin typeface="Bahnschrift Condensed" panose="020B0502040204020203" pitchFamily="34" charset="0"/>
              </a:rPr>
              <a:t>., професор, </a:t>
            </a:r>
          </a:p>
          <a:p>
            <a:pPr algn="r"/>
            <a:r>
              <a:rPr lang="ru-RU" dirty="0">
                <a:latin typeface="Bahnschrift Condensed" panose="020B0502040204020203" pitchFamily="34" charset="0"/>
              </a:rPr>
              <a:t>професор кафедри обліку та оподаткування, </a:t>
            </a: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Король С.Я.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96" y="796074"/>
            <a:ext cx="2351002" cy="1619580"/>
          </a:xfrm>
          <a:prstGeom prst="rect">
            <a:avLst/>
          </a:prstGeom>
          <a:ln>
            <a:solidFill>
              <a:srgbClr val="1B3769"/>
            </a:solidFill>
          </a:ln>
        </p:spPr>
      </p:pic>
      <p:sp>
        <p:nvSpPr>
          <p:cNvPr id="7" name="Підзаголовок 2"/>
          <p:cNvSpPr txBox="1">
            <a:spLocks/>
          </p:cNvSpPr>
          <p:nvPr/>
        </p:nvSpPr>
        <p:spPr>
          <a:xfrm>
            <a:off x="-115717" y="16836"/>
            <a:ext cx="12644846" cy="893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rgbClr val="262626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uk-U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Науково-практичного студентського круглого столу </a:t>
            </a:r>
          </a:p>
        </p:txBody>
      </p:sp>
      <p:pic>
        <p:nvPicPr>
          <p:cNvPr id="1026" name="Picture 2" descr="6 effective ways to build a sustainable business | Entrepreneu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2" b="6251"/>
          <a:stretch/>
        </p:blipFill>
        <p:spPr bwMode="auto">
          <a:xfrm>
            <a:off x="253596" y="2776268"/>
            <a:ext cx="2351587" cy="1396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кутник 3"/>
          <p:cNvSpPr/>
          <p:nvPr/>
        </p:nvSpPr>
        <p:spPr>
          <a:xfrm>
            <a:off x="1" y="353419"/>
            <a:ext cx="1219199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«ОБЛІК І ЗВІТНІСТЬ В ІНФОРМАЦІЙНОМУ ЗАБЕЗПЕЧЕННІ СТАЛОГО РОЗВИТКУ ЕКОНОМІКИ»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0" t="10540" r="22741" b="9080"/>
          <a:stretch/>
        </p:blipFill>
        <p:spPr>
          <a:xfrm>
            <a:off x="9951096" y="774676"/>
            <a:ext cx="2014291" cy="350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8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06364" y="4075612"/>
            <a:ext cx="10753725" cy="228164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Якщо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все </a:t>
            </a:r>
            <a:r>
              <a:rPr lang="ru-RU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виконано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згідно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умов </a:t>
            </a:r>
            <a:r>
              <a:rPr lang="ru-RU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укладеного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між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сторонами договору, </a:t>
            </a:r>
            <a:r>
              <a:rPr lang="ru-RU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підприємство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вписуватиметься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у </a:t>
            </a:r>
            <a:r>
              <a:rPr lang="ru-RU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вимоги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 </a:t>
            </a:r>
            <a:r>
              <a:rPr lang="ru-RU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пп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. 14.1.11 ПКУ, а тому </a:t>
            </a:r>
            <a:r>
              <a:rPr lang="ru-RU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зможе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зменшити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фінансовий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результат до оподаткування на суму </a:t>
            </a:r>
            <a:r>
              <a:rPr lang="ru-RU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списаної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заборгованості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. </a:t>
            </a:r>
          </a:p>
          <a:p>
            <a:pPr marL="0" indent="0" algn="ctr">
              <a:buNone/>
            </a:pPr>
            <a:r>
              <a:rPr lang="ru-RU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Однак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оскільки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відповідну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норму ПКУ </a:t>
            </a:r>
            <a:r>
              <a:rPr lang="ru-RU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виписано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без </a:t>
            </a:r>
            <a:r>
              <a:rPr lang="ru-RU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достатньої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деталізації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, </a:t>
            </a:r>
            <a:b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</a:br>
            <a:r>
              <a:rPr lang="ru-RU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податкова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може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мати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іншу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думку. </a:t>
            </a:r>
            <a:b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У </a:t>
            </a:r>
            <a:r>
              <a:rPr lang="ru-RU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цьому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разі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доречно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отримати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 </a:t>
            </a:r>
            <a:r>
              <a:rPr lang="ru-RU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індивідуальну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податкову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консультацію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. </a:t>
            </a:r>
          </a:p>
          <a:p>
            <a:pPr marL="0" indent="0">
              <a:buNone/>
            </a:pPr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90127458"/>
              </p:ext>
            </p:extLst>
          </p:nvPr>
        </p:nvGraphicFramePr>
        <p:xfrm>
          <a:off x="450233" y="-94584"/>
          <a:ext cx="11265988" cy="4170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355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12074" y="226424"/>
            <a:ext cx="10515600" cy="628323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Співпраця з державою-агресором є </a:t>
            </a:r>
            <a:r>
              <a:rPr lang="uk-UA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спонсоруванням</a:t>
            </a: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війни, через що Україна законодавчо вимагає</a:t>
            </a:r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припинення будь-якої взаємодії між українськими бізнесом та суб’єктами господарювання з </a:t>
            </a:r>
            <a:r>
              <a:rPr lang="uk-UA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рф</a:t>
            </a: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та республіки </a:t>
            </a:r>
            <a:r>
              <a:rPr lang="uk-UA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білорусь</a:t>
            </a: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Українському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бізнесу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також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варто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пам’ятати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про 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РЕПУТАЦІЙНІ РИЗИКИ </a:t>
            </a:r>
            <a:r>
              <a:rPr lang="ru-RU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внаслідок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бізнес-зв’язків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із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країною-агресором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., </a:t>
            </a:r>
            <a:r>
              <a:rPr lang="ru-RU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які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можуть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вплинути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на </a:t>
            </a:r>
            <a:r>
              <a:rPr lang="ru-RU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подальшу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співпрацю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як з </a:t>
            </a:r>
            <a:r>
              <a:rPr lang="ru-RU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українськими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контрагентами, так і з </a:t>
            </a:r>
            <a:r>
              <a:rPr lang="ru-RU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іноземними</a:t>
            </a:r>
            <a:endParaRPr lang="ru-RU" sz="32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pPr marL="0" indent="0" algn="just">
              <a:buNone/>
            </a:pPr>
            <a:r>
              <a:rPr lang="ru-RU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Крім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того, </a:t>
            </a:r>
            <a:r>
              <a:rPr lang="ru-RU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страждатиме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і </a:t>
            </a:r>
            <a:r>
              <a:rPr lang="ru-RU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репутація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бізнесу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в </a:t>
            </a:r>
            <a:r>
              <a:rPr lang="ru-RU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цілому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в </a:t>
            </a:r>
            <a:r>
              <a:rPr lang="ru-RU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українському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суспільстві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адже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свідомі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громадяни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в </a:t>
            </a:r>
            <a:r>
              <a:rPr lang="ru-RU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умовах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війни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підтримують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лише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постачальника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без </a:t>
            </a:r>
            <a:r>
              <a:rPr lang="ru-RU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сумнівних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зв’язків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із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бізнесом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у </a:t>
            </a:r>
            <a:r>
              <a:rPr lang="ru-RU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рф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або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рб</a:t>
            </a:r>
            <a:r>
              <a:rPr lang="ru-RU" sz="36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.</a:t>
            </a:r>
            <a:endParaRPr lang="uk-UA" sz="36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41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uk-UA" sz="4800" dirty="0">
                <a:solidFill>
                  <a:schemeClr val="bg1"/>
                </a:solidFill>
              </a:rPr>
              <a:t>Дякую за увагу!</a:t>
            </a:r>
          </a:p>
        </p:txBody>
      </p:sp>
      <p:pic>
        <p:nvPicPr>
          <p:cNvPr id="1026" name="Picture 2" descr="Міжнародні й українські бізнеси відмовляються від роботи у рф і співпраці з  росіянами (список поповнюється) |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772" y="1676400"/>
            <a:ext cx="5838425" cy="305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77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8046" y="252549"/>
            <a:ext cx="11922034" cy="23513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uk-UA" dirty="0">
                <a:solidFill>
                  <a:schemeClr val="tx1"/>
                </a:solidFill>
                <a:latin typeface="Bahnschrift Condensed" panose="020B0502040204020203" pitchFamily="34" charset="0"/>
              </a:rPr>
              <a:t>Один з факторів позитивного впливу українських торговельних підприємств на наше суспільство</a:t>
            </a:r>
            <a:br>
              <a:rPr lang="uk-UA" dirty="0">
                <a:solidFill>
                  <a:schemeClr val="tx1"/>
                </a:solidFill>
                <a:latin typeface="Bahnschrift Condensed" panose="020B0502040204020203" pitchFamily="34" charset="0"/>
              </a:rPr>
            </a:br>
            <a:r>
              <a:rPr lang="uk-UA" dirty="0">
                <a:solidFill>
                  <a:schemeClr val="tx1"/>
                </a:solidFill>
                <a:latin typeface="Bahnschrift Condensed" panose="020B0502040204020203" pitchFamily="34" charset="0"/>
              </a:rPr>
              <a:t> проявляється у створенні та участі в чисельних </a:t>
            </a:r>
            <a:r>
              <a:rPr lang="uk-UA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проєктах</a:t>
            </a:r>
            <a:r>
              <a:rPr lang="uk-UA" dirty="0">
                <a:solidFill>
                  <a:schemeClr val="tx1"/>
                </a:solidFill>
                <a:latin typeface="Bahnschrift Condensed" panose="020B0502040204020203" pitchFamily="34" charset="0"/>
              </a:rPr>
              <a:t>, що сприяють досягненню цілям сталого розвитку.</a:t>
            </a:r>
          </a:p>
          <a:p>
            <a:pPr marL="0" indent="0" algn="ctr">
              <a:buNone/>
            </a:pPr>
            <a:r>
              <a:rPr lang="uk-UA" dirty="0">
                <a:solidFill>
                  <a:schemeClr val="tx1"/>
                </a:solidFill>
                <a:latin typeface="Bahnschrift Condensed" panose="020B0502040204020203" pitchFamily="34" charset="0"/>
              </a:rPr>
              <a:t>Зазначені цілі зокрема досягаються підтримкою вітчизняного бізнесу – </a:t>
            </a:r>
            <a:br>
              <a:rPr lang="uk-UA" dirty="0">
                <a:solidFill>
                  <a:schemeClr val="tx1"/>
                </a:solidFill>
                <a:latin typeface="Bahnschrift Condensed" panose="020B0502040204020203" pitchFamily="34" charset="0"/>
              </a:rPr>
            </a:br>
            <a:r>
              <a:rPr lang="uk-UA" dirty="0">
                <a:solidFill>
                  <a:schemeClr val="tx1"/>
                </a:solidFill>
                <a:latin typeface="Bahnschrift Condensed" panose="020B0502040204020203" pitchFamily="34" charset="0"/>
              </a:rPr>
              <a:t>здійсненням </a:t>
            </a:r>
            <a:r>
              <a:rPr lang="uk-UA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закупівель</a:t>
            </a:r>
            <a:r>
              <a:rPr lang="uk-UA" dirty="0">
                <a:solidFill>
                  <a:schemeClr val="tx1"/>
                </a:solidFill>
                <a:latin typeface="Bahnschrift Condensed" panose="020B0502040204020203" pitchFamily="34" charset="0"/>
              </a:rPr>
              <a:t> в українських постачальників, а також співпрацею із зарубіжними партнерами – зокрема резидентами країн, які є членами ЄС або </a:t>
            </a:r>
            <a:r>
              <a:rPr lang="en-US" dirty="0">
                <a:solidFill>
                  <a:schemeClr val="tx1"/>
                </a:solidFill>
                <a:latin typeface="Bahnschrift Condensed" panose="020B0502040204020203" pitchFamily="34" charset="0"/>
              </a:rPr>
              <a:t>G7</a:t>
            </a:r>
            <a:r>
              <a:rPr lang="uk-UA" dirty="0">
                <a:solidFill>
                  <a:schemeClr val="tx1"/>
                </a:solidFill>
                <a:latin typeface="Bahnschrift Condensed" panose="020B0502040204020203" pitchFamily="34" charset="0"/>
              </a:rPr>
              <a:t>.</a:t>
            </a:r>
          </a:p>
        </p:txBody>
      </p:sp>
      <p:pic>
        <p:nvPicPr>
          <p:cNvPr id="1026" name="Picture 2" descr="Sustainable Development Goa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" t="10113" r="2775" b="8990"/>
          <a:stretch/>
        </p:blipFill>
        <p:spPr bwMode="auto">
          <a:xfrm>
            <a:off x="1441268" y="2856412"/>
            <a:ext cx="9048587" cy="36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994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96091" y="475013"/>
            <a:ext cx="6805353" cy="62939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В умовах військового вторгнення військ </a:t>
            </a:r>
            <a:r>
              <a:rPr lang="uk-UA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рф</a:t>
            </a:r>
            <a:r>
              <a:rPr lang="uk-UA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на територію України для компаній із контрагентами з </a:t>
            </a:r>
            <a:r>
              <a:rPr lang="uk-UA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рф</a:t>
            </a:r>
            <a:r>
              <a:rPr lang="uk-UA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створено правовий режим, який фактично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унеможливлює продовження ділових відносин з резидентами держави-агресора</a:t>
            </a:r>
            <a:r>
              <a:rPr lang="uk-UA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uk-UA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На жаль, типовим випадком для багатьох підприємств є наявність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 </a:t>
            </a:r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дебіторської заборгованості резидентів </a:t>
            </a:r>
            <a:r>
              <a:rPr lang="uk-UA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рф</a:t>
            </a:r>
            <a:r>
              <a:rPr lang="uk-UA" sz="2800" dirty="0">
                <a:solidFill>
                  <a:srgbClr val="FFC000"/>
                </a:solidFill>
                <a:latin typeface="Bahnschrift Condensed" panose="020B0502040204020203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uk-UA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Операції з її погашення також підпадають під обмеження, та й </a:t>
            </a:r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розірвання господарських </a:t>
            </a:r>
            <a:r>
              <a:rPr lang="uk-UA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зв’язків</a:t>
            </a:r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з резидентами країни-агресора</a:t>
            </a:r>
            <a:r>
              <a:rPr lang="uk-U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є практично </a:t>
            </a:r>
            <a:r>
              <a:rPr lang="uk-UA" sz="2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неминучим</a:t>
            </a:r>
            <a:r>
              <a:rPr lang="uk-UA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. Очевидно, така заборгованість є </a:t>
            </a:r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безнадійною</a:t>
            </a:r>
            <a:r>
              <a:rPr lang="uk-UA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й потребує відповідного обліку та відображення у фінансовій звітності вітчизняних підприємств. </a:t>
            </a:r>
          </a:p>
        </p:txBody>
      </p:sp>
      <p:pic>
        <p:nvPicPr>
          <p:cNvPr id="2050" name="Picture 2" descr="WHEN TERMINATING A BUSINESS RELATIONSHIP IS A NECESSITY - Accounting &amp;  Bookkeeping for Small Busi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94" y="3621974"/>
            <a:ext cx="5040936" cy="2784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ich approach to contract termination is right for you? | Harrison Clark  Rickerby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973" y="338906"/>
            <a:ext cx="5094157" cy="2867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41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04800" y="296091"/>
            <a:ext cx="9152709" cy="64617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Обмеження у розрахунках українських підприємств із резидентами </a:t>
            </a:r>
            <a:r>
              <a:rPr lang="uk-UA" sz="32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росії</a:t>
            </a:r>
            <a:r>
              <a:rPr lang="uk-U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та білорусі </a:t>
            </a:r>
            <a:r>
              <a:rPr lang="uk-UA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роз’яснено в листі НБУ від 14.04.2022 №40-0007/27832. Це обмеження стосується практичного застосування норм пункту 17-2 постанови НБУ «Про роботу банківської системи в період запровадження воєнного стану» від 24.02.2022 №18. </a:t>
            </a:r>
          </a:p>
          <a:p>
            <a:pPr marL="0" indent="0" algn="just">
              <a:buNone/>
            </a:pPr>
            <a:r>
              <a:rPr lang="uk-UA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Так, </a:t>
            </a:r>
            <a:r>
              <a:rPr lang="uk-UA" sz="32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пп</a:t>
            </a:r>
            <a:r>
              <a:rPr lang="uk-UA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. 2 п. 17 Постанови №18 установлено заборону уповноваженим установам здійснювати будь-які валютні операції, учасником яких є </a:t>
            </a:r>
            <a:r>
              <a:rPr lang="uk-UA" sz="32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юридична</a:t>
            </a:r>
            <a:r>
              <a:rPr lang="uk-U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uk-UA" sz="32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або</a:t>
            </a:r>
            <a:r>
              <a:rPr lang="uk-U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 </a:t>
            </a:r>
            <a:r>
              <a:rPr lang="uk-UA" sz="32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фізична особа, яка має місцезнаходження (зареєстрована / постійно проживає)</a:t>
            </a:r>
            <a:r>
              <a:rPr lang="uk-U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 </a:t>
            </a:r>
            <a:r>
              <a:rPr lang="uk-UA" sz="32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в російській федерації або в республіці </a:t>
            </a:r>
            <a:r>
              <a:rPr lang="uk-UA" sz="32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білорусь</a:t>
            </a:r>
            <a:r>
              <a:rPr lang="uk-UA" sz="3200" i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. 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" r="10097" b="10160"/>
          <a:stretch/>
        </p:blipFill>
        <p:spPr>
          <a:xfrm>
            <a:off x="9945190" y="2354443"/>
            <a:ext cx="1811384" cy="18312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800" y="5395841"/>
            <a:ext cx="915271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Тобто</a:t>
            </a:r>
            <a:r>
              <a:rPr lang="ru-RU" sz="3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навіть</a:t>
            </a:r>
            <a:r>
              <a:rPr lang="ru-RU" sz="3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якщо</a:t>
            </a:r>
            <a:r>
              <a:rPr lang="ru-RU" sz="3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контрагент з </a:t>
            </a:r>
            <a:r>
              <a:rPr lang="ru-RU" sz="3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рф</a:t>
            </a:r>
            <a:r>
              <a:rPr lang="ru-RU" sz="3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 </a:t>
            </a:r>
            <a:r>
              <a:rPr lang="ru-RU" sz="3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бажає</a:t>
            </a:r>
            <a:r>
              <a:rPr lang="ru-RU" sz="3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погасити</a:t>
            </a:r>
            <a:r>
              <a:rPr lang="ru-RU" sz="3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свою </a:t>
            </a:r>
            <a:r>
              <a:rPr lang="ru-RU" sz="3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заборгованість</a:t>
            </a:r>
            <a:r>
              <a:rPr lang="ru-RU" sz="3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, </a:t>
            </a:r>
            <a:r>
              <a:rPr lang="ru-RU" sz="3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він</a:t>
            </a:r>
            <a:r>
              <a:rPr lang="ru-RU" sz="3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у </a:t>
            </a:r>
            <a:r>
              <a:rPr lang="ru-RU" sz="3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визначених</a:t>
            </a:r>
            <a:r>
              <a:rPr lang="ru-RU" sz="3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умовах</a:t>
            </a:r>
            <a:r>
              <a:rPr lang="ru-RU" sz="3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не </a:t>
            </a:r>
            <a:r>
              <a:rPr lang="ru-RU" sz="3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може</a:t>
            </a:r>
            <a:r>
              <a:rPr lang="ru-RU" sz="3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цього</a:t>
            </a:r>
            <a:r>
              <a:rPr lang="ru-RU" sz="3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 </a:t>
            </a:r>
            <a:r>
              <a:rPr lang="ru-RU" sz="3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зробити</a:t>
            </a:r>
            <a:r>
              <a:rPr lang="ru-RU" sz="3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. </a:t>
            </a:r>
            <a:endParaRPr lang="uk-UA" sz="3200" b="1" i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66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2049505"/>
              </p:ext>
            </p:extLst>
          </p:nvPr>
        </p:nvGraphicFramePr>
        <p:xfrm>
          <a:off x="762131" y="493828"/>
          <a:ext cx="10899438" cy="612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1658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35616329"/>
              </p:ext>
            </p:extLst>
          </p:nvPr>
        </p:nvGraphicFramePr>
        <p:xfrm>
          <a:off x="592045" y="1647129"/>
          <a:ext cx="10903131" cy="5210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2" y="269966"/>
            <a:ext cx="10772775" cy="1741714"/>
          </a:xfrm>
        </p:spPr>
        <p:txBody>
          <a:bodyPr>
            <a:noAutofit/>
          </a:bodyPr>
          <a:lstStyle/>
          <a:p>
            <a:pPr algn="just"/>
            <a:r>
              <a:rPr lang="uk-UA" sz="4400" dirty="0">
                <a:solidFill>
                  <a:schemeClr val="bg1"/>
                </a:solidFill>
              </a:rPr>
              <a:t>Відображення в обліку списання безнадійної дебіторської заборгованості, яка виникла внаслідок </a:t>
            </a:r>
            <a:r>
              <a:rPr lang="uk-UA" sz="4400" dirty="0" err="1">
                <a:solidFill>
                  <a:schemeClr val="bg1"/>
                </a:solidFill>
              </a:rPr>
              <a:t>зв’язків</a:t>
            </a:r>
            <a:r>
              <a:rPr lang="uk-UA" sz="4400" dirty="0">
                <a:solidFill>
                  <a:schemeClr val="bg1"/>
                </a:solidFill>
              </a:rPr>
              <a:t> з бізнесом країни-агресора: </a:t>
            </a:r>
          </a:p>
        </p:txBody>
      </p:sp>
    </p:spTree>
    <p:extLst>
      <p:ext uri="{BB962C8B-B14F-4D97-AF65-F5344CB8AC3E}">
        <p14:creationId xmlns:p14="http://schemas.microsoft.com/office/powerpoint/2010/main" val="22338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87828" y="2535382"/>
            <a:ext cx="10388734" cy="447699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У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пп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. 14.1.11 ПКУ наведено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ознаки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безнадійної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заборгованості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. </a:t>
            </a:r>
          </a:p>
          <a:p>
            <a:pPr marL="0" indent="0" algn="ctr">
              <a:buNone/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Одна з таких </a:t>
            </a:r>
            <a:r>
              <a:rPr lang="ru-RU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ознак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— </a:t>
            </a:r>
            <a:r>
              <a:rPr lang="ru-RU" sz="3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сплив</a:t>
            </a:r>
            <a:r>
              <a:rPr lang="ru-RU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строк </a:t>
            </a:r>
            <a:r>
              <a:rPr lang="ru-RU" sz="3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позовної</a:t>
            </a:r>
            <a:r>
              <a:rPr lang="ru-RU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 </a:t>
            </a:r>
            <a:r>
              <a:rPr lang="ru-RU" sz="3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давності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. </a:t>
            </a:r>
          </a:p>
          <a:p>
            <a:pPr marL="0" indent="0" algn="just">
              <a:buNone/>
            </a:pPr>
            <a:r>
              <a:rPr lang="uk-UA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Якщо строк позовної давності не сплив (а швидше так і є, поготів ураховуючи зупинення термінів перебігу позовної давності через воєнний стан), дебіторська заборгованість може бути списана у витрати тільки у бухгалтерському обліку. Підприємства, які застосовують різниці у визначенні об’єкта оподаткування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збільшать свій об’єкт оподаткування податком на прибуток підприємств</a:t>
            </a:r>
            <a:r>
              <a:rPr lang="uk-U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 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на суму списаної дебіторської заборгованості</a:t>
            </a:r>
            <a:r>
              <a:rPr lang="uk-UA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, яка відповідно до норм податкового законодавства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не є безнадійною</a:t>
            </a:r>
            <a:r>
              <a:rPr lang="uk-UA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. </a:t>
            </a:r>
          </a:p>
        </p:txBody>
      </p:sp>
      <p:pic>
        <p:nvPicPr>
          <p:cNvPr id="6148" name="Picture 4" descr="В Україні можуть зупинити строки позовної давності на період війни і  змінити визначення місця відкриття спадщини / Публікації / Судово-юридична  газе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921" y="188412"/>
            <a:ext cx="3320665" cy="2121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57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23" y="2209580"/>
            <a:ext cx="10772775" cy="1658198"/>
          </a:xfrm>
        </p:spPr>
        <p:txBody>
          <a:bodyPr/>
          <a:lstStyle/>
          <a:p>
            <a:r>
              <a:rPr lang="ru-RU" b="1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Щодо</a:t>
            </a:r>
            <a:r>
              <a:rPr lang="ru-RU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перебігу</a:t>
            </a:r>
            <a:r>
              <a:rPr lang="ru-RU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термінів</a:t>
            </a:r>
            <a:r>
              <a:rPr lang="ru-RU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позовної</a:t>
            </a:r>
            <a:r>
              <a:rPr lang="ru-RU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давності</a:t>
            </a:r>
            <a:endParaRPr lang="uk-UA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22465" y="3848935"/>
            <a:ext cx="11625943" cy="20987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Відповідно</a:t>
            </a: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 до п. 19 </a:t>
            </a:r>
            <a:r>
              <a:rPr lang="ru-RU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розділу</a:t>
            </a: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 «</a:t>
            </a:r>
            <a:r>
              <a:rPr lang="ru-RU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Прикінцеві</a:t>
            </a: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перехідні</a:t>
            </a: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положення</a:t>
            </a: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» ЦКУ у </a:t>
            </a:r>
            <a:r>
              <a:rPr lang="ru-RU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період</a:t>
            </a: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дії</a:t>
            </a: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 в </a:t>
            </a:r>
            <a:r>
              <a:rPr lang="ru-RU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Україні</a:t>
            </a: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воєнного</a:t>
            </a: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надзвичайного</a:t>
            </a: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 стану строки, </a:t>
            </a:r>
            <a:r>
              <a:rPr lang="ru-RU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визначені</a:t>
            </a: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 ст. 257-259, 362, 559, 681, 728, 786, 1293 ЦКУ, </a:t>
            </a:r>
            <a:r>
              <a:rPr lang="ru-RU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подовжуються</a:t>
            </a: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 на строк </a:t>
            </a:r>
            <a:r>
              <a:rPr lang="ru-RU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його</a:t>
            </a: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дії</a:t>
            </a: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. </a:t>
            </a:r>
          </a:p>
          <a:p>
            <a:pPr marL="0" indent="0" algn="just">
              <a:buNone/>
            </a:pPr>
            <a:r>
              <a:rPr lang="ru-RU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Тобто</a:t>
            </a: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період</a:t>
            </a: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воєнного</a:t>
            </a: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 стану строк </a:t>
            </a:r>
            <a:r>
              <a:rPr lang="ru-RU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позовної</a:t>
            </a: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давності</a:t>
            </a: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подовжується</a:t>
            </a: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. Тому строк обліку </a:t>
            </a:r>
            <a:r>
              <a:rPr lang="ru-RU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заборгованості</a:t>
            </a: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 на </a:t>
            </a:r>
            <a:r>
              <a:rPr lang="ru-RU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субрахунку</a:t>
            </a:r>
            <a:r>
              <a:rPr lang="ru-RU" dirty="0">
                <a:solidFill>
                  <a:schemeClr val="bg1"/>
                </a:solidFill>
                <a:latin typeface="Bahnschrift Condensed" panose="020B0502040204020203" pitchFamily="34" charset="0"/>
              </a:rPr>
              <a:t> 071 буде не три роки, а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три + строк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воєнного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стану. </a:t>
            </a:r>
          </a:p>
        </p:txBody>
      </p:sp>
      <p:pic>
        <p:nvPicPr>
          <p:cNvPr id="4098" name="Picture 2" descr="The Importance of Clocking In and Out at Wo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8" y="295046"/>
            <a:ext cx="3990164" cy="2267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402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" y="107647"/>
            <a:ext cx="11974285" cy="165819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СПИСАНА ДЕБІТОРСЬКА ЗАБОРГОВАНІСТЬ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 </a:t>
            </a: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ЗМЕНШУЄ ФІНАНСОВИЙ РЕЗУЛЬТАТ ДО ОПОДАТКУВАННЯ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, </a:t>
            </a:r>
            <a:b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</a:br>
            <a:r>
              <a:rPr lang="ru-RU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який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є основою для </a:t>
            </a:r>
            <a:r>
              <a:rPr lang="ru-RU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визначення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об’єкта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оподаткування </a:t>
            </a:r>
            <a:r>
              <a:rPr lang="ru-RU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податком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 на </a:t>
            </a:r>
            <a:r>
              <a:rPr lang="ru-RU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прибуток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(</a:t>
            </a:r>
            <a:r>
              <a:rPr lang="ru-RU" sz="2800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пп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. 134.1.1 ПКУ). </a:t>
            </a:r>
            <a:endParaRPr lang="uk-UA" sz="28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6754" y="1654629"/>
            <a:ext cx="11878492" cy="2377440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Bahnschrift Condensed" panose="020B0502040204020203" pitchFamily="34" charset="0"/>
              </a:rPr>
              <a:t>Якщо підприємство корегує фінансовий результат до оподаткування на податкові різниці, слід застосовувати </a:t>
            </a:r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різниці</a:t>
            </a:r>
            <a:r>
              <a:rPr lang="uk-UA" dirty="0">
                <a:solidFill>
                  <a:schemeClr val="bg1"/>
                </a:solidFill>
                <a:latin typeface="Bahnschrift Condensed" panose="020B0502040204020203" pitchFamily="34" charset="0"/>
              </a:rPr>
              <a:t>, встановлені </a:t>
            </a:r>
            <a:r>
              <a:rPr lang="uk-UA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пп</a:t>
            </a:r>
            <a:r>
              <a:rPr lang="uk-UA" dirty="0">
                <a:solidFill>
                  <a:schemeClr val="bg1"/>
                </a:solidFill>
                <a:latin typeface="Bahnschrift Condensed" panose="020B0502040204020203" pitchFamily="34" charset="0"/>
              </a:rPr>
              <a:t>. 139.2 ПКУ: </a:t>
            </a:r>
          </a:p>
          <a:p>
            <a:pPr marL="534988" lvl="1" indent="-279400" algn="just">
              <a:buNone/>
            </a:pPr>
            <a:r>
              <a:rPr lang="uk-UA" dirty="0">
                <a:solidFill>
                  <a:schemeClr val="bg1"/>
                </a:solidFill>
                <a:latin typeface="Bahnschrift Condensed" panose="020B0502040204020203" pitchFamily="34" charset="0"/>
              </a:rPr>
              <a:t>• на суму витрат від списання заборгованості понад суму резерву сумнівних боргів </a:t>
            </a:r>
            <a:r>
              <a:rPr lang="uk-UA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фінрезультат</a:t>
            </a:r>
            <a:r>
              <a:rPr lang="uk-UA" dirty="0">
                <a:solidFill>
                  <a:schemeClr val="bg1"/>
                </a:solidFill>
                <a:latin typeface="Bahnschrift Condensed" panose="020B0502040204020203" pitchFamily="34" charset="0"/>
              </a:rPr>
              <a:t> до оподаткування збільшується; </a:t>
            </a:r>
          </a:p>
          <a:p>
            <a:pPr marL="534988" lvl="1" indent="-279400" algn="just">
              <a:buNone/>
            </a:pPr>
            <a:r>
              <a:rPr lang="uk-UA" dirty="0">
                <a:solidFill>
                  <a:schemeClr val="bg1"/>
                </a:solidFill>
                <a:latin typeface="Bahnschrift Condensed" panose="020B0502040204020203" pitchFamily="34" charset="0"/>
              </a:rPr>
              <a:t>• на суму списаної заборгованості, що відповідає ознакам, які визначені </a:t>
            </a:r>
            <a:r>
              <a:rPr lang="uk-UA" dirty="0" err="1">
                <a:solidFill>
                  <a:schemeClr val="bg1"/>
                </a:solidFill>
                <a:latin typeface="Bahnschrift Condensed" panose="020B0502040204020203" pitchFamily="34" charset="0"/>
              </a:rPr>
              <a:t>пп</a:t>
            </a:r>
            <a:r>
              <a:rPr lang="uk-UA" dirty="0">
                <a:solidFill>
                  <a:schemeClr val="bg1"/>
                </a:solidFill>
                <a:latin typeface="Bahnschrift Condensed" panose="020B0502040204020203" pitchFamily="34" charset="0"/>
              </a:rPr>
              <a:t>. 14.1.11 ПКУ, фінансовий результат до оподаткування зменшується. 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122" name="Picture 2" descr="До Податкового кодексу України готують десятки змі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09" y="4032069"/>
            <a:ext cx="5217161" cy="2636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За яких умов платник податку на прибуток може не застосовувати податкові  різниці / В Украине / Судебно-юридическая газе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831" y="4032069"/>
            <a:ext cx="4640260" cy="2610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034161"/>
      </p:ext>
    </p:extLst>
  </p:cSld>
  <p:clrMapOvr>
    <a:masterClrMapping/>
  </p:clrMapOvr>
</p:sld>
</file>

<file path=ppt/theme/theme1.xml><?xml version="1.0" encoding="utf-8"?>
<a:theme xmlns:a="http://schemas.openxmlformats.org/drawingml/2006/main" name="Місто">
  <a:themeElements>
    <a:clrScheme name="Фіолетова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Міст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істо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TM03457491[[fn=Місто]]</Template>
  <TotalTime>306</TotalTime>
  <Words>1032</Words>
  <Application>Microsoft Office PowerPoint</Application>
  <PresentationFormat>Широкий екран</PresentationFormat>
  <Paragraphs>48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6" baseType="lpstr">
      <vt:lpstr>Arial</vt:lpstr>
      <vt:lpstr>Bahnschrift Condensed</vt:lpstr>
      <vt:lpstr>Calibri Light</vt:lpstr>
      <vt:lpstr>Місто</vt:lpstr>
      <vt:lpstr>Зв'язки  українських підприємств  з російськими компаніями:  облікові нюанси</vt:lpstr>
      <vt:lpstr>Презентація PowerPoint</vt:lpstr>
      <vt:lpstr>Презентація PowerPoint</vt:lpstr>
      <vt:lpstr>Презентація PowerPoint</vt:lpstr>
      <vt:lpstr>Презентація PowerPoint</vt:lpstr>
      <vt:lpstr>Відображення в обліку списання безнадійної дебіторської заборгованості, яка виникла внаслідок зв’язків з бізнесом країни-агресора: </vt:lpstr>
      <vt:lpstr>Презентація PowerPoint</vt:lpstr>
      <vt:lpstr>Щодо перебігу термінів позовної давності</vt:lpstr>
      <vt:lpstr>СПИСАНА ДЕБІТОРСЬКА ЗАБОРГОВАНІСТЬ ЗМЕНШУЄ ФІНАНСОВИЙ РЕЗУЛЬТАТ ДО ОПОДАТКУВАННЯ,  який є основою для визначення об’єкта оподаткування податком на прибуток (пп. 134.1.1 ПКУ). 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Зв'язки українських підприємств з російськими компаніями: облікові нюанси</dc:title>
  <dc:creator>Hnasko</dc:creator>
  <cp:lastModifiedBy>Кузуб Михайло Віталійович</cp:lastModifiedBy>
  <cp:revision>57</cp:revision>
  <dcterms:created xsi:type="dcterms:W3CDTF">2023-10-21T16:00:27Z</dcterms:created>
  <dcterms:modified xsi:type="dcterms:W3CDTF">2023-11-22T19:27:40Z</dcterms:modified>
</cp:coreProperties>
</file>