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Anonymous Pro" panose="020B0604020202020204" charset="0"/>
      <p:regular r:id="rId9"/>
    </p:embeddedFont>
    <p:embeddedFont>
      <p:font typeface="Anonymous Pro Bold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Computer Says No" panose="020B0604020202020204" charset="0"/>
      <p:regular r:id="rId19"/>
    </p:embeddedFont>
    <p:embeddedFont>
      <p:font typeface="Forum" panose="020B0604020202020204" charset="0"/>
      <p:regular r:id="rId20"/>
    </p:embeddedFont>
    <p:embeddedFont>
      <p:font typeface="Montserrat Bold" panose="020B0604020202020204" charset="-52"/>
      <p:regular r:id="rId21"/>
    </p:embeddedFont>
    <p:embeddedFont>
      <p:font typeface="Nickainley" panose="020B0604020202020204" charset="-52"/>
      <p:regular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Poppins Light" panose="00000400000000000000" pitchFamily="2" charset="0"/>
      <p:regular r:id="rId27"/>
      <p:italic r:id="rId28"/>
    </p:embeddedFont>
    <p:embeddedFont>
      <p:font typeface="Wingdings 3" panose="05040102010807070707" pitchFamily="18" charset="2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font" Target="fonts/font20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pn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916" b="-86898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2CE1FCB7-AF99-1502-6B8B-48D101427BF7}"/>
              </a:ext>
            </a:extLst>
          </p:cNvPr>
          <p:cNvSpPr/>
          <p:nvPr/>
        </p:nvSpPr>
        <p:spPr>
          <a:xfrm>
            <a:off x="8534400" y="629267"/>
            <a:ext cx="8839838" cy="176003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Науково-практичного студентського круглого столу</a:t>
            </a:r>
            <a:endParaRPr lang="ru-UA" sz="24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«ОБЛІК </a:t>
            </a:r>
            <a:r>
              <a:rPr lang="uk-UA" sz="2400" b="1" cap="all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</a:t>
            </a: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ЗВІТНІСТЬ В ІНФОРМАЦІЙНОМУ ЗАБЕЗПЕЧЕННІ СТАЛОГО РОЗВИТКУ ЕКОНОМІКИ</a:t>
            </a:r>
            <a:r>
              <a:rPr lang="uk-UA" sz="2400" b="1" cap="all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UA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altLang="ru-UA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AFBBEAD-190F-CAE2-D20C-7CEA3DF6F42A}"/>
              </a:ext>
            </a:extLst>
          </p:cNvPr>
          <p:cNvSpPr txBox="1">
            <a:spLocks/>
          </p:cNvSpPr>
          <p:nvPr/>
        </p:nvSpPr>
        <p:spPr>
          <a:xfrm>
            <a:off x="3377589" y="3197222"/>
            <a:ext cx="11532822" cy="173142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</a:rPr>
              <a:t>Розвиток штучного інтелекту в системі бухгалтерського обліку</a:t>
            </a:r>
            <a:endParaRPr lang="uk-UA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7" name="Підзаголовок 2">
            <a:extLst>
              <a:ext uri="{FF2B5EF4-FFF2-40B4-BE49-F238E27FC236}">
                <a16:creationId xmlns:a16="http://schemas.microsoft.com/office/drawing/2014/main" id="{BBD6075D-D2E6-A33A-1B47-ED26ACB8E3B1}"/>
              </a:ext>
            </a:extLst>
          </p:cNvPr>
          <p:cNvSpPr txBox="1">
            <a:spLocks/>
          </p:cNvSpPr>
          <p:nvPr/>
        </p:nvSpPr>
        <p:spPr>
          <a:xfrm>
            <a:off x="6781800" y="5765177"/>
            <a:ext cx="5615781" cy="1953868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ts val="0"/>
              </a:spcBef>
              <a:buFont typeface="Wingdings 3" charset="2"/>
              <a:buNone/>
              <a:defRPr/>
            </a:pPr>
            <a:r>
              <a:rPr lang="uk-UA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Виконала: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Font typeface="Wingdings 3" charset="2"/>
              <a:buNone/>
              <a:defRPr/>
            </a:pP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3 курсу 1 групи ФФО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  <a:defRPr/>
            </a:pP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Коваленко Марія Олександрівна</a:t>
            </a:r>
            <a:endParaRPr lang="uk-UA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3" charset="2"/>
              <a:buNone/>
              <a:defRPr/>
            </a:pPr>
            <a:endParaRPr lang="uk-UA" dirty="0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7F2A0C49-2863-884E-1270-D9A14C280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7959222"/>
            <a:ext cx="7924800" cy="16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Font typeface="Wingdings 3" panose="05040102010807070707" pitchFamily="18" charset="2"/>
              <a:buNone/>
            </a:pPr>
            <a:r>
              <a:rPr lang="uk-UA" alt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</a:t>
            </a:r>
          </a:p>
          <a:p>
            <a:pPr eaLnBrk="1" hangingPunct="1">
              <a:lnSpc>
                <a:spcPct val="110000"/>
              </a:lnSpc>
            </a:pPr>
            <a:r>
              <a:rPr lang="uk-UA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Прокопова Олена Миколаївна</a:t>
            </a:r>
          </a:p>
          <a:p>
            <a:pPr eaLnBrk="1" hangingPunct="1">
              <a:lnSpc>
                <a:spcPct val="110000"/>
              </a:lnSpc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андидат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економічних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наук, доцент, доцент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обліку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оподаткування</a:t>
            </a:r>
            <a:r>
              <a:rPr lang="uk-UA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F6AC94B-A230-A220-43FD-DBAD28FB3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394" y="5172476"/>
            <a:ext cx="3059605" cy="4079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1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487601" cy="10287000"/>
          </a:xfrm>
          <a:custGeom>
            <a:avLst/>
            <a:gdLst/>
            <a:ahLst/>
            <a:cxnLst/>
            <a:rect l="l" t="t" r="r" b="b"/>
            <a:pathLst>
              <a:path w="8487601" h="10287000">
                <a:moveTo>
                  <a:pt x="0" y="0"/>
                </a:moveTo>
                <a:lnTo>
                  <a:pt x="8487601" y="0"/>
                </a:lnTo>
                <a:lnTo>
                  <a:pt x="84876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000"/>
            </a:blip>
            <a:stretch>
              <a:fillRect l="-29183" t="-3015" r="-63579" b="-3015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909247" y="2578354"/>
            <a:ext cx="10313416" cy="5156708"/>
          </a:xfrm>
          <a:custGeom>
            <a:avLst/>
            <a:gdLst/>
            <a:ahLst/>
            <a:cxnLst/>
            <a:rect l="l" t="t" r="r" b="b"/>
            <a:pathLst>
              <a:path w="10313416" h="5156708">
                <a:moveTo>
                  <a:pt x="0" y="0"/>
                </a:moveTo>
                <a:lnTo>
                  <a:pt x="10313415" y="0"/>
                </a:lnTo>
                <a:lnTo>
                  <a:pt x="10313415" y="5156708"/>
                </a:lnTo>
                <a:lnTo>
                  <a:pt x="0" y="51567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44000" y="1499573"/>
            <a:ext cx="10226681" cy="3086100"/>
            <a:chOff x="0" y="0"/>
            <a:chExt cx="2693447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93447" cy="812800"/>
            </a:xfrm>
            <a:custGeom>
              <a:avLst/>
              <a:gdLst/>
              <a:ahLst/>
              <a:cxnLst/>
              <a:rect l="l" t="t" r="r" b="b"/>
              <a:pathLst>
                <a:path w="2693447" h="812800">
                  <a:moveTo>
                    <a:pt x="38609" y="0"/>
                  </a:moveTo>
                  <a:lnTo>
                    <a:pt x="2654838" y="0"/>
                  </a:lnTo>
                  <a:cubicBezTo>
                    <a:pt x="2676161" y="0"/>
                    <a:pt x="2693447" y="17286"/>
                    <a:pt x="2693447" y="38609"/>
                  </a:cubicBezTo>
                  <a:lnTo>
                    <a:pt x="2693447" y="774191"/>
                  </a:lnTo>
                  <a:cubicBezTo>
                    <a:pt x="2693447" y="795514"/>
                    <a:pt x="2676161" y="812800"/>
                    <a:pt x="2654838" y="812800"/>
                  </a:cubicBezTo>
                  <a:lnTo>
                    <a:pt x="38609" y="812800"/>
                  </a:lnTo>
                  <a:cubicBezTo>
                    <a:pt x="17286" y="812800"/>
                    <a:pt x="0" y="795514"/>
                    <a:pt x="0" y="774191"/>
                  </a:cubicBezTo>
                  <a:lnTo>
                    <a:pt x="0" y="38609"/>
                  </a:lnTo>
                  <a:cubicBezTo>
                    <a:pt x="0" y="17286"/>
                    <a:pt x="17286" y="0"/>
                    <a:pt x="38609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693447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811532" y="2173626"/>
            <a:ext cx="7269898" cy="167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Forum"/>
              </a:rPr>
              <a:t>Штучний інтелект (ШІ) ― це метод змусити комп'ютер чи програмне забезпечення «мислити» як людський мозок.</a:t>
            </a:r>
          </a:p>
        </p:txBody>
      </p:sp>
      <p:sp>
        <p:nvSpPr>
          <p:cNvPr id="8" name="Freeform 8"/>
          <p:cNvSpPr/>
          <p:nvPr/>
        </p:nvSpPr>
        <p:spPr>
          <a:xfrm rot="3091052">
            <a:off x="15165791" y="-3302464"/>
            <a:ext cx="6638823" cy="5976180"/>
          </a:xfrm>
          <a:custGeom>
            <a:avLst/>
            <a:gdLst/>
            <a:ahLst/>
            <a:cxnLst/>
            <a:rect l="l" t="t" r="r" b="b"/>
            <a:pathLst>
              <a:path w="6638823" h="5976180">
                <a:moveTo>
                  <a:pt x="0" y="0"/>
                </a:moveTo>
                <a:lnTo>
                  <a:pt x="6638824" y="0"/>
                </a:lnTo>
                <a:lnTo>
                  <a:pt x="6638824" y="5976179"/>
                </a:lnTo>
                <a:lnTo>
                  <a:pt x="0" y="59761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004486" y="5156708"/>
            <a:ext cx="10008973" cy="8229600"/>
          </a:xfrm>
          <a:custGeom>
            <a:avLst/>
            <a:gdLst/>
            <a:ahLst/>
            <a:cxnLst/>
            <a:rect l="l" t="t" r="r" b="b"/>
            <a:pathLst>
              <a:path w="10008973" h="8229600">
                <a:moveTo>
                  <a:pt x="0" y="0"/>
                </a:moveTo>
                <a:lnTo>
                  <a:pt x="10008972" y="0"/>
                </a:lnTo>
                <a:lnTo>
                  <a:pt x="100089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0306" y="1346468"/>
            <a:ext cx="7242648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50"/>
              </a:lnSpc>
              <a:spcBef>
                <a:spcPct val="0"/>
              </a:spcBef>
            </a:pPr>
            <a:r>
              <a:rPr lang="en-US" sz="14097" dirty="0">
                <a:solidFill>
                  <a:schemeClr val="bg1"/>
                </a:solidFill>
                <a:latin typeface="Computer Says No"/>
              </a:rPr>
              <a:t>ШТУЧНИЙ ІНТЕЛЕКТ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601849" y="7100342"/>
            <a:ext cx="11495135" cy="4845199"/>
          </a:xfrm>
          <a:custGeom>
            <a:avLst/>
            <a:gdLst/>
            <a:ahLst/>
            <a:cxnLst/>
            <a:rect l="l" t="t" r="r" b="b"/>
            <a:pathLst>
              <a:path w="11495135" h="4845199">
                <a:moveTo>
                  <a:pt x="0" y="0"/>
                </a:moveTo>
                <a:lnTo>
                  <a:pt x="11495135" y="0"/>
                </a:lnTo>
                <a:lnTo>
                  <a:pt x="11495135" y="4845199"/>
                </a:lnTo>
                <a:lnTo>
                  <a:pt x="0" y="48451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769141" y="5156708"/>
            <a:ext cx="10580276" cy="3086100"/>
            <a:chOff x="0" y="0"/>
            <a:chExt cx="14107034" cy="41148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4107034" cy="4114800"/>
              <a:chOff x="0" y="0"/>
              <a:chExt cx="2786575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78657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786575" h="812800">
                    <a:moveTo>
                      <a:pt x="37318" y="0"/>
                    </a:moveTo>
                    <a:lnTo>
                      <a:pt x="2749256" y="0"/>
                    </a:lnTo>
                    <a:cubicBezTo>
                      <a:pt x="2759154" y="0"/>
                      <a:pt x="2768646" y="3932"/>
                      <a:pt x="2775644" y="10930"/>
                    </a:cubicBezTo>
                    <a:cubicBezTo>
                      <a:pt x="2782643" y="17929"/>
                      <a:pt x="2786575" y="27421"/>
                      <a:pt x="2786575" y="37318"/>
                    </a:cubicBezTo>
                    <a:lnTo>
                      <a:pt x="2786575" y="775482"/>
                    </a:lnTo>
                    <a:cubicBezTo>
                      <a:pt x="2786575" y="785379"/>
                      <a:pt x="2782643" y="794871"/>
                      <a:pt x="2775644" y="801870"/>
                    </a:cubicBezTo>
                    <a:cubicBezTo>
                      <a:pt x="2768646" y="808868"/>
                      <a:pt x="2759154" y="812800"/>
                      <a:pt x="2749256" y="812800"/>
                    </a:cubicBezTo>
                    <a:lnTo>
                      <a:pt x="37318" y="812800"/>
                    </a:lnTo>
                    <a:cubicBezTo>
                      <a:pt x="27421" y="812800"/>
                      <a:pt x="17929" y="808868"/>
                      <a:pt x="10930" y="801870"/>
                    </a:cubicBezTo>
                    <a:cubicBezTo>
                      <a:pt x="3932" y="794871"/>
                      <a:pt x="0" y="785379"/>
                      <a:pt x="0" y="775482"/>
                    </a:cubicBezTo>
                    <a:lnTo>
                      <a:pt x="0" y="37318"/>
                    </a:lnTo>
                    <a:cubicBezTo>
                      <a:pt x="0" y="27421"/>
                      <a:pt x="3932" y="17929"/>
                      <a:pt x="10930" y="10930"/>
                    </a:cubicBezTo>
                    <a:cubicBezTo>
                      <a:pt x="17929" y="3932"/>
                      <a:pt x="27421" y="0"/>
                      <a:pt x="3731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2786575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830196" y="546312"/>
              <a:ext cx="8639536" cy="2955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FFFFFF"/>
                  </a:solidFill>
                  <a:latin typeface="Forum"/>
                </a:rPr>
                <a:t>Звіт PwC: до 2030 року штучний інтелект може принести до світової економіки до 15,7 трильйонів доларів США.</a:t>
              </a: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5173534" y="7738079"/>
            <a:ext cx="4171532" cy="3569725"/>
          </a:xfrm>
          <a:custGeom>
            <a:avLst/>
            <a:gdLst/>
            <a:ahLst/>
            <a:cxnLst/>
            <a:rect l="l" t="t" r="r" b="b"/>
            <a:pathLst>
              <a:path w="4171532" h="3569725">
                <a:moveTo>
                  <a:pt x="4171532" y="0"/>
                </a:moveTo>
                <a:lnTo>
                  <a:pt x="0" y="0"/>
                </a:lnTo>
                <a:lnTo>
                  <a:pt x="0" y="3569725"/>
                </a:lnTo>
                <a:lnTo>
                  <a:pt x="4171532" y="3569725"/>
                </a:lnTo>
                <a:lnTo>
                  <a:pt x="417153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492033" y="-1557904"/>
            <a:ext cx="7392191" cy="3115808"/>
          </a:xfrm>
          <a:custGeom>
            <a:avLst/>
            <a:gdLst/>
            <a:ahLst/>
            <a:cxnLst/>
            <a:rect l="l" t="t" r="r" b="b"/>
            <a:pathLst>
              <a:path w="7392191" h="3115808">
                <a:moveTo>
                  <a:pt x="0" y="0"/>
                </a:moveTo>
                <a:lnTo>
                  <a:pt x="7392191" y="0"/>
                </a:lnTo>
                <a:lnTo>
                  <a:pt x="7392191" y="3115808"/>
                </a:lnTo>
                <a:lnTo>
                  <a:pt x="0" y="31158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A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1408" y="1028700"/>
            <a:ext cx="5726139" cy="2500874"/>
          </a:xfrm>
          <a:custGeom>
            <a:avLst/>
            <a:gdLst/>
            <a:ahLst/>
            <a:cxnLst/>
            <a:rect l="l" t="t" r="r" b="b"/>
            <a:pathLst>
              <a:path w="5726139" h="2500874">
                <a:moveTo>
                  <a:pt x="0" y="0"/>
                </a:moveTo>
                <a:lnTo>
                  <a:pt x="5726139" y="0"/>
                </a:lnTo>
                <a:lnTo>
                  <a:pt x="5726139" y="2500874"/>
                </a:lnTo>
                <a:lnTo>
                  <a:pt x="0" y="2500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H="1" flipV="1">
            <a:off x="17259300" y="1028700"/>
            <a:ext cx="0" cy="578647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028700" y="4234201"/>
            <a:ext cx="9897232" cy="5006268"/>
            <a:chOff x="0" y="0"/>
            <a:chExt cx="13196309" cy="6675023"/>
          </a:xfrm>
        </p:grpSpPr>
        <p:sp>
          <p:nvSpPr>
            <p:cNvPr id="5" name="AutoShape 5"/>
            <p:cNvSpPr/>
            <p:nvPr/>
          </p:nvSpPr>
          <p:spPr>
            <a:xfrm flipV="1">
              <a:off x="25400" y="0"/>
              <a:ext cx="0" cy="667502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0" y="6649623"/>
              <a:ext cx="13196309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7" name="TextBox 7"/>
          <p:cNvSpPr txBox="1"/>
          <p:nvPr/>
        </p:nvSpPr>
        <p:spPr>
          <a:xfrm>
            <a:off x="4961868" y="1079802"/>
            <a:ext cx="11605893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  <a:spcBef>
                <a:spcPct val="0"/>
              </a:spcBef>
            </a:pPr>
            <a:r>
              <a:rPr lang="en-US" sz="7200" dirty="0">
                <a:solidFill>
                  <a:schemeClr val="bg1"/>
                </a:solidFill>
                <a:latin typeface="Computer Says No Semi-Bold"/>
              </a:rPr>
              <a:t>РОЛЬ ШІ В БУХГАЛТЕРСЬКОМУ ОБЛІКУ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411776" y="4053252"/>
            <a:ext cx="13464447" cy="2180495"/>
            <a:chOff x="0" y="0"/>
            <a:chExt cx="17952596" cy="2907327"/>
          </a:xfrm>
        </p:grpSpPr>
        <p:sp>
          <p:nvSpPr>
            <p:cNvPr id="9" name="Freeform 9"/>
            <p:cNvSpPr/>
            <p:nvPr/>
          </p:nvSpPr>
          <p:spPr>
            <a:xfrm>
              <a:off x="0" y="89555"/>
              <a:ext cx="2817772" cy="2817772"/>
            </a:xfrm>
            <a:custGeom>
              <a:avLst/>
              <a:gdLst/>
              <a:ahLst/>
              <a:cxnLst/>
              <a:rect l="l" t="t" r="r" b="b"/>
              <a:pathLst>
                <a:path w="2817772" h="2817772">
                  <a:moveTo>
                    <a:pt x="0" y="0"/>
                  </a:moveTo>
                  <a:lnTo>
                    <a:pt x="2817772" y="0"/>
                  </a:lnTo>
                  <a:lnTo>
                    <a:pt x="2817772" y="2817772"/>
                  </a:lnTo>
                  <a:lnTo>
                    <a:pt x="0" y="281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5040272" y="0"/>
              <a:ext cx="2817772" cy="2817772"/>
            </a:xfrm>
            <a:custGeom>
              <a:avLst/>
              <a:gdLst/>
              <a:ahLst/>
              <a:cxnLst/>
              <a:rect l="l" t="t" r="r" b="b"/>
              <a:pathLst>
                <a:path w="2817772" h="2817772">
                  <a:moveTo>
                    <a:pt x="0" y="0"/>
                  </a:moveTo>
                  <a:lnTo>
                    <a:pt x="2817773" y="0"/>
                  </a:lnTo>
                  <a:lnTo>
                    <a:pt x="2817773" y="2817772"/>
                  </a:lnTo>
                  <a:lnTo>
                    <a:pt x="0" y="281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0078589" y="89555"/>
              <a:ext cx="2817772" cy="2817772"/>
            </a:xfrm>
            <a:custGeom>
              <a:avLst/>
              <a:gdLst/>
              <a:ahLst/>
              <a:cxnLst/>
              <a:rect l="l" t="t" r="r" b="b"/>
              <a:pathLst>
                <a:path w="2817772" h="2817772">
                  <a:moveTo>
                    <a:pt x="0" y="0"/>
                  </a:moveTo>
                  <a:lnTo>
                    <a:pt x="2817772" y="0"/>
                  </a:lnTo>
                  <a:lnTo>
                    <a:pt x="2817772" y="2817772"/>
                  </a:lnTo>
                  <a:lnTo>
                    <a:pt x="0" y="281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5134824" y="89555"/>
              <a:ext cx="2817772" cy="2817772"/>
            </a:xfrm>
            <a:custGeom>
              <a:avLst/>
              <a:gdLst/>
              <a:ahLst/>
              <a:cxnLst/>
              <a:rect l="l" t="t" r="r" b="b"/>
              <a:pathLst>
                <a:path w="2817772" h="2817772">
                  <a:moveTo>
                    <a:pt x="0" y="0"/>
                  </a:moveTo>
                  <a:lnTo>
                    <a:pt x="2817772" y="0"/>
                  </a:lnTo>
                  <a:lnTo>
                    <a:pt x="2817772" y="2817772"/>
                  </a:lnTo>
                  <a:lnTo>
                    <a:pt x="0" y="281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538329" y="899099"/>
              <a:ext cx="1741115" cy="1678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693"/>
                </a:lnSpc>
                <a:spcBef>
                  <a:spcPct val="0"/>
                </a:spcBef>
              </a:pPr>
              <a:r>
                <a:rPr lang="en-US" sz="10686">
                  <a:solidFill>
                    <a:srgbClr val="BF78FE"/>
                  </a:solidFill>
                  <a:latin typeface="Computer Says No"/>
                </a:rPr>
                <a:t>01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580496" y="812679"/>
              <a:ext cx="1741115" cy="1678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693"/>
                </a:lnSpc>
                <a:spcBef>
                  <a:spcPct val="0"/>
                </a:spcBef>
              </a:pPr>
              <a:r>
                <a:rPr lang="en-US" sz="10686">
                  <a:solidFill>
                    <a:srgbClr val="BF78FE"/>
                  </a:solidFill>
                  <a:latin typeface="Computer Says No"/>
                </a:rPr>
                <a:t>02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616917" y="902234"/>
              <a:ext cx="1741115" cy="1678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693"/>
                </a:lnSpc>
                <a:spcBef>
                  <a:spcPct val="0"/>
                </a:spcBef>
              </a:pPr>
              <a:r>
                <a:rPr lang="en-US" sz="10686">
                  <a:solidFill>
                    <a:srgbClr val="BF78FE"/>
                  </a:solidFill>
                  <a:latin typeface="Computer Says No"/>
                </a:rPr>
                <a:t>03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668224" y="902234"/>
              <a:ext cx="1741115" cy="1678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693"/>
                </a:lnSpc>
                <a:spcBef>
                  <a:spcPct val="0"/>
                </a:spcBef>
              </a:pPr>
              <a:r>
                <a:rPr lang="en-US" sz="10686">
                  <a:solidFill>
                    <a:srgbClr val="BF78FE"/>
                  </a:solidFill>
                  <a:latin typeface="Computer Says No"/>
                </a:rPr>
                <a:t>04</a:t>
              </a:r>
            </a:p>
          </p:txBody>
        </p:sp>
        <p:sp>
          <p:nvSpPr>
            <p:cNvPr id="17" name="AutoShape 17"/>
            <p:cNvSpPr/>
            <p:nvPr/>
          </p:nvSpPr>
          <p:spPr>
            <a:xfrm flipV="1">
              <a:off x="12896361" y="1530191"/>
              <a:ext cx="2270373" cy="0"/>
            </a:xfrm>
            <a:prstGeom prst="line">
              <a:avLst/>
            </a:prstGeom>
            <a:ln w="63500" cap="rnd">
              <a:solidFill>
                <a:srgbClr val="5CE5F8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flipV="1">
              <a:off x="7808215" y="1530191"/>
              <a:ext cx="2270373" cy="0"/>
            </a:xfrm>
            <a:prstGeom prst="line">
              <a:avLst/>
            </a:prstGeom>
            <a:ln w="63500" cap="rnd">
              <a:solidFill>
                <a:srgbClr val="5CE5F8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flipV="1">
              <a:off x="2769899" y="1440636"/>
              <a:ext cx="2270373" cy="0"/>
            </a:xfrm>
            <a:prstGeom prst="line">
              <a:avLst/>
            </a:prstGeom>
            <a:ln w="63500" cap="rnd">
              <a:solidFill>
                <a:srgbClr val="5CE5F8"/>
              </a:solidFill>
              <a:prstDash val="sysDot"/>
              <a:headEnd type="none" w="sm" len="sm"/>
              <a:tailEnd type="none" w="sm" len="sm"/>
            </a:ln>
          </p:spPr>
        </p:sp>
      </p:grpSp>
      <p:sp>
        <p:nvSpPr>
          <p:cNvPr id="20" name="TextBox 20"/>
          <p:cNvSpPr txBox="1"/>
          <p:nvPr/>
        </p:nvSpPr>
        <p:spPr>
          <a:xfrm>
            <a:off x="1743075" y="6510957"/>
            <a:ext cx="3491231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nonymous Pro Bold"/>
              </a:rPr>
              <a:t>Автоматизація обліку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234306" y="6510957"/>
            <a:ext cx="4319269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nonymous Pro Bold"/>
              </a:rPr>
              <a:t>Прогнозування і аналітика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402482" y="6510957"/>
            <a:ext cx="3669592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nonymous Pro Bold"/>
              </a:rPr>
              <a:t>Мінімізація помилок та ризиків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203461" y="6510957"/>
            <a:ext cx="3905402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nonymous Pro Bold"/>
              </a:rPr>
              <a:t>Покращення продуктивності </a:t>
            </a:r>
          </a:p>
        </p:txBody>
      </p:sp>
      <p:sp>
        <p:nvSpPr>
          <p:cNvPr id="24" name="Freeform 24"/>
          <p:cNvSpPr/>
          <p:nvPr/>
        </p:nvSpPr>
        <p:spPr>
          <a:xfrm rot="-1499130">
            <a:off x="13502507" y="6982120"/>
            <a:ext cx="7212712" cy="5930452"/>
          </a:xfrm>
          <a:custGeom>
            <a:avLst/>
            <a:gdLst/>
            <a:ahLst/>
            <a:cxnLst/>
            <a:rect l="l" t="t" r="r" b="b"/>
            <a:pathLst>
              <a:path w="7212712" h="5930452">
                <a:moveTo>
                  <a:pt x="0" y="0"/>
                </a:moveTo>
                <a:lnTo>
                  <a:pt x="7212712" y="0"/>
                </a:lnTo>
                <a:lnTo>
                  <a:pt x="7212712" y="5930452"/>
                </a:lnTo>
                <a:lnTo>
                  <a:pt x="0" y="59304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617602" y="-3086100"/>
            <a:ext cx="10008973" cy="8229600"/>
          </a:xfrm>
          <a:custGeom>
            <a:avLst/>
            <a:gdLst/>
            <a:ahLst/>
            <a:cxnLst/>
            <a:rect l="l" t="t" r="r" b="b"/>
            <a:pathLst>
              <a:path w="10008973" h="8229600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7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9B60EB">
                    <a:alpha val="100000"/>
                  </a:srgbClr>
                </a:gs>
                <a:gs pos="50000">
                  <a:srgbClr val="5527F5">
                    <a:alpha val="100000"/>
                  </a:srgbClr>
                </a:gs>
                <a:gs pos="100000">
                  <a:srgbClr val="9B60EB">
                    <a:alpha val="100000"/>
                  </a:srgbClr>
                </a:gs>
              </a:gsLst>
              <a:lin ang="0"/>
            </a:gradFill>
            <a:ln w="304800" cap="sq">
              <a:solidFill>
                <a:srgbClr val="020A4A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343451" y="724252"/>
            <a:ext cx="11601099" cy="165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35"/>
              </a:lnSpc>
            </a:pPr>
            <a:r>
              <a:rPr lang="en-US" sz="6399">
                <a:solidFill>
                  <a:srgbClr val="FFFFFF"/>
                </a:solidFill>
                <a:latin typeface="Forum"/>
              </a:rPr>
              <a:t>БУХГАЛТЕРСЬКЕ ПРОГРАМНЕ ЗАБЕЗПЕЧЕННЯ З ШІ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674318" y="2797072"/>
            <a:ext cx="4942171" cy="6566003"/>
            <a:chOff x="0" y="0"/>
            <a:chExt cx="1301642" cy="17293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1642" cy="1729318"/>
            </a:xfrm>
            <a:custGeom>
              <a:avLst/>
              <a:gdLst/>
              <a:ahLst/>
              <a:cxnLst/>
              <a:rect l="l" t="t" r="r" b="b"/>
              <a:pathLst>
                <a:path w="1301642" h="1729318">
                  <a:moveTo>
                    <a:pt x="79892" y="0"/>
                  </a:moveTo>
                  <a:lnTo>
                    <a:pt x="1221750" y="0"/>
                  </a:lnTo>
                  <a:cubicBezTo>
                    <a:pt x="1242939" y="0"/>
                    <a:pt x="1263260" y="8417"/>
                    <a:pt x="1278242" y="23400"/>
                  </a:cubicBezTo>
                  <a:cubicBezTo>
                    <a:pt x="1293225" y="38382"/>
                    <a:pt x="1301642" y="58703"/>
                    <a:pt x="1301642" y="79892"/>
                  </a:cubicBezTo>
                  <a:lnTo>
                    <a:pt x="1301642" y="1649426"/>
                  </a:lnTo>
                  <a:cubicBezTo>
                    <a:pt x="1301642" y="1670615"/>
                    <a:pt x="1293225" y="1690935"/>
                    <a:pt x="1278242" y="1705918"/>
                  </a:cubicBezTo>
                  <a:cubicBezTo>
                    <a:pt x="1263260" y="1720901"/>
                    <a:pt x="1242939" y="1729318"/>
                    <a:pt x="1221750" y="1729318"/>
                  </a:cubicBezTo>
                  <a:lnTo>
                    <a:pt x="79892" y="1729318"/>
                  </a:lnTo>
                  <a:cubicBezTo>
                    <a:pt x="58703" y="1729318"/>
                    <a:pt x="38382" y="1720901"/>
                    <a:pt x="23400" y="1705918"/>
                  </a:cubicBezTo>
                  <a:cubicBezTo>
                    <a:pt x="8417" y="1690935"/>
                    <a:pt x="0" y="1670615"/>
                    <a:pt x="0" y="1649426"/>
                  </a:cubicBezTo>
                  <a:lnTo>
                    <a:pt x="0" y="79892"/>
                  </a:lnTo>
                  <a:cubicBezTo>
                    <a:pt x="0" y="58703"/>
                    <a:pt x="8417" y="38382"/>
                    <a:pt x="23400" y="23400"/>
                  </a:cubicBezTo>
                  <a:cubicBezTo>
                    <a:pt x="38382" y="8417"/>
                    <a:pt x="58703" y="0"/>
                    <a:pt x="79892" y="0"/>
                  </a:cubicBezTo>
                  <a:close/>
                </a:path>
              </a:pathLst>
            </a:custGeom>
            <a:solidFill>
              <a:srgbClr val="020A4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301642" cy="1795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21339" y="2797072"/>
            <a:ext cx="4942171" cy="6566003"/>
            <a:chOff x="0" y="0"/>
            <a:chExt cx="1301642" cy="17293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1642" cy="1729318"/>
            </a:xfrm>
            <a:custGeom>
              <a:avLst/>
              <a:gdLst/>
              <a:ahLst/>
              <a:cxnLst/>
              <a:rect l="l" t="t" r="r" b="b"/>
              <a:pathLst>
                <a:path w="1301642" h="1729318">
                  <a:moveTo>
                    <a:pt x="79892" y="0"/>
                  </a:moveTo>
                  <a:lnTo>
                    <a:pt x="1221750" y="0"/>
                  </a:lnTo>
                  <a:cubicBezTo>
                    <a:pt x="1242939" y="0"/>
                    <a:pt x="1263260" y="8417"/>
                    <a:pt x="1278242" y="23400"/>
                  </a:cubicBezTo>
                  <a:cubicBezTo>
                    <a:pt x="1293225" y="38382"/>
                    <a:pt x="1301642" y="58703"/>
                    <a:pt x="1301642" y="79892"/>
                  </a:cubicBezTo>
                  <a:lnTo>
                    <a:pt x="1301642" y="1649426"/>
                  </a:lnTo>
                  <a:cubicBezTo>
                    <a:pt x="1301642" y="1670615"/>
                    <a:pt x="1293225" y="1690935"/>
                    <a:pt x="1278242" y="1705918"/>
                  </a:cubicBezTo>
                  <a:cubicBezTo>
                    <a:pt x="1263260" y="1720901"/>
                    <a:pt x="1242939" y="1729318"/>
                    <a:pt x="1221750" y="1729318"/>
                  </a:cubicBezTo>
                  <a:lnTo>
                    <a:pt x="79892" y="1729318"/>
                  </a:lnTo>
                  <a:cubicBezTo>
                    <a:pt x="58703" y="1729318"/>
                    <a:pt x="38382" y="1720901"/>
                    <a:pt x="23400" y="1705918"/>
                  </a:cubicBezTo>
                  <a:cubicBezTo>
                    <a:pt x="8417" y="1690935"/>
                    <a:pt x="0" y="1670615"/>
                    <a:pt x="0" y="1649426"/>
                  </a:cubicBezTo>
                  <a:lnTo>
                    <a:pt x="0" y="79892"/>
                  </a:lnTo>
                  <a:cubicBezTo>
                    <a:pt x="0" y="58703"/>
                    <a:pt x="8417" y="38382"/>
                    <a:pt x="23400" y="23400"/>
                  </a:cubicBezTo>
                  <a:cubicBezTo>
                    <a:pt x="38382" y="8417"/>
                    <a:pt x="58703" y="0"/>
                    <a:pt x="79892" y="0"/>
                  </a:cubicBezTo>
                  <a:close/>
                </a:path>
              </a:pathLst>
            </a:custGeom>
            <a:solidFill>
              <a:srgbClr val="020A4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301642" cy="1795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2744684"/>
            <a:ext cx="4942171" cy="6566003"/>
            <a:chOff x="0" y="0"/>
            <a:chExt cx="1301642" cy="172931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01642" cy="1729318"/>
            </a:xfrm>
            <a:custGeom>
              <a:avLst/>
              <a:gdLst/>
              <a:ahLst/>
              <a:cxnLst/>
              <a:rect l="l" t="t" r="r" b="b"/>
              <a:pathLst>
                <a:path w="1301642" h="1729318">
                  <a:moveTo>
                    <a:pt x="79892" y="0"/>
                  </a:moveTo>
                  <a:lnTo>
                    <a:pt x="1221750" y="0"/>
                  </a:lnTo>
                  <a:cubicBezTo>
                    <a:pt x="1242939" y="0"/>
                    <a:pt x="1263260" y="8417"/>
                    <a:pt x="1278242" y="23400"/>
                  </a:cubicBezTo>
                  <a:cubicBezTo>
                    <a:pt x="1293225" y="38382"/>
                    <a:pt x="1301642" y="58703"/>
                    <a:pt x="1301642" y="79892"/>
                  </a:cubicBezTo>
                  <a:lnTo>
                    <a:pt x="1301642" y="1649426"/>
                  </a:lnTo>
                  <a:cubicBezTo>
                    <a:pt x="1301642" y="1670615"/>
                    <a:pt x="1293225" y="1690935"/>
                    <a:pt x="1278242" y="1705918"/>
                  </a:cubicBezTo>
                  <a:cubicBezTo>
                    <a:pt x="1263260" y="1720901"/>
                    <a:pt x="1242939" y="1729318"/>
                    <a:pt x="1221750" y="1729318"/>
                  </a:cubicBezTo>
                  <a:lnTo>
                    <a:pt x="79892" y="1729318"/>
                  </a:lnTo>
                  <a:cubicBezTo>
                    <a:pt x="58703" y="1729318"/>
                    <a:pt x="38382" y="1720901"/>
                    <a:pt x="23400" y="1705918"/>
                  </a:cubicBezTo>
                  <a:cubicBezTo>
                    <a:pt x="8417" y="1690935"/>
                    <a:pt x="0" y="1670615"/>
                    <a:pt x="0" y="1649426"/>
                  </a:cubicBezTo>
                  <a:lnTo>
                    <a:pt x="0" y="79892"/>
                  </a:lnTo>
                  <a:cubicBezTo>
                    <a:pt x="0" y="58703"/>
                    <a:pt x="8417" y="38382"/>
                    <a:pt x="23400" y="23400"/>
                  </a:cubicBezTo>
                  <a:cubicBezTo>
                    <a:pt x="38382" y="8417"/>
                    <a:pt x="58703" y="0"/>
                    <a:pt x="79892" y="0"/>
                  </a:cubicBezTo>
                  <a:close/>
                </a:path>
              </a:pathLst>
            </a:custGeom>
            <a:solidFill>
              <a:srgbClr val="020A4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301642" cy="1795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46587" y="3125236"/>
            <a:ext cx="4500784" cy="4566602"/>
            <a:chOff x="0" y="0"/>
            <a:chExt cx="2952750" cy="2995930"/>
          </a:xfrm>
        </p:grpSpPr>
        <p:sp>
          <p:nvSpPr>
            <p:cNvPr id="16" name="Freeform 16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2"/>
              <a:stretch>
                <a:fillRect l="-26823" r="-26823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7346691" y="7961338"/>
            <a:ext cx="3594618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Montserrat Bold"/>
              </a:rPr>
              <a:t>Sage Intacct</a:t>
            </a: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6893608" y="3125236"/>
            <a:ext cx="4500784" cy="4566602"/>
            <a:chOff x="0" y="0"/>
            <a:chExt cx="2952750" cy="2995930"/>
          </a:xfrm>
        </p:grpSpPr>
        <p:sp>
          <p:nvSpPr>
            <p:cNvPr id="19" name="Freeform 19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3"/>
              <a:stretch>
                <a:fillRect l="-40922" r="-40922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12993712" y="7961338"/>
            <a:ext cx="3594618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Montserrat Bold"/>
              </a:rPr>
              <a:t>Xero</a:t>
            </a:r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2540629" y="3125236"/>
            <a:ext cx="4500784" cy="4566602"/>
            <a:chOff x="0" y="0"/>
            <a:chExt cx="2952750" cy="2995930"/>
          </a:xfrm>
        </p:grpSpPr>
        <p:sp>
          <p:nvSpPr>
            <p:cNvPr id="22" name="Freeform 22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4"/>
              <a:stretch>
                <a:fillRect l="-48075" r="-48075"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699670" y="7961338"/>
            <a:ext cx="3594618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Montserrat Bold"/>
              </a:rPr>
              <a:t>QuickBooks</a:t>
            </a:r>
          </a:p>
        </p:txBody>
      </p:sp>
      <p:sp>
        <p:nvSpPr>
          <p:cNvPr id="24" name="Freeform 24"/>
          <p:cNvSpPr/>
          <p:nvPr/>
        </p:nvSpPr>
        <p:spPr>
          <a:xfrm>
            <a:off x="15256498" y="8574748"/>
            <a:ext cx="7392191" cy="3115808"/>
          </a:xfrm>
          <a:custGeom>
            <a:avLst/>
            <a:gdLst/>
            <a:ahLst/>
            <a:cxnLst/>
            <a:rect l="l" t="t" r="r" b="b"/>
            <a:pathLst>
              <a:path w="7392191" h="3115808">
                <a:moveTo>
                  <a:pt x="0" y="0"/>
                </a:moveTo>
                <a:lnTo>
                  <a:pt x="7392190" y="0"/>
                </a:lnTo>
                <a:lnTo>
                  <a:pt x="7392190" y="3115808"/>
                </a:lnTo>
                <a:lnTo>
                  <a:pt x="0" y="3115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944549" y="-1901485"/>
            <a:ext cx="5101092" cy="4365182"/>
          </a:xfrm>
          <a:custGeom>
            <a:avLst/>
            <a:gdLst/>
            <a:ahLst/>
            <a:cxnLst/>
            <a:rect l="l" t="t" r="r" b="b"/>
            <a:pathLst>
              <a:path w="5101092" h="4365182">
                <a:moveTo>
                  <a:pt x="0" y="0"/>
                </a:moveTo>
                <a:lnTo>
                  <a:pt x="5101092" y="0"/>
                </a:lnTo>
                <a:lnTo>
                  <a:pt x="5101092" y="4365182"/>
                </a:lnTo>
                <a:lnTo>
                  <a:pt x="0" y="43651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3696095" y="-947952"/>
            <a:ext cx="7392191" cy="3115808"/>
          </a:xfrm>
          <a:custGeom>
            <a:avLst/>
            <a:gdLst/>
            <a:ahLst/>
            <a:cxnLst/>
            <a:rect l="l" t="t" r="r" b="b"/>
            <a:pathLst>
              <a:path w="7392191" h="3115808">
                <a:moveTo>
                  <a:pt x="0" y="0"/>
                </a:moveTo>
                <a:lnTo>
                  <a:pt x="7392190" y="0"/>
                </a:lnTo>
                <a:lnTo>
                  <a:pt x="7392190" y="3115808"/>
                </a:lnTo>
                <a:lnTo>
                  <a:pt x="0" y="3115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274900" y="685470"/>
            <a:ext cx="1222079" cy="1695370"/>
          </a:xfrm>
          <a:custGeom>
            <a:avLst/>
            <a:gdLst/>
            <a:ahLst/>
            <a:cxnLst/>
            <a:rect l="l" t="t" r="r" b="b"/>
            <a:pathLst>
              <a:path w="1222079" h="1695370">
                <a:moveTo>
                  <a:pt x="0" y="0"/>
                </a:moveTo>
                <a:lnTo>
                  <a:pt x="1222079" y="0"/>
                </a:lnTo>
                <a:lnTo>
                  <a:pt x="1222079" y="1695370"/>
                </a:lnTo>
                <a:lnTo>
                  <a:pt x="0" y="16953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1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30357" y="-902150"/>
            <a:ext cx="6173053" cy="2601942"/>
          </a:xfrm>
          <a:custGeom>
            <a:avLst/>
            <a:gdLst/>
            <a:ahLst/>
            <a:cxnLst/>
            <a:rect l="l" t="t" r="r" b="b"/>
            <a:pathLst>
              <a:path w="6173053" h="2601942">
                <a:moveTo>
                  <a:pt x="0" y="0"/>
                </a:moveTo>
                <a:lnTo>
                  <a:pt x="6173052" y="0"/>
                </a:lnTo>
                <a:lnTo>
                  <a:pt x="6173052" y="2601941"/>
                </a:lnTo>
                <a:lnTo>
                  <a:pt x="0" y="2601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952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816593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86375" y="6763468"/>
            <a:ext cx="7715250" cy="1312536"/>
            <a:chOff x="0" y="0"/>
            <a:chExt cx="10287000" cy="1750048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10287000" cy="1750048"/>
              <a:chOff x="0" y="0"/>
              <a:chExt cx="13271500" cy="225777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2700" y="0"/>
                <a:ext cx="9245600" cy="2260600"/>
              </a:xfrm>
              <a:custGeom>
                <a:avLst/>
                <a:gdLst/>
                <a:ahLst/>
                <a:cxnLst/>
                <a:rect l="l" t="t" r="r" b="b"/>
                <a:pathLst>
                  <a:path w="9245600" h="2260600">
                    <a:moveTo>
                      <a:pt x="622300" y="0"/>
                    </a:moveTo>
                    <a:cubicBezTo>
                      <a:pt x="508000" y="0"/>
                      <a:pt x="406400" y="88900"/>
                      <a:pt x="406400" y="215900"/>
                    </a:cubicBezTo>
                    <a:lnTo>
                      <a:pt x="406400" y="279400"/>
                    </a:lnTo>
                    <a:cubicBezTo>
                      <a:pt x="406400" y="393700"/>
                      <a:pt x="508000" y="495300"/>
                      <a:pt x="622300" y="495300"/>
                    </a:cubicBezTo>
                    <a:cubicBezTo>
                      <a:pt x="736600" y="495300"/>
                      <a:pt x="838200" y="393700"/>
                      <a:pt x="838200" y="279400"/>
                    </a:cubicBezTo>
                    <a:lnTo>
                      <a:pt x="838200" y="215900"/>
                    </a:lnTo>
                    <a:cubicBezTo>
                      <a:pt x="838200" y="88900"/>
                      <a:pt x="736600" y="0"/>
                      <a:pt x="622300" y="0"/>
                    </a:cubicBezTo>
                    <a:close/>
                    <a:moveTo>
                      <a:pt x="406400" y="965200"/>
                    </a:moveTo>
                    <a:cubicBezTo>
                      <a:pt x="406400" y="965200"/>
                      <a:pt x="393700" y="952500"/>
                      <a:pt x="393700" y="965200"/>
                    </a:cubicBezTo>
                    <a:lnTo>
                      <a:pt x="241300" y="1320800"/>
                    </a:lnTo>
                    <a:cubicBezTo>
                      <a:pt x="215900" y="1371600"/>
                      <a:pt x="165100" y="1409700"/>
                      <a:pt x="1016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12700" y="1409700"/>
                      <a:pt x="12700" y="1397000"/>
                    </a:cubicBezTo>
                    <a:cubicBezTo>
                      <a:pt x="0" y="1384300"/>
                      <a:pt x="0" y="1371600"/>
                      <a:pt x="12700" y="1358900"/>
                    </a:cubicBezTo>
                    <a:lnTo>
                      <a:pt x="203200" y="914400"/>
                    </a:lnTo>
                    <a:lnTo>
                      <a:pt x="266700" y="736600"/>
                    </a:lnTo>
                    <a:cubicBezTo>
                      <a:pt x="317500" y="635000"/>
                      <a:pt x="419100" y="558800"/>
                      <a:pt x="533400" y="558800"/>
                    </a:cubicBezTo>
                    <a:lnTo>
                      <a:pt x="711200" y="558800"/>
                    </a:lnTo>
                    <a:cubicBezTo>
                      <a:pt x="825500" y="558800"/>
                      <a:pt x="927100" y="635000"/>
                      <a:pt x="977900" y="736600"/>
                    </a:cubicBezTo>
                    <a:lnTo>
                      <a:pt x="1041400" y="914400"/>
                    </a:lnTo>
                    <a:lnTo>
                      <a:pt x="1231900" y="1358900"/>
                    </a:lnTo>
                    <a:cubicBezTo>
                      <a:pt x="1244600" y="1371600"/>
                      <a:pt x="1244600" y="1384300"/>
                      <a:pt x="1231900" y="1397000"/>
                    </a:cubicBezTo>
                    <a:cubicBezTo>
                      <a:pt x="1231900" y="1409700"/>
                      <a:pt x="1219200" y="1409700"/>
                      <a:pt x="1206500" y="1409700"/>
                    </a:cubicBezTo>
                    <a:lnTo>
                      <a:pt x="1143000" y="1409700"/>
                    </a:lnTo>
                    <a:cubicBezTo>
                      <a:pt x="1079500" y="1409700"/>
                      <a:pt x="1028700" y="1371600"/>
                      <a:pt x="1003300" y="1320800"/>
                    </a:cubicBezTo>
                    <a:lnTo>
                      <a:pt x="850900" y="965200"/>
                    </a:lnTo>
                    <a:cubicBezTo>
                      <a:pt x="850900" y="952500"/>
                      <a:pt x="838200" y="965200"/>
                      <a:pt x="838200" y="965200"/>
                    </a:cubicBezTo>
                    <a:lnTo>
                      <a:pt x="901700" y="1409700"/>
                    </a:lnTo>
                    <a:lnTo>
                      <a:pt x="977900" y="2222500"/>
                    </a:lnTo>
                    <a:cubicBezTo>
                      <a:pt x="977900" y="2235200"/>
                      <a:pt x="965200" y="2235200"/>
                      <a:pt x="965200" y="2247900"/>
                    </a:cubicBezTo>
                    <a:cubicBezTo>
                      <a:pt x="952500" y="2247900"/>
                      <a:pt x="952500" y="2260600"/>
                      <a:pt x="939800" y="2260600"/>
                    </a:cubicBezTo>
                    <a:lnTo>
                      <a:pt x="889000" y="2260600"/>
                    </a:lnTo>
                    <a:cubicBezTo>
                      <a:pt x="812800" y="2260600"/>
                      <a:pt x="749300" y="2209800"/>
                      <a:pt x="749300" y="2133600"/>
                    </a:cubicBezTo>
                    <a:lnTo>
                      <a:pt x="635000" y="1447800"/>
                    </a:lnTo>
                    <a:cubicBezTo>
                      <a:pt x="622300" y="1447800"/>
                      <a:pt x="622300" y="1447800"/>
                      <a:pt x="609600" y="1447800"/>
                    </a:cubicBezTo>
                    <a:lnTo>
                      <a:pt x="495300" y="2133600"/>
                    </a:lnTo>
                    <a:cubicBezTo>
                      <a:pt x="495300" y="2209800"/>
                      <a:pt x="431800" y="2260600"/>
                      <a:pt x="355600" y="2260600"/>
                    </a:cubicBezTo>
                    <a:lnTo>
                      <a:pt x="304800" y="2260600"/>
                    </a:lnTo>
                    <a:cubicBezTo>
                      <a:pt x="292100" y="2260600"/>
                      <a:pt x="292100" y="2247900"/>
                      <a:pt x="279400" y="2247900"/>
                    </a:cubicBezTo>
                    <a:cubicBezTo>
                      <a:pt x="279400" y="2235200"/>
                      <a:pt x="266700" y="2235200"/>
                      <a:pt x="266700" y="2222500"/>
                    </a:cubicBezTo>
                    <a:lnTo>
                      <a:pt x="342900" y="1409700"/>
                    </a:lnTo>
                    <a:lnTo>
                      <a:pt x="406400" y="965200"/>
                    </a:lnTo>
                    <a:close/>
                    <a:moveTo>
                      <a:pt x="1955800" y="0"/>
                    </a:moveTo>
                    <a:cubicBezTo>
                      <a:pt x="1841500" y="0"/>
                      <a:pt x="1739900" y="88900"/>
                      <a:pt x="1739900" y="215900"/>
                    </a:cubicBezTo>
                    <a:lnTo>
                      <a:pt x="1739900" y="279400"/>
                    </a:lnTo>
                    <a:cubicBezTo>
                      <a:pt x="1739900" y="393700"/>
                      <a:pt x="1841500" y="495300"/>
                      <a:pt x="1955800" y="495300"/>
                    </a:cubicBezTo>
                    <a:cubicBezTo>
                      <a:pt x="2070100" y="495300"/>
                      <a:pt x="2171700" y="393700"/>
                      <a:pt x="2171700" y="279400"/>
                    </a:cubicBezTo>
                    <a:lnTo>
                      <a:pt x="2171700" y="215900"/>
                    </a:lnTo>
                    <a:cubicBezTo>
                      <a:pt x="2171700" y="88900"/>
                      <a:pt x="2070100" y="0"/>
                      <a:pt x="1955800" y="0"/>
                    </a:cubicBezTo>
                    <a:close/>
                    <a:moveTo>
                      <a:pt x="1739900" y="965200"/>
                    </a:moveTo>
                    <a:cubicBezTo>
                      <a:pt x="1739900" y="965200"/>
                      <a:pt x="1727200" y="952500"/>
                      <a:pt x="1727200" y="965200"/>
                    </a:cubicBezTo>
                    <a:lnTo>
                      <a:pt x="1574800" y="1320800"/>
                    </a:lnTo>
                    <a:cubicBezTo>
                      <a:pt x="1549400" y="1371600"/>
                      <a:pt x="1498600" y="1409700"/>
                      <a:pt x="14351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46200" y="1409700"/>
                      <a:pt x="1346200" y="1397000"/>
                    </a:cubicBezTo>
                    <a:cubicBezTo>
                      <a:pt x="1333500" y="1384300"/>
                      <a:pt x="1333500" y="1371600"/>
                      <a:pt x="1346200" y="1358900"/>
                    </a:cubicBezTo>
                    <a:lnTo>
                      <a:pt x="1536700" y="914400"/>
                    </a:lnTo>
                    <a:lnTo>
                      <a:pt x="1600200" y="736600"/>
                    </a:lnTo>
                    <a:cubicBezTo>
                      <a:pt x="1651000" y="635000"/>
                      <a:pt x="1752600" y="558800"/>
                      <a:pt x="1866900" y="558800"/>
                    </a:cubicBezTo>
                    <a:lnTo>
                      <a:pt x="2044700" y="558800"/>
                    </a:lnTo>
                    <a:cubicBezTo>
                      <a:pt x="2159000" y="558800"/>
                      <a:pt x="2260600" y="635000"/>
                      <a:pt x="2311400" y="736600"/>
                    </a:cubicBezTo>
                    <a:lnTo>
                      <a:pt x="2374900" y="914400"/>
                    </a:lnTo>
                    <a:lnTo>
                      <a:pt x="2565400" y="1358900"/>
                    </a:lnTo>
                    <a:cubicBezTo>
                      <a:pt x="2578100" y="1371600"/>
                      <a:pt x="2578100" y="1384300"/>
                      <a:pt x="2565400" y="1397000"/>
                    </a:cubicBezTo>
                    <a:cubicBezTo>
                      <a:pt x="2565400" y="1409700"/>
                      <a:pt x="2552700" y="1409700"/>
                      <a:pt x="2540000" y="1409700"/>
                    </a:cubicBezTo>
                    <a:lnTo>
                      <a:pt x="2476500" y="1409700"/>
                    </a:lnTo>
                    <a:cubicBezTo>
                      <a:pt x="2413000" y="1409700"/>
                      <a:pt x="2362200" y="1371600"/>
                      <a:pt x="2336800" y="1320800"/>
                    </a:cubicBezTo>
                    <a:lnTo>
                      <a:pt x="2184400" y="965200"/>
                    </a:lnTo>
                    <a:cubicBezTo>
                      <a:pt x="2184400" y="952500"/>
                      <a:pt x="2171700" y="965200"/>
                      <a:pt x="2171700" y="965200"/>
                    </a:cubicBezTo>
                    <a:lnTo>
                      <a:pt x="2235200" y="1409700"/>
                    </a:lnTo>
                    <a:lnTo>
                      <a:pt x="2311400" y="2222500"/>
                    </a:lnTo>
                    <a:cubicBezTo>
                      <a:pt x="2311400" y="2235200"/>
                      <a:pt x="2298700" y="2235200"/>
                      <a:pt x="2298700" y="2247900"/>
                    </a:cubicBezTo>
                    <a:cubicBezTo>
                      <a:pt x="2286000" y="2247900"/>
                      <a:pt x="2286000" y="2260600"/>
                      <a:pt x="2273300" y="2260600"/>
                    </a:cubicBezTo>
                    <a:lnTo>
                      <a:pt x="2222500" y="2260600"/>
                    </a:lnTo>
                    <a:cubicBezTo>
                      <a:pt x="2146300" y="2260600"/>
                      <a:pt x="2082800" y="2209800"/>
                      <a:pt x="2082800" y="2133600"/>
                    </a:cubicBezTo>
                    <a:lnTo>
                      <a:pt x="1968500" y="1447800"/>
                    </a:lnTo>
                    <a:cubicBezTo>
                      <a:pt x="1955800" y="1447800"/>
                      <a:pt x="1955800" y="1447800"/>
                      <a:pt x="1943100" y="1447800"/>
                    </a:cubicBezTo>
                    <a:lnTo>
                      <a:pt x="1828800" y="2133600"/>
                    </a:lnTo>
                    <a:cubicBezTo>
                      <a:pt x="1828800" y="2209800"/>
                      <a:pt x="1765300" y="2260600"/>
                      <a:pt x="1689100" y="2260600"/>
                    </a:cubicBezTo>
                    <a:lnTo>
                      <a:pt x="1638300" y="2260600"/>
                    </a:lnTo>
                    <a:cubicBezTo>
                      <a:pt x="1625600" y="2260600"/>
                      <a:pt x="1625600" y="2247900"/>
                      <a:pt x="1612900" y="2247900"/>
                    </a:cubicBezTo>
                    <a:cubicBezTo>
                      <a:pt x="1612900" y="2235200"/>
                      <a:pt x="1600200" y="2235200"/>
                      <a:pt x="1600200" y="2222500"/>
                    </a:cubicBezTo>
                    <a:lnTo>
                      <a:pt x="1676400" y="1409700"/>
                    </a:lnTo>
                    <a:lnTo>
                      <a:pt x="1739900" y="965200"/>
                    </a:lnTo>
                    <a:close/>
                    <a:moveTo>
                      <a:pt x="3289300" y="0"/>
                    </a:moveTo>
                    <a:cubicBezTo>
                      <a:pt x="3175000" y="0"/>
                      <a:pt x="3073400" y="88900"/>
                      <a:pt x="3073400" y="215900"/>
                    </a:cubicBezTo>
                    <a:lnTo>
                      <a:pt x="3073400" y="279400"/>
                    </a:lnTo>
                    <a:cubicBezTo>
                      <a:pt x="3073400" y="393700"/>
                      <a:pt x="3175000" y="495300"/>
                      <a:pt x="3289300" y="495300"/>
                    </a:cubicBezTo>
                    <a:cubicBezTo>
                      <a:pt x="3403600" y="495300"/>
                      <a:pt x="3505200" y="393700"/>
                      <a:pt x="3505200" y="279400"/>
                    </a:cubicBezTo>
                    <a:lnTo>
                      <a:pt x="3505200" y="215900"/>
                    </a:lnTo>
                    <a:cubicBezTo>
                      <a:pt x="3505200" y="88900"/>
                      <a:pt x="3403600" y="0"/>
                      <a:pt x="3289300" y="0"/>
                    </a:cubicBezTo>
                    <a:close/>
                    <a:moveTo>
                      <a:pt x="3073400" y="965200"/>
                    </a:moveTo>
                    <a:cubicBezTo>
                      <a:pt x="3073400" y="965200"/>
                      <a:pt x="3060700" y="952500"/>
                      <a:pt x="3060700" y="965200"/>
                    </a:cubicBezTo>
                    <a:lnTo>
                      <a:pt x="2908300" y="1320800"/>
                    </a:lnTo>
                    <a:cubicBezTo>
                      <a:pt x="2882900" y="1371600"/>
                      <a:pt x="2832100" y="1409700"/>
                      <a:pt x="2768600" y="1409700"/>
                    </a:cubicBezTo>
                    <a:lnTo>
                      <a:pt x="2705100" y="1409700"/>
                    </a:lnTo>
                    <a:cubicBezTo>
                      <a:pt x="2692400" y="1409700"/>
                      <a:pt x="2679700" y="1409700"/>
                      <a:pt x="2679700" y="1397000"/>
                    </a:cubicBezTo>
                    <a:cubicBezTo>
                      <a:pt x="2667000" y="1384300"/>
                      <a:pt x="2667000" y="1371600"/>
                      <a:pt x="2679700" y="1358900"/>
                    </a:cubicBezTo>
                    <a:lnTo>
                      <a:pt x="2870200" y="914400"/>
                    </a:lnTo>
                    <a:lnTo>
                      <a:pt x="2933700" y="736600"/>
                    </a:lnTo>
                    <a:cubicBezTo>
                      <a:pt x="2984500" y="635000"/>
                      <a:pt x="3086100" y="558800"/>
                      <a:pt x="3200400" y="558800"/>
                    </a:cubicBezTo>
                    <a:lnTo>
                      <a:pt x="3378200" y="558800"/>
                    </a:lnTo>
                    <a:cubicBezTo>
                      <a:pt x="3492500" y="558800"/>
                      <a:pt x="3594100" y="635000"/>
                      <a:pt x="3644900" y="736600"/>
                    </a:cubicBezTo>
                    <a:lnTo>
                      <a:pt x="3708400" y="914400"/>
                    </a:lnTo>
                    <a:lnTo>
                      <a:pt x="3898900" y="1358900"/>
                    </a:lnTo>
                    <a:cubicBezTo>
                      <a:pt x="3911600" y="1371600"/>
                      <a:pt x="3911600" y="1384300"/>
                      <a:pt x="3898900" y="1397000"/>
                    </a:cubicBezTo>
                    <a:cubicBezTo>
                      <a:pt x="3898900" y="1409700"/>
                      <a:pt x="3886200" y="1409700"/>
                      <a:pt x="3873500" y="1409700"/>
                    </a:cubicBezTo>
                    <a:lnTo>
                      <a:pt x="3810000" y="1409700"/>
                    </a:lnTo>
                    <a:cubicBezTo>
                      <a:pt x="3746500" y="1409700"/>
                      <a:pt x="3695700" y="1371600"/>
                      <a:pt x="3670300" y="1320800"/>
                    </a:cubicBezTo>
                    <a:lnTo>
                      <a:pt x="3517900" y="965200"/>
                    </a:lnTo>
                    <a:cubicBezTo>
                      <a:pt x="3517900" y="952500"/>
                      <a:pt x="3505200" y="965200"/>
                      <a:pt x="3505200" y="965200"/>
                    </a:cubicBezTo>
                    <a:lnTo>
                      <a:pt x="3568700" y="1409700"/>
                    </a:lnTo>
                    <a:lnTo>
                      <a:pt x="3644900" y="2222500"/>
                    </a:lnTo>
                    <a:cubicBezTo>
                      <a:pt x="3644900" y="2235200"/>
                      <a:pt x="3632200" y="2235200"/>
                      <a:pt x="3632200" y="2247900"/>
                    </a:cubicBezTo>
                    <a:cubicBezTo>
                      <a:pt x="3619500" y="2247900"/>
                      <a:pt x="3619500" y="2260600"/>
                      <a:pt x="3606800" y="2260600"/>
                    </a:cubicBezTo>
                    <a:lnTo>
                      <a:pt x="3556000" y="2260600"/>
                    </a:lnTo>
                    <a:cubicBezTo>
                      <a:pt x="3479800" y="2260600"/>
                      <a:pt x="3416300" y="2209800"/>
                      <a:pt x="3416300" y="2133600"/>
                    </a:cubicBezTo>
                    <a:lnTo>
                      <a:pt x="3302000" y="1447800"/>
                    </a:lnTo>
                    <a:cubicBezTo>
                      <a:pt x="3289300" y="1447800"/>
                      <a:pt x="3289300" y="1447800"/>
                      <a:pt x="3276600" y="1447800"/>
                    </a:cubicBezTo>
                    <a:lnTo>
                      <a:pt x="3162300" y="2133600"/>
                    </a:lnTo>
                    <a:cubicBezTo>
                      <a:pt x="3162300" y="2209800"/>
                      <a:pt x="3098800" y="2260600"/>
                      <a:pt x="3022600" y="2260600"/>
                    </a:cubicBezTo>
                    <a:lnTo>
                      <a:pt x="2971800" y="2260600"/>
                    </a:lnTo>
                    <a:cubicBezTo>
                      <a:pt x="2959100" y="2260600"/>
                      <a:pt x="2959100" y="2247900"/>
                      <a:pt x="2946400" y="2247900"/>
                    </a:cubicBezTo>
                    <a:cubicBezTo>
                      <a:pt x="2946400" y="2235200"/>
                      <a:pt x="2933700" y="2235200"/>
                      <a:pt x="2933700" y="2222500"/>
                    </a:cubicBezTo>
                    <a:lnTo>
                      <a:pt x="3009900" y="1409700"/>
                    </a:lnTo>
                    <a:lnTo>
                      <a:pt x="3073400" y="965200"/>
                    </a:lnTo>
                    <a:close/>
                    <a:moveTo>
                      <a:pt x="4622800" y="0"/>
                    </a:moveTo>
                    <a:cubicBezTo>
                      <a:pt x="4508500" y="0"/>
                      <a:pt x="4406900" y="88900"/>
                      <a:pt x="4406900" y="215900"/>
                    </a:cubicBezTo>
                    <a:lnTo>
                      <a:pt x="4406900" y="279400"/>
                    </a:lnTo>
                    <a:cubicBezTo>
                      <a:pt x="4406900" y="393700"/>
                      <a:pt x="4508500" y="495300"/>
                      <a:pt x="4622800" y="495300"/>
                    </a:cubicBezTo>
                    <a:cubicBezTo>
                      <a:pt x="4737100" y="495300"/>
                      <a:pt x="4838700" y="393700"/>
                      <a:pt x="4838700" y="279400"/>
                    </a:cubicBezTo>
                    <a:lnTo>
                      <a:pt x="4838700" y="215900"/>
                    </a:lnTo>
                    <a:cubicBezTo>
                      <a:pt x="4838700" y="88900"/>
                      <a:pt x="4737100" y="0"/>
                      <a:pt x="4622800" y="0"/>
                    </a:cubicBezTo>
                    <a:close/>
                    <a:moveTo>
                      <a:pt x="4406900" y="965200"/>
                    </a:moveTo>
                    <a:cubicBezTo>
                      <a:pt x="4406900" y="965200"/>
                      <a:pt x="4394200" y="952500"/>
                      <a:pt x="4394200" y="965200"/>
                    </a:cubicBezTo>
                    <a:lnTo>
                      <a:pt x="4241800" y="1320800"/>
                    </a:lnTo>
                    <a:cubicBezTo>
                      <a:pt x="4216400" y="1371600"/>
                      <a:pt x="4165600" y="1409700"/>
                      <a:pt x="4102100" y="1409700"/>
                    </a:cubicBezTo>
                    <a:lnTo>
                      <a:pt x="4038600" y="1409700"/>
                    </a:lnTo>
                    <a:cubicBezTo>
                      <a:pt x="4025900" y="1409700"/>
                      <a:pt x="4013200" y="1409700"/>
                      <a:pt x="4013200" y="1397000"/>
                    </a:cubicBezTo>
                    <a:cubicBezTo>
                      <a:pt x="4000500" y="1384300"/>
                      <a:pt x="4000500" y="1371600"/>
                      <a:pt x="4013200" y="1358900"/>
                    </a:cubicBezTo>
                    <a:lnTo>
                      <a:pt x="4203700" y="914400"/>
                    </a:lnTo>
                    <a:lnTo>
                      <a:pt x="4267200" y="736600"/>
                    </a:lnTo>
                    <a:cubicBezTo>
                      <a:pt x="4318000" y="635000"/>
                      <a:pt x="4419600" y="558800"/>
                      <a:pt x="4533900" y="558800"/>
                    </a:cubicBezTo>
                    <a:lnTo>
                      <a:pt x="4711700" y="558800"/>
                    </a:lnTo>
                    <a:cubicBezTo>
                      <a:pt x="4826000" y="558800"/>
                      <a:pt x="4927600" y="635000"/>
                      <a:pt x="4978400" y="736600"/>
                    </a:cubicBezTo>
                    <a:lnTo>
                      <a:pt x="5041900" y="914400"/>
                    </a:lnTo>
                    <a:lnTo>
                      <a:pt x="5232400" y="1358900"/>
                    </a:lnTo>
                    <a:cubicBezTo>
                      <a:pt x="5245100" y="1371600"/>
                      <a:pt x="5245100" y="1384300"/>
                      <a:pt x="5232400" y="1397000"/>
                    </a:cubicBezTo>
                    <a:cubicBezTo>
                      <a:pt x="5232400" y="1409700"/>
                      <a:pt x="5219700" y="1409700"/>
                      <a:pt x="5207000" y="1409700"/>
                    </a:cubicBezTo>
                    <a:lnTo>
                      <a:pt x="5143500" y="1409700"/>
                    </a:lnTo>
                    <a:cubicBezTo>
                      <a:pt x="5080000" y="1409700"/>
                      <a:pt x="5029200" y="1371600"/>
                      <a:pt x="5003800" y="1320800"/>
                    </a:cubicBezTo>
                    <a:lnTo>
                      <a:pt x="4851400" y="965200"/>
                    </a:lnTo>
                    <a:cubicBezTo>
                      <a:pt x="4851400" y="952500"/>
                      <a:pt x="4838700" y="965200"/>
                      <a:pt x="4838700" y="965200"/>
                    </a:cubicBezTo>
                    <a:lnTo>
                      <a:pt x="4902200" y="1409700"/>
                    </a:lnTo>
                    <a:lnTo>
                      <a:pt x="4978400" y="2222500"/>
                    </a:lnTo>
                    <a:cubicBezTo>
                      <a:pt x="4978400" y="2235200"/>
                      <a:pt x="4965700" y="2235200"/>
                      <a:pt x="4965700" y="2247900"/>
                    </a:cubicBezTo>
                    <a:cubicBezTo>
                      <a:pt x="4953000" y="2247900"/>
                      <a:pt x="4953000" y="2260600"/>
                      <a:pt x="4940300" y="2260600"/>
                    </a:cubicBezTo>
                    <a:lnTo>
                      <a:pt x="4889500" y="2260600"/>
                    </a:lnTo>
                    <a:cubicBezTo>
                      <a:pt x="4813300" y="2260600"/>
                      <a:pt x="4749800" y="2209800"/>
                      <a:pt x="4749800" y="2133600"/>
                    </a:cubicBezTo>
                    <a:lnTo>
                      <a:pt x="4635500" y="1447800"/>
                    </a:lnTo>
                    <a:cubicBezTo>
                      <a:pt x="4622800" y="1447800"/>
                      <a:pt x="4622800" y="1447800"/>
                      <a:pt x="4610100" y="1447800"/>
                    </a:cubicBezTo>
                    <a:lnTo>
                      <a:pt x="4495800" y="2133600"/>
                    </a:lnTo>
                    <a:cubicBezTo>
                      <a:pt x="4495800" y="2209800"/>
                      <a:pt x="4432300" y="2260600"/>
                      <a:pt x="4356100" y="2260600"/>
                    </a:cubicBezTo>
                    <a:lnTo>
                      <a:pt x="4305300" y="2260600"/>
                    </a:lnTo>
                    <a:cubicBezTo>
                      <a:pt x="4292600" y="2260600"/>
                      <a:pt x="4292600" y="2247900"/>
                      <a:pt x="4279900" y="2247900"/>
                    </a:cubicBezTo>
                    <a:cubicBezTo>
                      <a:pt x="4279900" y="2235200"/>
                      <a:pt x="4267200" y="2235200"/>
                      <a:pt x="4267200" y="2222500"/>
                    </a:cubicBezTo>
                    <a:lnTo>
                      <a:pt x="4343400" y="1409700"/>
                    </a:lnTo>
                    <a:lnTo>
                      <a:pt x="4406900" y="965200"/>
                    </a:lnTo>
                    <a:close/>
                    <a:moveTo>
                      <a:pt x="5956300" y="0"/>
                    </a:moveTo>
                    <a:cubicBezTo>
                      <a:pt x="5842000" y="0"/>
                      <a:pt x="5740400" y="88900"/>
                      <a:pt x="5740400" y="215900"/>
                    </a:cubicBezTo>
                    <a:lnTo>
                      <a:pt x="5740400" y="279400"/>
                    </a:lnTo>
                    <a:cubicBezTo>
                      <a:pt x="5740400" y="393700"/>
                      <a:pt x="5842000" y="495300"/>
                      <a:pt x="5956300" y="495300"/>
                    </a:cubicBezTo>
                    <a:cubicBezTo>
                      <a:pt x="6070600" y="495300"/>
                      <a:pt x="6172200" y="393700"/>
                      <a:pt x="6172200" y="279400"/>
                    </a:cubicBezTo>
                    <a:lnTo>
                      <a:pt x="6172200" y="215900"/>
                    </a:lnTo>
                    <a:cubicBezTo>
                      <a:pt x="6172200" y="88900"/>
                      <a:pt x="6070600" y="0"/>
                      <a:pt x="5956300" y="0"/>
                    </a:cubicBezTo>
                    <a:close/>
                    <a:moveTo>
                      <a:pt x="5740400" y="965200"/>
                    </a:moveTo>
                    <a:cubicBezTo>
                      <a:pt x="5740400" y="965200"/>
                      <a:pt x="5727700" y="952500"/>
                      <a:pt x="5727700" y="965200"/>
                    </a:cubicBezTo>
                    <a:lnTo>
                      <a:pt x="5575300" y="1320800"/>
                    </a:lnTo>
                    <a:cubicBezTo>
                      <a:pt x="5549900" y="1371600"/>
                      <a:pt x="5499100" y="1409700"/>
                      <a:pt x="5435600" y="1409700"/>
                    </a:cubicBezTo>
                    <a:lnTo>
                      <a:pt x="5372100" y="1409700"/>
                    </a:lnTo>
                    <a:cubicBezTo>
                      <a:pt x="5359400" y="1409700"/>
                      <a:pt x="5346700" y="1409700"/>
                      <a:pt x="5346700" y="1397000"/>
                    </a:cubicBezTo>
                    <a:cubicBezTo>
                      <a:pt x="5334000" y="1384300"/>
                      <a:pt x="5334000" y="1371600"/>
                      <a:pt x="5346700" y="1358900"/>
                    </a:cubicBezTo>
                    <a:lnTo>
                      <a:pt x="5537200" y="914400"/>
                    </a:lnTo>
                    <a:lnTo>
                      <a:pt x="5600700" y="736600"/>
                    </a:lnTo>
                    <a:cubicBezTo>
                      <a:pt x="5651500" y="635000"/>
                      <a:pt x="5753100" y="558800"/>
                      <a:pt x="5867400" y="558800"/>
                    </a:cubicBezTo>
                    <a:lnTo>
                      <a:pt x="6045200" y="558800"/>
                    </a:lnTo>
                    <a:cubicBezTo>
                      <a:pt x="6159500" y="558800"/>
                      <a:pt x="6261100" y="635000"/>
                      <a:pt x="6311900" y="736600"/>
                    </a:cubicBezTo>
                    <a:lnTo>
                      <a:pt x="6375400" y="914400"/>
                    </a:lnTo>
                    <a:lnTo>
                      <a:pt x="6565900" y="1358900"/>
                    </a:lnTo>
                    <a:cubicBezTo>
                      <a:pt x="6578600" y="1371600"/>
                      <a:pt x="6578600" y="1384300"/>
                      <a:pt x="6565900" y="1397000"/>
                    </a:cubicBezTo>
                    <a:cubicBezTo>
                      <a:pt x="6565900" y="1409700"/>
                      <a:pt x="6553200" y="1409700"/>
                      <a:pt x="6540500" y="1409700"/>
                    </a:cubicBezTo>
                    <a:lnTo>
                      <a:pt x="6477000" y="1409700"/>
                    </a:lnTo>
                    <a:cubicBezTo>
                      <a:pt x="6413500" y="1409700"/>
                      <a:pt x="6362700" y="1371600"/>
                      <a:pt x="6337300" y="1320800"/>
                    </a:cubicBezTo>
                    <a:lnTo>
                      <a:pt x="6184900" y="965200"/>
                    </a:lnTo>
                    <a:cubicBezTo>
                      <a:pt x="6184900" y="952500"/>
                      <a:pt x="6172200" y="965200"/>
                      <a:pt x="6172200" y="965200"/>
                    </a:cubicBezTo>
                    <a:lnTo>
                      <a:pt x="6235700" y="1409700"/>
                    </a:lnTo>
                    <a:lnTo>
                      <a:pt x="6311900" y="2222500"/>
                    </a:lnTo>
                    <a:cubicBezTo>
                      <a:pt x="6311900" y="2235200"/>
                      <a:pt x="6299200" y="2235200"/>
                      <a:pt x="6299200" y="2247900"/>
                    </a:cubicBezTo>
                    <a:cubicBezTo>
                      <a:pt x="6286500" y="2247900"/>
                      <a:pt x="6286500" y="2260600"/>
                      <a:pt x="6273800" y="2260600"/>
                    </a:cubicBezTo>
                    <a:lnTo>
                      <a:pt x="6223000" y="2260600"/>
                    </a:lnTo>
                    <a:cubicBezTo>
                      <a:pt x="6146800" y="2260600"/>
                      <a:pt x="6083300" y="2209800"/>
                      <a:pt x="6083300" y="2133600"/>
                    </a:cubicBezTo>
                    <a:lnTo>
                      <a:pt x="5969000" y="1447800"/>
                    </a:lnTo>
                    <a:cubicBezTo>
                      <a:pt x="5956300" y="1447800"/>
                      <a:pt x="5956300" y="1447800"/>
                      <a:pt x="5943600" y="1447800"/>
                    </a:cubicBezTo>
                    <a:lnTo>
                      <a:pt x="5829300" y="2133600"/>
                    </a:lnTo>
                    <a:cubicBezTo>
                      <a:pt x="5829300" y="2209800"/>
                      <a:pt x="5765800" y="2260600"/>
                      <a:pt x="5689600" y="2260600"/>
                    </a:cubicBezTo>
                    <a:lnTo>
                      <a:pt x="5638800" y="2260600"/>
                    </a:lnTo>
                    <a:cubicBezTo>
                      <a:pt x="5626100" y="2260600"/>
                      <a:pt x="5626100" y="2247900"/>
                      <a:pt x="5613400" y="2247900"/>
                    </a:cubicBezTo>
                    <a:cubicBezTo>
                      <a:pt x="5613400" y="2235200"/>
                      <a:pt x="5600700" y="2235200"/>
                      <a:pt x="5600700" y="2222500"/>
                    </a:cubicBezTo>
                    <a:lnTo>
                      <a:pt x="5676900" y="1409700"/>
                    </a:lnTo>
                    <a:lnTo>
                      <a:pt x="5740400" y="965200"/>
                    </a:lnTo>
                    <a:close/>
                    <a:moveTo>
                      <a:pt x="7289800" y="0"/>
                    </a:moveTo>
                    <a:cubicBezTo>
                      <a:pt x="7175500" y="0"/>
                      <a:pt x="7073900" y="88900"/>
                      <a:pt x="7073900" y="215900"/>
                    </a:cubicBezTo>
                    <a:lnTo>
                      <a:pt x="7073900" y="279400"/>
                    </a:lnTo>
                    <a:cubicBezTo>
                      <a:pt x="7073900" y="393700"/>
                      <a:pt x="7175500" y="495300"/>
                      <a:pt x="7289800" y="495300"/>
                    </a:cubicBezTo>
                    <a:cubicBezTo>
                      <a:pt x="7404100" y="495300"/>
                      <a:pt x="7505700" y="393700"/>
                      <a:pt x="7505700" y="279400"/>
                    </a:cubicBezTo>
                    <a:lnTo>
                      <a:pt x="7505700" y="215900"/>
                    </a:lnTo>
                    <a:cubicBezTo>
                      <a:pt x="7505700" y="88900"/>
                      <a:pt x="7404100" y="0"/>
                      <a:pt x="7289800" y="0"/>
                    </a:cubicBezTo>
                    <a:close/>
                    <a:moveTo>
                      <a:pt x="7073900" y="965200"/>
                    </a:moveTo>
                    <a:cubicBezTo>
                      <a:pt x="7073900" y="965200"/>
                      <a:pt x="7061200" y="952500"/>
                      <a:pt x="7061200" y="965200"/>
                    </a:cubicBezTo>
                    <a:lnTo>
                      <a:pt x="6908800" y="1320800"/>
                    </a:lnTo>
                    <a:cubicBezTo>
                      <a:pt x="6883400" y="1371600"/>
                      <a:pt x="6832600" y="1409700"/>
                      <a:pt x="6769100" y="1409700"/>
                    </a:cubicBezTo>
                    <a:lnTo>
                      <a:pt x="6705600" y="1409700"/>
                    </a:lnTo>
                    <a:cubicBezTo>
                      <a:pt x="6692900" y="1409700"/>
                      <a:pt x="6680200" y="1409700"/>
                      <a:pt x="6680200" y="1397000"/>
                    </a:cubicBezTo>
                    <a:cubicBezTo>
                      <a:pt x="6667500" y="1384300"/>
                      <a:pt x="6667500" y="1371600"/>
                      <a:pt x="6680200" y="1358900"/>
                    </a:cubicBezTo>
                    <a:lnTo>
                      <a:pt x="6870700" y="914400"/>
                    </a:lnTo>
                    <a:lnTo>
                      <a:pt x="6934200" y="736600"/>
                    </a:lnTo>
                    <a:cubicBezTo>
                      <a:pt x="6985000" y="635000"/>
                      <a:pt x="7086600" y="558800"/>
                      <a:pt x="7200900" y="558800"/>
                    </a:cubicBezTo>
                    <a:lnTo>
                      <a:pt x="7378700" y="558800"/>
                    </a:lnTo>
                    <a:cubicBezTo>
                      <a:pt x="7493000" y="558800"/>
                      <a:pt x="7594600" y="635000"/>
                      <a:pt x="7645400" y="736600"/>
                    </a:cubicBezTo>
                    <a:lnTo>
                      <a:pt x="7708900" y="914400"/>
                    </a:lnTo>
                    <a:lnTo>
                      <a:pt x="7899400" y="1358900"/>
                    </a:lnTo>
                    <a:cubicBezTo>
                      <a:pt x="7912100" y="1371600"/>
                      <a:pt x="7912100" y="1384300"/>
                      <a:pt x="7899400" y="1397000"/>
                    </a:cubicBezTo>
                    <a:cubicBezTo>
                      <a:pt x="7899400" y="1409700"/>
                      <a:pt x="7886700" y="1409700"/>
                      <a:pt x="7874000" y="1409700"/>
                    </a:cubicBezTo>
                    <a:lnTo>
                      <a:pt x="7810500" y="1409700"/>
                    </a:lnTo>
                    <a:cubicBezTo>
                      <a:pt x="7747000" y="1409700"/>
                      <a:pt x="7696200" y="1371600"/>
                      <a:pt x="7670800" y="1320800"/>
                    </a:cubicBezTo>
                    <a:lnTo>
                      <a:pt x="7518400" y="965200"/>
                    </a:lnTo>
                    <a:cubicBezTo>
                      <a:pt x="7518400" y="952500"/>
                      <a:pt x="7505700" y="965200"/>
                      <a:pt x="7505700" y="965200"/>
                    </a:cubicBezTo>
                    <a:lnTo>
                      <a:pt x="7569200" y="1409700"/>
                    </a:lnTo>
                    <a:lnTo>
                      <a:pt x="7645400" y="2222500"/>
                    </a:lnTo>
                    <a:cubicBezTo>
                      <a:pt x="7645400" y="2235200"/>
                      <a:pt x="7632700" y="2235200"/>
                      <a:pt x="7632700" y="2247900"/>
                    </a:cubicBezTo>
                    <a:cubicBezTo>
                      <a:pt x="7620000" y="2247900"/>
                      <a:pt x="7620000" y="2260600"/>
                      <a:pt x="7607300" y="2260600"/>
                    </a:cubicBezTo>
                    <a:lnTo>
                      <a:pt x="7556500" y="2260600"/>
                    </a:lnTo>
                    <a:cubicBezTo>
                      <a:pt x="7480300" y="2260600"/>
                      <a:pt x="7416800" y="2209800"/>
                      <a:pt x="7416800" y="2133600"/>
                    </a:cubicBezTo>
                    <a:lnTo>
                      <a:pt x="7302500" y="1447800"/>
                    </a:lnTo>
                    <a:cubicBezTo>
                      <a:pt x="7289800" y="1447800"/>
                      <a:pt x="7289800" y="1447800"/>
                      <a:pt x="7277100" y="1447800"/>
                    </a:cubicBezTo>
                    <a:lnTo>
                      <a:pt x="7162800" y="2133600"/>
                    </a:lnTo>
                    <a:cubicBezTo>
                      <a:pt x="7162800" y="2209800"/>
                      <a:pt x="7099300" y="2260600"/>
                      <a:pt x="7023100" y="2260600"/>
                    </a:cubicBezTo>
                    <a:lnTo>
                      <a:pt x="6972300" y="2260600"/>
                    </a:lnTo>
                    <a:cubicBezTo>
                      <a:pt x="6959600" y="2260600"/>
                      <a:pt x="6959600" y="2247900"/>
                      <a:pt x="6946900" y="2247900"/>
                    </a:cubicBezTo>
                    <a:cubicBezTo>
                      <a:pt x="6946900" y="2235200"/>
                      <a:pt x="6934200" y="2235200"/>
                      <a:pt x="6934200" y="2222500"/>
                    </a:cubicBezTo>
                    <a:lnTo>
                      <a:pt x="7010400" y="1409700"/>
                    </a:lnTo>
                    <a:lnTo>
                      <a:pt x="7073900" y="965200"/>
                    </a:lnTo>
                    <a:close/>
                    <a:moveTo>
                      <a:pt x="8623300" y="0"/>
                    </a:moveTo>
                    <a:cubicBezTo>
                      <a:pt x="8509000" y="0"/>
                      <a:pt x="8407400" y="88900"/>
                      <a:pt x="8407400" y="215900"/>
                    </a:cubicBezTo>
                    <a:lnTo>
                      <a:pt x="8407400" y="279400"/>
                    </a:lnTo>
                    <a:cubicBezTo>
                      <a:pt x="8407400" y="393700"/>
                      <a:pt x="8509000" y="495300"/>
                      <a:pt x="8623300" y="495300"/>
                    </a:cubicBezTo>
                    <a:cubicBezTo>
                      <a:pt x="8737600" y="495300"/>
                      <a:pt x="8839200" y="393700"/>
                      <a:pt x="8839200" y="279400"/>
                    </a:cubicBezTo>
                    <a:lnTo>
                      <a:pt x="8839200" y="215900"/>
                    </a:lnTo>
                    <a:cubicBezTo>
                      <a:pt x="8839200" y="88900"/>
                      <a:pt x="8737600" y="0"/>
                      <a:pt x="8623300" y="0"/>
                    </a:cubicBezTo>
                    <a:close/>
                    <a:moveTo>
                      <a:pt x="8407400" y="965200"/>
                    </a:moveTo>
                    <a:cubicBezTo>
                      <a:pt x="8407400" y="965200"/>
                      <a:pt x="8394700" y="952500"/>
                      <a:pt x="8394700" y="965200"/>
                    </a:cubicBezTo>
                    <a:lnTo>
                      <a:pt x="8242300" y="1320800"/>
                    </a:lnTo>
                    <a:cubicBezTo>
                      <a:pt x="8216900" y="1371600"/>
                      <a:pt x="8166100" y="1409700"/>
                      <a:pt x="8102600" y="1409700"/>
                    </a:cubicBezTo>
                    <a:lnTo>
                      <a:pt x="8039100" y="1409700"/>
                    </a:lnTo>
                    <a:cubicBezTo>
                      <a:pt x="8026400" y="1409700"/>
                      <a:pt x="8013700" y="1409700"/>
                      <a:pt x="8013700" y="1397000"/>
                    </a:cubicBezTo>
                    <a:cubicBezTo>
                      <a:pt x="8001000" y="1384300"/>
                      <a:pt x="8001000" y="1371600"/>
                      <a:pt x="8013700" y="1358900"/>
                    </a:cubicBezTo>
                    <a:lnTo>
                      <a:pt x="8204200" y="914400"/>
                    </a:lnTo>
                    <a:lnTo>
                      <a:pt x="8267700" y="736600"/>
                    </a:lnTo>
                    <a:cubicBezTo>
                      <a:pt x="8318500" y="635000"/>
                      <a:pt x="8420100" y="558800"/>
                      <a:pt x="8534400" y="558800"/>
                    </a:cubicBezTo>
                    <a:lnTo>
                      <a:pt x="8712200" y="558800"/>
                    </a:lnTo>
                    <a:cubicBezTo>
                      <a:pt x="8826500" y="558800"/>
                      <a:pt x="8928100" y="635000"/>
                      <a:pt x="8978900" y="736600"/>
                    </a:cubicBezTo>
                    <a:lnTo>
                      <a:pt x="9042400" y="914400"/>
                    </a:lnTo>
                    <a:lnTo>
                      <a:pt x="9232900" y="1358900"/>
                    </a:lnTo>
                    <a:cubicBezTo>
                      <a:pt x="9245600" y="1371600"/>
                      <a:pt x="9245600" y="1384300"/>
                      <a:pt x="9232900" y="1397000"/>
                    </a:cubicBezTo>
                    <a:cubicBezTo>
                      <a:pt x="9232900" y="1409700"/>
                      <a:pt x="9220200" y="1409700"/>
                      <a:pt x="9207500" y="1409700"/>
                    </a:cubicBezTo>
                    <a:lnTo>
                      <a:pt x="9144000" y="1409700"/>
                    </a:lnTo>
                    <a:cubicBezTo>
                      <a:pt x="9080500" y="1409700"/>
                      <a:pt x="9029700" y="1371600"/>
                      <a:pt x="9004300" y="1320800"/>
                    </a:cubicBezTo>
                    <a:lnTo>
                      <a:pt x="8851900" y="965200"/>
                    </a:lnTo>
                    <a:cubicBezTo>
                      <a:pt x="8851900" y="952500"/>
                      <a:pt x="8839200" y="965200"/>
                      <a:pt x="8839200" y="965200"/>
                    </a:cubicBezTo>
                    <a:lnTo>
                      <a:pt x="8902700" y="1409700"/>
                    </a:lnTo>
                    <a:lnTo>
                      <a:pt x="8978900" y="2222500"/>
                    </a:lnTo>
                    <a:cubicBezTo>
                      <a:pt x="8978900" y="2235200"/>
                      <a:pt x="8966200" y="2235200"/>
                      <a:pt x="8966200" y="2247900"/>
                    </a:cubicBezTo>
                    <a:cubicBezTo>
                      <a:pt x="8953500" y="2247900"/>
                      <a:pt x="8953500" y="2260600"/>
                      <a:pt x="8940800" y="2260600"/>
                    </a:cubicBezTo>
                    <a:lnTo>
                      <a:pt x="8890000" y="2260600"/>
                    </a:lnTo>
                    <a:cubicBezTo>
                      <a:pt x="8813800" y="2260600"/>
                      <a:pt x="8750300" y="2209800"/>
                      <a:pt x="8750300" y="2133600"/>
                    </a:cubicBezTo>
                    <a:lnTo>
                      <a:pt x="8636000" y="1447800"/>
                    </a:lnTo>
                    <a:cubicBezTo>
                      <a:pt x="8623300" y="1447800"/>
                      <a:pt x="8623300" y="1447800"/>
                      <a:pt x="8610600" y="1447800"/>
                    </a:cubicBezTo>
                    <a:lnTo>
                      <a:pt x="8496300" y="2133600"/>
                    </a:lnTo>
                    <a:cubicBezTo>
                      <a:pt x="8496300" y="2209800"/>
                      <a:pt x="8432800" y="2260600"/>
                      <a:pt x="8356600" y="2260600"/>
                    </a:cubicBezTo>
                    <a:lnTo>
                      <a:pt x="8305800" y="2260600"/>
                    </a:lnTo>
                    <a:cubicBezTo>
                      <a:pt x="8293100" y="2260600"/>
                      <a:pt x="8293100" y="2247900"/>
                      <a:pt x="8280400" y="2247900"/>
                    </a:cubicBezTo>
                    <a:cubicBezTo>
                      <a:pt x="8280400" y="2235200"/>
                      <a:pt x="8267700" y="2235200"/>
                      <a:pt x="8267700" y="2222500"/>
                    </a:cubicBezTo>
                    <a:lnTo>
                      <a:pt x="8343900" y="1409700"/>
                    </a:lnTo>
                    <a:lnTo>
                      <a:pt x="8407400" y="9652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9347200" y="0"/>
                <a:ext cx="3911600" cy="2260600"/>
              </a:xfrm>
              <a:custGeom>
                <a:avLst/>
                <a:gdLst/>
                <a:ahLst/>
                <a:cxnLst/>
                <a:rect l="l" t="t" r="r" b="b"/>
                <a:pathLst>
                  <a:path w="3911600" h="2260600">
                    <a:moveTo>
                      <a:pt x="622300" y="0"/>
                    </a:moveTo>
                    <a:cubicBezTo>
                      <a:pt x="508000" y="0"/>
                      <a:pt x="406400" y="88900"/>
                      <a:pt x="406400" y="215900"/>
                    </a:cubicBezTo>
                    <a:lnTo>
                      <a:pt x="406400" y="279400"/>
                    </a:lnTo>
                    <a:cubicBezTo>
                      <a:pt x="406400" y="393700"/>
                      <a:pt x="508000" y="495300"/>
                      <a:pt x="622300" y="495300"/>
                    </a:cubicBezTo>
                    <a:cubicBezTo>
                      <a:pt x="736600" y="495300"/>
                      <a:pt x="838200" y="393700"/>
                      <a:pt x="838200" y="279400"/>
                    </a:cubicBezTo>
                    <a:lnTo>
                      <a:pt x="838200" y="215900"/>
                    </a:lnTo>
                    <a:cubicBezTo>
                      <a:pt x="838200" y="88900"/>
                      <a:pt x="736600" y="0"/>
                      <a:pt x="622300" y="0"/>
                    </a:cubicBezTo>
                    <a:close/>
                    <a:moveTo>
                      <a:pt x="406400" y="965200"/>
                    </a:moveTo>
                    <a:cubicBezTo>
                      <a:pt x="406400" y="965200"/>
                      <a:pt x="393700" y="952500"/>
                      <a:pt x="393700" y="965200"/>
                    </a:cubicBezTo>
                    <a:lnTo>
                      <a:pt x="241300" y="1320800"/>
                    </a:lnTo>
                    <a:cubicBezTo>
                      <a:pt x="215900" y="1371600"/>
                      <a:pt x="165100" y="1409700"/>
                      <a:pt x="1016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12700" y="1409700"/>
                      <a:pt x="12700" y="1397000"/>
                    </a:cubicBezTo>
                    <a:cubicBezTo>
                      <a:pt x="0" y="1384300"/>
                      <a:pt x="0" y="1371600"/>
                      <a:pt x="12700" y="1358900"/>
                    </a:cubicBezTo>
                    <a:lnTo>
                      <a:pt x="203200" y="914400"/>
                    </a:lnTo>
                    <a:lnTo>
                      <a:pt x="266700" y="736600"/>
                    </a:lnTo>
                    <a:cubicBezTo>
                      <a:pt x="317500" y="635000"/>
                      <a:pt x="419100" y="558800"/>
                      <a:pt x="533400" y="558800"/>
                    </a:cubicBezTo>
                    <a:lnTo>
                      <a:pt x="711200" y="558800"/>
                    </a:lnTo>
                    <a:cubicBezTo>
                      <a:pt x="825500" y="558800"/>
                      <a:pt x="927100" y="635000"/>
                      <a:pt x="977900" y="736600"/>
                    </a:cubicBezTo>
                    <a:lnTo>
                      <a:pt x="1041400" y="914400"/>
                    </a:lnTo>
                    <a:lnTo>
                      <a:pt x="1231900" y="1358900"/>
                    </a:lnTo>
                    <a:cubicBezTo>
                      <a:pt x="1244600" y="1371600"/>
                      <a:pt x="1244600" y="1384300"/>
                      <a:pt x="1231900" y="1397000"/>
                    </a:cubicBezTo>
                    <a:cubicBezTo>
                      <a:pt x="1231900" y="1409700"/>
                      <a:pt x="1219200" y="1409700"/>
                      <a:pt x="1206500" y="1409700"/>
                    </a:cubicBezTo>
                    <a:lnTo>
                      <a:pt x="1143000" y="1409700"/>
                    </a:lnTo>
                    <a:cubicBezTo>
                      <a:pt x="1079500" y="1409700"/>
                      <a:pt x="1028700" y="1371600"/>
                      <a:pt x="1003300" y="1320800"/>
                    </a:cubicBezTo>
                    <a:lnTo>
                      <a:pt x="850900" y="965200"/>
                    </a:lnTo>
                    <a:cubicBezTo>
                      <a:pt x="850900" y="952500"/>
                      <a:pt x="838200" y="965200"/>
                      <a:pt x="838200" y="965200"/>
                    </a:cubicBezTo>
                    <a:lnTo>
                      <a:pt x="901700" y="1409700"/>
                    </a:lnTo>
                    <a:lnTo>
                      <a:pt x="977900" y="2222500"/>
                    </a:lnTo>
                    <a:cubicBezTo>
                      <a:pt x="977900" y="2235200"/>
                      <a:pt x="965200" y="2235200"/>
                      <a:pt x="965200" y="2247900"/>
                    </a:cubicBezTo>
                    <a:cubicBezTo>
                      <a:pt x="952500" y="2247900"/>
                      <a:pt x="952500" y="2260600"/>
                      <a:pt x="939800" y="2260600"/>
                    </a:cubicBezTo>
                    <a:lnTo>
                      <a:pt x="889000" y="2260600"/>
                    </a:lnTo>
                    <a:cubicBezTo>
                      <a:pt x="812800" y="2260600"/>
                      <a:pt x="749300" y="2209800"/>
                      <a:pt x="749300" y="2133600"/>
                    </a:cubicBezTo>
                    <a:lnTo>
                      <a:pt x="635000" y="1447800"/>
                    </a:lnTo>
                    <a:cubicBezTo>
                      <a:pt x="622300" y="1447800"/>
                      <a:pt x="622300" y="1447800"/>
                      <a:pt x="609600" y="1447800"/>
                    </a:cubicBezTo>
                    <a:lnTo>
                      <a:pt x="495300" y="2133600"/>
                    </a:lnTo>
                    <a:cubicBezTo>
                      <a:pt x="495300" y="2209800"/>
                      <a:pt x="431800" y="2260600"/>
                      <a:pt x="355600" y="2260600"/>
                    </a:cubicBezTo>
                    <a:lnTo>
                      <a:pt x="304800" y="2260600"/>
                    </a:lnTo>
                    <a:cubicBezTo>
                      <a:pt x="292100" y="2260600"/>
                      <a:pt x="292100" y="2247900"/>
                      <a:pt x="279400" y="2247900"/>
                    </a:cubicBezTo>
                    <a:cubicBezTo>
                      <a:pt x="279400" y="2235200"/>
                      <a:pt x="266700" y="2235200"/>
                      <a:pt x="266700" y="2222500"/>
                    </a:cubicBezTo>
                    <a:lnTo>
                      <a:pt x="342900" y="1409700"/>
                    </a:lnTo>
                    <a:lnTo>
                      <a:pt x="406400" y="965200"/>
                    </a:lnTo>
                    <a:close/>
                    <a:moveTo>
                      <a:pt x="1955800" y="0"/>
                    </a:moveTo>
                    <a:cubicBezTo>
                      <a:pt x="1841500" y="0"/>
                      <a:pt x="1739900" y="88900"/>
                      <a:pt x="1739900" y="215900"/>
                    </a:cubicBezTo>
                    <a:lnTo>
                      <a:pt x="1739900" y="279400"/>
                    </a:lnTo>
                    <a:cubicBezTo>
                      <a:pt x="1739900" y="393700"/>
                      <a:pt x="1841500" y="495300"/>
                      <a:pt x="1955800" y="495300"/>
                    </a:cubicBezTo>
                    <a:cubicBezTo>
                      <a:pt x="2070100" y="495300"/>
                      <a:pt x="2171700" y="393700"/>
                      <a:pt x="2171700" y="279400"/>
                    </a:cubicBezTo>
                    <a:lnTo>
                      <a:pt x="2171700" y="215900"/>
                    </a:lnTo>
                    <a:cubicBezTo>
                      <a:pt x="2171700" y="88900"/>
                      <a:pt x="2070100" y="0"/>
                      <a:pt x="1955800" y="0"/>
                    </a:cubicBezTo>
                    <a:close/>
                    <a:moveTo>
                      <a:pt x="1739900" y="965200"/>
                    </a:moveTo>
                    <a:cubicBezTo>
                      <a:pt x="1739900" y="965200"/>
                      <a:pt x="1727200" y="952500"/>
                      <a:pt x="1727200" y="965200"/>
                    </a:cubicBezTo>
                    <a:lnTo>
                      <a:pt x="1574800" y="1320800"/>
                    </a:lnTo>
                    <a:cubicBezTo>
                      <a:pt x="1549400" y="1371600"/>
                      <a:pt x="1498600" y="1409700"/>
                      <a:pt x="14351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46200" y="1409700"/>
                      <a:pt x="1346200" y="1397000"/>
                    </a:cubicBezTo>
                    <a:cubicBezTo>
                      <a:pt x="1333500" y="1384300"/>
                      <a:pt x="1333500" y="1371600"/>
                      <a:pt x="1346200" y="1358900"/>
                    </a:cubicBezTo>
                    <a:lnTo>
                      <a:pt x="1536700" y="914400"/>
                    </a:lnTo>
                    <a:lnTo>
                      <a:pt x="1600200" y="736600"/>
                    </a:lnTo>
                    <a:cubicBezTo>
                      <a:pt x="1651000" y="635000"/>
                      <a:pt x="1752600" y="558800"/>
                      <a:pt x="1866900" y="558800"/>
                    </a:cubicBezTo>
                    <a:lnTo>
                      <a:pt x="2044700" y="558800"/>
                    </a:lnTo>
                    <a:cubicBezTo>
                      <a:pt x="2159000" y="558800"/>
                      <a:pt x="2260600" y="635000"/>
                      <a:pt x="2311400" y="736600"/>
                    </a:cubicBezTo>
                    <a:lnTo>
                      <a:pt x="2374900" y="914400"/>
                    </a:lnTo>
                    <a:lnTo>
                      <a:pt x="2565400" y="1358900"/>
                    </a:lnTo>
                    <a:cubicBezTo>
                      <a:pt x="2578100" y="1371600"/>
                      <a:pt x="2578100" y="1384300"/>
                      <a:pt x="2565400" y="1397000"/>
                    </a:cubicBezTo>
                    <a:cubicBezTo>
                      <a:pt x="2565400" y="1409700"/>
                      <a:pt x="2552700" y="1409700"/>
                      <a:pt x="2540000" y="1409700"/>
                    </a:cubicBezTo>
                    <a:lnTo>
                      <a:pt x="2476500" y="1409700"/>
                    </a:lnTo>
                    <a:cubicBezTo>
                      <a:pt x="2413000" y="1409700"/>
                      <a:pt x="2362200" y="1371600"/>
                      <a:pt x="2336800" y="1320800"/>
                    </a:cubicBezTo>
                    <a:lnTo>
                      <a:pt x="2184400" y="965200"/>
                    </a:lnTo>
                    <a:cubicBezTo>
                      <a:pt x="2184400" y="952500"/>
                      <a:pt x="2171700" y="965200"/>
                      <a:pt x="2171700" y="965200"/>
                    </a:cubicBezTo>
                    <a:lnTo>
                      <a:pt x="2235200" y="1409700"/>
                    </a:lnTo>
                    <a:lnTo>
                      <a:pt x="2311400" y="2222500"/>
                    </a:lnTo>
                    <a:cubicBezTo>
                      <a:pt x="2311400" y="2235200"/>
                      <a:pt x="2298700" y="2235200"/>
                      <a:pt x="2298700" y="2247900"/>
                    </a:cubicBezTo>
                    <a:cubicBezTo>
                      <a:pt x="2286000" y="2247900"/>
                      <a:pt x="2286000" y="2260600"/>
                      <a:pt x="2273300" y="2260600"/>
                    </a:cubicBezTo>
                    <a:lnTo>
                      <a:pt x="2222500" y="2260600"/>
                    </a:lnTo>
                    <a:cubicBezTo>
                      <a:pt x="2146300" y="2260600"/>
                      <a:pt x="2082800" y="2209800"/>
                      <a:pt x="2082800" y="2133600"/>
                    </a:cubicBezTo>
                    <a:lnTo>
                      <a:pt x="1968500" y="1447800"/>
                    </a:lnTo>
                    <a:cubicBezTo>
                      <a:pt x="1955800" y="1447800"/>
                      <a:pt x="1955800" y="1447800"/>
                      <a:pt x="1943100" y="1447800"/>
                    </a:cubicBezTo>
                    <a:lnTo>
                      <a:pt x="1828800" y="2133600"/>
                    </a:lnTo>
                    <a:cubicBezTo>
                      <a:pt x="1828800" y="2209800"/>
                      <a:pt x="1765300" y="2260600"/>
                      <a:pt x="1689100" y="2260600"/>
                    </a:cubicBezTo>
                    <a:lnTo>
                      <a:pt x="1638300" y="2260600"/>
                    </a:lnTo>
                    <a:cubicBezTo>
                      <a:pt x="1625600" y="2260600"/>
                      <a:pt x="1625600" y="2247900"/>
                      <a:pt x="1612900" y="2247900"/>
                    </a:cubicBezTo>
                    <a:cubicBezTo>
                      <a:pt x="1612900" y="2235200"/>
                      <a:pt x="1600200" y="2235200"/>
                      <a:pt x="1600200" y="2222500"/>
                    </a:cubicBezTo>
                    <a:lnTo>
                      <a:pt x="1676400" y="1409700"/>
                    </a:lnTo>
                    <a:lnTo>
                      <a:pt x="1739900" y="965200"/>
                    </a:lnTo>
                    <a:close/>
                    <a:moveTo>
                      <a:pt x="3289300" y="0"/>
                    </a:moveTo>
                    <a:cubicBezTo>
                      <a:pt x="3175000" y="0"/>
                      <a:pt x="3073400" y="88900"/>
                      <a:pt x="3073400" y="215900"/>
                    </a:cubicBezTo>
                    <a:lnTo>
                      <a:pt x="3073400" y="279400"/>
                    </a:lnTo>
                    <a:cubicBezTo>
                      <a:pt x="3073400" y="393700"/>
                      <a:pt x="3175000" y="495300"/>
                      <a:pt x="3289300" y="495300"/>
                    </a:cubicBezTo>
                    <a:cubicBezTo>
                      <a:pt x="3403600" y="495300"/>
                      <a:pt x="3505200" y="393700"/>
                      <a:pt x="3505200" y="279400"/>
                    </a:cubicBezTo>
                    <a:lnTo>
                      <a:pt x="3505200" y="215900"/>
                    </a:lnTo>
                    <a:cubicBezTo>
                      <a:pt x="3505200" y="88900"/>
                      <a:pt x="3403600" y="0"/>
                      <a:pt x="3289300" y="0"/>
                    </a:cubicBezTo>
                    <a:close/>
                    <a:moveTo>
                      <a:pt x="3073400" y="965200"/>
                    </a:moveTo>
                    <a:cubicBezTo>
                      <a:pt x="3073400" y="965200"/>
                      <a:pt x="3060700" y="952500"/>
                      <a:pt x="3060700" y="965200"/>
                    </a:cubicBezTo>
                    <a:lnTo>
                      <a:pt x="2908300" y="1320800"/>
                    </a:lnTo>
                    <a:cubicBezTo>
                      <a:pt x="2882900" y="1371600"/>
                      <a:pt x="2832100" y="1409700"/>
                      <a:pt x="2768600" y="1409700"/>
                    </a:cubicBezTo>
                    <a:lnTo>
                      <a:pt x="2705100" y="1409700"/>
                    </a:lnTo>
                    <a:cubicBezTo>
                      <a:pt x="2692400" y="1409700"/>
                      <a:pt x="2679700" y="1409700"/>
                      <a:pt x="2679700" y="1397000"/>
                    </a:cubicBezTo>
                    <a:cubicBezTo>
                      <a:pt x="2667000" y="1384300"/>
                      <a:pt x="2667000" y="1371600"/>
                      <a:pt x="2679700" y="1358900"/>
                    </a:cubicBezTo>
                    <a:lnTo>
                      <a:pt x="2870200" y="914400"/>
                    </a:lnTo>
                    <a:lnTo>
                      <a:pt x="2933700" y="736600"/>
                    </a:lnTo>
                    <a:cubicBezTo>
                      <a:pt x="2984500" y="635000"/>
                      <a:pt x="3086100" y="558800"/>
                      <a:pt x="3200400" y="558800"/>
                    </a:cubicBezTo>
                    <a:lnTo>
                      <a:pt x="3378200" y="558800"/>
                    </a:lnTo>
                    <a:cubicBezTo>
                      <a:pt x="3492500" y="558800"/>
                      <a:pt x="3594100" y="635000"/>
                      <a:pt x="3644900" y="736600"/>
                    </a:cubicBezTo>
                    <a:lnTo>
                      <a:pt x="3708400" y="914400"/>
                    </a:lnTo>
                    <a:lnTo>
                      <a:pt x="3898900" y="1358900"/>
                    </a:lnTo>
                    <a:cubicBezTo>
                      <a:pt x="3911600" y="1371600"/>
                      <a:pt x="3911600" y="1384300"/>
                      <a:pt x="3898900" y="1397000"/>
                    </a:cubicBezTo>
                    <a:cubicBezTo>
                      <a:pt x="3898900" y="1409700"/>
                      <a:pt x="3886200" y="1409700"/>
                      <a:pt x="3873500" y="1409700"/>
                    </a:cubicBezTo>
                    <a:lnTo>
                      <a:pt x="3810000" y="1409700"/>
                    </a:lnTo>
                    <a:cubicBezTo>
                      <a:pt x="3746500" y="1409700"/>
                      <a:pt x="3695700" y="1371600"/>
                      <a:pt x="3670300" y="1320800"/>
                    </a:cubicBezTo>
                    <a:lnTo>
                      <a:pt x="3517900" y="965200"/>
                    </a:lnTo>
                    <a:cubicBezTo>
                      <a:pt x="3517900" y="952500"/>
                      <a:pt x="3505200" y="965200"/>
                      <a:pt x="3505200" y="965200"/>
                    </a:cubicBezTo>
                    <a:lnTo>
                      <a:pt x="3568700" y="1409700"/>
                    </a:lnTo>
                    <a:lnTo>
                      <a:pt x="3644900" y="2222500"/>
                    </a:lnTo>
                    <a:cubicBezTo>
                      <a:pt x="3644900" y="2235200"/>
                      <a:pt x="3632200" y="2235200"/>
                      <a:pt x="3632200" y="2247900"/>
                    </a:cubicBezTo>
                    <a:cubicBezTo>
                      <a:pt x="3619500" y="2247900"/>
                      <a:pt x="3619500" y="2260600"/>
                      <a:pt x="3606800" y="2260600"/>
                    </a:cubicBezTo>
                    <a:lnTo>
                      <a:pt x="3556000" y="2260600"/>
                    </a:lnTo>
                    <a:cubicBezTo>
                      <a:pt x="3479800" y="2260600"/>
                      <a:pt x="3416300" y="2209800"/>
                      <a:pt x="3416300" y="2133600"/>
                    </a:cubicBezTo>
                    <a:lnTo>
                      <a:pt x="3302000" y="1447800"/>
                    </a:lnTo>
                    <a:cubicBezTo>
                      <a:pt x="3289300" y="1447800"/>
                      <a:pt x="3289300" y="1447800"/>
                      <a:pt x="3276600" y="1447800"/>
                    </a:cubicBezTo>
                    <a:lnTo>
                      <a:pt x="3162300" y="2133600"/>
                    </a:lnTo>
                    <a:cubicBezTo>
                      <a:pt x="3162300" y="2209800"/>
                      <a:pt x="3098800" y="2260600"/>
                      <a:pt x="3022600" y="2260600"/>
                    </a:cubicBezTo>
                    <a:lnTo>
                      <a:pt x="2971800" y="2260600"/>
                    </a:lnTo>
                    <a:cubicBezTo>
                      <a:pt x="2959100" y="2260600"/>
                      <a:pt x="2959100" y="2247900"/>
                      <a:pt x="2946400" y="2247900"/>
                    </a:cubicBezTo>
                    <a:cubicBezTo>
                      <a:pt x="2946400" y="2235200"/>
                      <a:pt x="2933700" y="2235200"/>
                      <a:pt x="2933700" y="2222500"/>
                    </a:cubicBezTo>
                    <a:lnTo>
                      <a:pt x="3009900" y="1409700"/>
                    </a:lnTo>
                    <a:lnTo>
                      <a:pt x="3073400" y="965200"/>
                    </a:lnTo>
                    <a:close/>
                  </a:path>
                </a:pathLst>
              </a:custGeom>
              <a:solidFill>
                <a:srgbClr val="40B8F5"/>
              </a:solid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9565654" y="3885867"/>
            <a:ext cx="1749245" cy="1543050"/>
            <a:chOff x="0" y="0"/>
            <a:chExt cx="921413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21413" cy="812800"/>
            </a:xfrm>
            <a:custGeom>
              <a:avLst/>
              <a:gdLst/>
              <a:ahLst/>
              <a:cxnLst/>
              <a:rect l="l" t="t" r="r" b="b"/>
              <a:pathLst>
                <a:path w="921413" h="812800">
                  <a:moveTo>
                    <a:pt x="921413" y="406400"/>
                  </a:moveTo>
                  <a:lnTo>
                    <a:pt x="515013" y="0"/>
                  </a:lnTo>
                  <a:lnTo>
                    <a:pt x="515013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515013" y="609600"/>
                  </a:lnTo>
                  <a:lnTo>
                    <a:pt x="515013" y="812800"/>
                  </a:lnTo>
                  <a:lnTo>
                    <a:pt x="921413" y="406400"/>
                  </a:lnTo>
                  <a:close/>
                </a:path>
              </a:pathLst>
            </a:custGeom>
            <a:solidFill>
              <a:srgbClr val="050E5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136525"/>
              <a:ext cx="819813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089410" y="1177561"/>
            <a:ext cx="10109181" cy="205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28"/>
              </a:lnSpc>
              <a:spcBef>
                <a:spcPct val="0"/>
              </a:spcBef>
            </a:pPr>
            <a:r>
              <a:rPr lang="en-US" sz="10316">
                <a:solidFill>
                  <a:srgbClr val="020A4A"/>
                </a:solidFill>
                <a:latin typeface="Computer Says No"/>
              </a:rPr>
              <a:t>ЯК ШІ ВПЛИНЕ НА РОБОЧІ МІСЦЯ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4198590" y="-2407994"/>
            <a:ext cx="6613789" cy="5640759"/>
          </a:xfrm>
          <a:custGeom>
            <a:avLst/>
            <a:gdLst/>
            <a:ahLst/>
            <a:cxnLst/>
            <a:rect l="l" t="t" r="r" b="b"/>
            <a:pathLst>
              <a:path w="6613789" h="5640759">
                <a:moveTo>
                  <a:pt x="0" y="0"/>
                </a:moveTo>
                <a:lnTo>
                  <a:pt x="6613790" y="0"/>
                </a:lnTo>
                <a:lnTo>
                  <a:pt x="6613790" y="5640758"/>
                </a:lnTo>
                <a:lnTo>
                  <a:pt x="0" y="56407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73654" y="3627030"/>
            <a:ext cx="8015725" cy="223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nonymous Pro"/>
              </a:rPr>
              <a:t>Всесвітній економічний форум опублікував численні звіти про те, як ШІ вплине на робочі місця в усьому світі.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91174" y="3885475"/>
            <a:ext cx="5620605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Anonymous Pro"/>
              </a:rPr>
              <a:t>ЗБІЛЬШЕННЯ НА  58 МЛН.</a:t>
            </a:r>
          </a:p>
        </p:txBody>
      </p:sp>
      <p:sp>
        <p:nvSpPr>
          <p:cNvPr id="17" name="Freeform 17"/>
          <p:cNvSpPr/>
          <p:nvPr/>
        </p:nvSpPr>
        <p:spPr>
          <a:xfrm flipH="1">
            <a:off x="14801476" y="5695977"/>
            <a:ext cx="3132277" cy="4591023"/>
          </a:xfrm>
          <a:custGeom>
            <a:avLst/>
            <a:gdLst/>
            <a:ahLst/>
            <a:cxnLst/>
            <a:rect l="l" t="t" r="r" b="b"/>
            <a:pathLst>
              <a:path w="3132277" h="4591023">
                <a:moveTo>
                  <a:pt x="3132277" y="0"/>
                </a:moveTo>
                <a:lnTo>
                  <a:pt x="0" y="0"/>
                </a:lnTo>
                <a:lnTo>
                  <a:pt x="0" y="4591023"/>
                </a:lnTo>
                <a:lnTo>
                  <a:pt x="3132277" y="4591023"/>
                </a:lnTo>
                <a:lnTo>
                  <a:pt x="313227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85382" y="7625474"/>
            <a:ext cx="4171532" cy="3569725"/>
          </a:xfrm>
          <a:custGeom>
            <a:avLst/>
            <a:gdLst/>
            <a:ahLst/>
            <a:cxnLst/>
            <a:rect l="l" t="t" r="r" b="b"/>
            <a:pathLst>
              <a:path w="4171532" h="3569725">
                <a:moveTo>
                  <a:pt x="0" y="0"/>
                </a:moveTo>
                <a:lnTo>
                  <a:pt x="4171532" y="0"/>
                </a:lnTo>
                <a:lnTo>
                  <a:pt x="4171532" y="3569725"/>
                </a:lnTo>
                <a:lnTo>
                  <a:pt x="0" y="35697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95275" cap="sq">
              <a:solidFill>
                <a:srgbClr val="BF78FE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07979" y="7257304"/>
            <a:ext cx="5143500" cy="2571750"/>
            <a:chOff x="0" y="0"/>
            <a:chExt cx="6858000" cy="3429000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0"/>
              <a:ext cx="6858000" cy="3429000"/>
              <a:chOff x="0" y="0"/>
              <a:chExt cx="2540000" cy="127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-104143"/>
                <a:ext cx="2214683" cy="1374143"/>
              </a:xfrm>
              <a:custGeom>
                <a:avLst/>
                <a:gdLst/>
                <a:ahLst/>
                <a:cxnLst/>
                <a:rect l="l" t="t" r="r" b="b"/>
                <a:pathLst>
                  <a:path w="2214683" h="1374143">
                    <a:moveTo>
                      <a:pt x="0" y="1374143"/>
                    </a:moveTo>
                    <a:cubicBezTo>
                      <a:pt x="0" y="848106"/>
                      <a:pt x="324297" y="376515"/>
                      <a:pt x="815494" y="188258"/>
                    </a:cubicBezTo>
                    <a:cubicBezTo>
                      <a:pt x="1306690" y="0"/>
                      <a:pt x="1863105" y="134046"/>
                      <a:pt x="2214683" y="525336"/>
                    </a:cubicBezTo>
                    <a:lnTo>
                      <a:pt x="1836810" y="864859"/>
                    </a:lnTo>
                    <a:cubicBezTo>
                      <a:pt x="1625863" y="630085"/>
                      <a:pt x="1292014" y="549657"/>
                      <a:pt x="997296" y="662612"/>
                    </a:cubicBezTo>
                    <a:cubicBezTo>
                      <a:pt x="702578" y="775566"/>
                      <a:pt x="508000" y="1058521"/>
                      <a:pt x="508000" y="1374143"/>
                    </a:cubicBezTo>
                    <a:close/>
                  </a:path>
                </a:pathLst>
              </a:custGeom>
              <a:solidFill>
                <a:srgbClr val="BF78FE"/>
              </a:solid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11180470" y="7257304"/>
            <a:ext cx="5143500" cy="2571750"/>
            <a:chOff x="0" y="0"/>
            <a:chExt cx="6858000" cy="3429000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0" y="0"/>
              <a:ext cx="6858000" cy="3429000"/>
              <a:chOff x="0" y="0"/>
              <a:chExt cx="2540000" cy="127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BF78FE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11690659" y="816288"/>
            <a:ext cx="5568641" cy="6250516"/>
          </a:xfrm>
          <a:custGeom>
            <a:avLst/>
            <a:gdLst/>
            <a:ahLst/>
            <a:cxnLst/>
            <a:rect l="l" t="t" r="r" b="b"/>
            <a:pathLst>
              <a:path w="5568641" h="6250516">
                <a:moveTo>
                  <a:pt x="0" y="0"/>
                </a:moveTo>
                <a:lnTo>
                  <a:pt x="5568641" y="0"/>
                </a:lnTo>
                <a:lnTo>
                  <a:pt x="5568641" y="6250516"/>
                </a:lnTo>
                <a:lnTo>
                  <a:pt x="0" y="6250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419964" y="9013714"/>
            <a:ext cx="3919530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Студенти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76,7%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92455" y="9013714"/>
            <a:ext cx="3919530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 ChatGPT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47,4%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5741" y="802021"/>
            <a:ext cx="11613435" cy="192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88"/>
              </a:lnSpc>
              <a:spcBef>
                <a:spcPct val="0"/>
              </a:spcBef>
            </a:pPr>
            <a:r>
              <a:rPr lang="en-US" sz="7200" dirty="0">
                <a:solidFill>
                  <a:srgbClr val="6866E1"/>
                </a:solidFill>
                <a:latin typeface="Computer Says No Medium"/>
              </a:rPr>
              <a:t>CHATGPT ТА БУХГАЛТЕРСЬКИЙ ОБЛІК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83549" y="2020663"/>
            <a:ext cx="4582860" cy="4462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orum"/>
              </a:rPr>
              <a:t>«Коли ця технологія з’явилася вперше, усі хвилювалися, що студенти тепер можуть використовувати її для обману», — сказав провідний автор дослідження Девід Вуд, професор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orum"/>
              </a:rPr>
              <a:t>бухгалтерського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orum"/>
              </a:rPr>
              <a:t>обліку BYU.</a:t>
            </a:r>
          </a:p>
        </p:txBody>
      </p:sp>
      <p:sp>
        <p:nvSpPr>
          <p:cNvPr id="18" name="Freeform 18"/>
          <p:cNvSpPr/>
          <p:nvPr/>
        </p:nvSpPr>
        <p:spPr>
          <a:xfrm>
            <a:off x="-145961" y="3045732"/>
            <a:ext cx="10248957" cy="4021072"/>
          </a:xfrm>
          <a:custGeom>
            <a:avLst/>
            <a:gdLst/>
            <a:ahLst/>
            <a:cxnLst/>
            <a:rect l="l" t="t" r="r" b="b"/>
            <a:pathLst>
              <a:path w="10248957" h="4021072">
                <a:moveTo>
                  <a:pt x="0" y="0"/>
                </a:moveTo>
                <a:lnTo>
                  <a:pt x="10248957" y="0"/>
                </a:lnTo>
                <a:lnTo>
                  <a:pt x="10248957" y="4021072"/>
                </a:lnTo>
                <a:lnTo>
                  <a:pt x="0" y="4021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80" t="-27712" b="-36798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369744" y="3390269"/>
            <a:ext cx="7327091" cy="3160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4740" lvl="1" indent="-282370">
              <a:lnSpc>
                <a:spcPts val="4237"/>
              </a:lnSpc>
              <a:buFont typeface="Arial"/>
              <a:buChar char="•"/>
            </a:pP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Вчені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 з </a:t>
            </a: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Університету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Бригама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Янга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та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 186 </a:t>
            </a: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інших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установ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цікавилися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ефективністю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технології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 OpenAI </a:t>
            </a: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на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іспитах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 з </a:t>
            </a: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бухгалтерського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обліку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. </a:t>
            </a: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Тому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вони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протестували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оригінальну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615" dirty="0" err="1">
                <a:solidFill>
                  <a:srgbClr val="FFFFFF"/>
                </a:solidFill>
                <a:latin typeface="Poppins Light"/>
              </a:rPr>
              <a:t>модель</a:t>
            </a:r>
            <a:r>
              <a:rPr lang="en-US" sz="2615" dirty="0">
                <a:solidFill>
                  <a:srgbClr val="FFFFFF"/>
                </a:solidFill>
                <a:latin typeface="Poppins Light"/>
              </a:rPr>
              <a:t> ChatGPT.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793" y="4105581"/>
            <a:ext cx="2056171" cy="1695484"/>
          </a:xfrm>
          <a:custGeom>
            <a:avLst/>
            <a:gdLst/>
            <a:ahLst/>
            <a:cxnLst/>
            <a:rect l="l" t="t" r="r" b="b"/>
            <a:pathLst>
              <a:path w="2056171" h="1695484">
                <a:moveTo>
                  <a:pt x="0" y="0"/>
                </a:moveTo>
                <a:lnTo>
                  <a:pt x="2056171" y="0"/>
                </a:lnTo>
                <a:lnTo>
                  <a:pt x="2056171" y="1695485"/>
                </a:lnTo>
                <a:lnTo>
                  <a:pt x="0" y="16954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617753" y="4427696"/>
            <a:ext cx="1548250" cy="137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93"/>
              </a:lnSpc>
              <a:spcBef>
                <a:spcPct val="0"/>
              </a:spcBef>
            </a:pPr>
            <a:r>
              <a:rPr lang="en-US" sz="12768">
                <a:solidFill>
                  <a:srgbClr val="2528B5"/>
                </a:solidFill>
                <a:latin typeface="Computer Says No"/>
              </a:rPr>
              <a:t>01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952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4841367"/>
            <a:ext cx="7755265" cy="1032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12"/>
              </a:lnSpc>
              <a:spcBef>
                <a:spcPct val="0"/>
              </a:spcBef>
            </a:pPr>
            <a:r>
              <a:rPr lang="en-US" sz="9600">
                <a:solidFill>
                  <a:srgbClr val="6866E1"/>
                </a:solidFill>
                <a:latin typeface="Nickainley"/>
              </a:rPr>
              <a:t>ВИСНОВКИ</a:t>
            </a:r>
          </a:p>
        </p:txBody>
      </p:sp>
      <p:sp>
        <p:nvSpPr>
          <p:cNvPr id="6" name="Freeform 6"/>
          <p:cNvSpPr/>
          <p:nvPr/>
        </p:nvSpPr>
        <p:spPr>
          <a:xfrm>
            <a:off x="-1995996" y="7317810"/>
            <a:ext cx="6049393" cy="5290528"/>
          </a:xfrm>
          <a:custGeom>
            <a:avLst/>
            <a:gdLst/>
            <a:ahLst/>
            <a:cxnLst/>
            <a:rect l="l" t="t" r="r" b="b"/>
            <a:pathLst>
              <a:path w="6049393" h="5290528">
                <a:moveTo>
                  <a:pt x="0" y="0"/>
                </a:moveTo>
                <a:lnTo>
                  <a:pt x="6049392" y="0"/>
                </a:lnTo>
                <a:lnTo>
                  <a:pt x="6049392" y="5290527"/>
                </a:lnTo>
                <a:lnTo>
                  <a:pt x="0" y="5290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10444" y="-1596101"/>
            <a:ext cx="4079733" cy="3491169"/>
          </a:xfrm>
          <a:custGeom>
            <a:avLst/>
            <a:gdLst/>
            <a:ahLst/>
            <a:cxnLst/>
            <a:rect l="l" t="t" r="r" b="b"/>
            <a:pathLst>
              <a:path w="4079733" h="3491169">
                <a:moveTo>
                  <a:pt x="0" y="0"/>
                </a:moveTo>
                <a:lnTo>
                  <a:pt x="4079733" y="0"/>
                </a:lnTo>
                <a:lnTo>
                  <a:pt x="4079733" y="3491169"/>
                </a:lnTo>
                <a:lnTo>
                  <a:pt x="0" y="3491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830357" y="-902150"/>
            <a:ext cx="6173053" cy="2601942"/>
          </a:xfrm>
          <a:custGeom>
            <a:avLst/>
            <a:gdLst/>
            <a:ahLst/>
            <a:cxnLst/>
            <a:rect l="l" t="t" r="r" b="b"/>
            <a:pathLst>
              <a:path w="6173053" h="2601942">
                <a:moveTo>
                  <a:pt x="0" y="0"/>
                </a:moveTo>
                <a:lnTo>
                  <a:pt x="6173052" y="0"/>
                </a:lnTo>
                <a:lnTo>
                  <a:pt x="6173052" y="2601941"/>
                </a:lnTo>
                <a:lnTo>
                  <a:pt x="0" y="26019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44000" y="1550639"/>
            <a:ext cx="8001878" cy="8071895"/>
          </a:xfrm>
          <a:custGeom>
            <a:avLst/>
            <a:gdLst/>
            <a:ahLst/>
            <a:cxnLst/>
            <a:rect l="l" t="t" r="r" b="b"/>
            <a:pathLst>
              <a:path w="8001878" h="8071895">
                <a:moveTo>
                  <a:pt x="0" y="0"/>
                </a:moveTo>
                <a:lnTo>
                  <a:pt x="8001878" y="0"/>
                </a:lnTo>
                <a:lnTo>
                  <a:pt x="8001878" y="8071894"/>
                </a:lnTo>
                <a:lnTo>
                  <a:pt x="0" y="8071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100000">
            <a:off x="13041128" y="7601601"/>
            <a:ext cx="8209501" cy="6060105"/>
          </a:xfrm>
          <a:custGeom>
            <a:avLst/>
            <a:gdLst/>
            <a:ahLst/>
            <a:cxnLst/>
            <a:rect l="l" t="t" r="r" b="b"/>
            <a:pathLst>
              <a:path w="8209501" h="6060105">
                <a:moveTo>
                  <a:pt x="0" y="0"/>
                </a:moveTo>
                <a:lnTo>
                  <a:pt x="8209501" y="0"/>
                </a:lnTo>
                <a:lnTo>
                  <a:pt x="8209501" y="6060105"/>
                </a:lnTo>
                <a:lnTo>
                  <a:pt x="0" y="6060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8100000">
            <a:off x="-4517863" y="-1134984"/>
            <a:ext cx="8209501" cy="6060105"/>
          </a:xfrm>
          <a:custGeom>
            <a:avLst/>
            <a:gdLst/>
            <a:ahLst/>
            <a:cxnLst/>
            <a:rect l="l" t="t" r="r" b="b"/>
            <a:pathLst>
              <a:path w="8209501" h="6060105">
                <a:moveTo>
                  <a:pt x="0" y="0"/>
                </a:moveTo>
                <a:lnTo>
                  <a:pt x="8209502" y="0"/>
                </a:lnTo>
                <a:lnTo>
                  <a:pt x="8209502" y="6060105"/>
                </a:lnTo>
                <a:lnTo>
                  <a:pt x="0" y="6060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221</Words>
  <Application>Microsoft Office PowerPoint</Application>
  <PresentationFormat>Довільний</PresentationFormat>
  <Paragraphs>39</Paragraphs>
  <Slides>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7</vt:i4>
      </vt:variant>
    </vt:vector>
  </HeadingPairs>
  <TitlesOfParts>
    <vt:vector size="23" baseType="lpstr">
      <vt:lpstr>Open Sans</vt:lpstr>
      <vt:lpstr>Times New Roman</vt:lpstr>
      <vt:lpstr>Forum</vt:lpstr>
      <vt:lpstr>Computer Says No</vt:lpstr>
      <vt:lpstr>Computer Says No Semi-Bold</vt:lpstr>
      <vt:lpstr>Arial</vt:lpstr>
      <vt:lpstr>Nickainley</vt:lpstr>
      <vt:lpstr>Anonymous Pro Bold</vt:lpstr>
      <vt:lpstr>Montserrat Bold</vt:lpstr>
      <vt:lpstr>Poppins Light</vt:lpstr>
      <vt:lpstr>Anonymous Pro</vt:lpstr>
      <vt:lpstr>Computer Says No Medium</vt:lpstr>
      <vt:lpstr>Wingdings 3</vt:lpstr>
      <vt:lpstr>Calibri</vt:lpstr>
      <vt:lpstr>Century Gothic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Штучний інтелект – направлення сучасної науки, що досліджує механізми та способи навчання ЕОМ, роботизовану техніку, аналітичну систему мислити, як людина</dc:title>
  <dc:creator>User</dc:creator>
  <cp:lastModifiedBy>Кузуб Михайло Віталійович</cp:lastModifiedBy>
  <cp:revision>3</cp:revision>
  <dcterms:created xsi:type="dcterms:W3CDTF">2006-08-16T00:00:00Z</dcterms:created>
  <dcterms:modified xsi:type="dcterms:W3CDTF">2023-11-21T17:44:56Z</dcterms:modified>
  <dc:identifier>DAFyVagAjsw</dc:identifier>
</cp:coreProperties>
</file>