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57" r:id="rId4"/>
    <p:sldId id="261" r:id="rId5"/>
    <p:sldId id="258" r:id="rId6"/>
    <p:sldId id="259" r:id="rId7"/>
    <p:sldId id="262" r:id="rId8"/>
    <p:sldId id="265" r:id="rId9"/>
    <p:sldId id="264" r:id="rId10"/>
    <p:sldId id="26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puter Says No" panose="020B0604020202020204" charset="0"/>
      <p:regular r:id="rId16"/>
    </p:embeddedFont>
    <p:embeddedFont>
      <p:font typeface="Poppins Light" panose="00000400000000000000" pitchFamily="2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711" autoAdjust="0"/>
  </p:normalViewPr>
  <p:slideViewPr>
    <p:cSldViewPr>
      <p:cViewPr varScale="1">
        <p:scale>
          <a:sx n="48" d="100"/>
          <a:sy n="48" d="100"/>
        </p:scale>
        <p:origin x="4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731295352786784"/>
          <c:w val="0.72196382967844719"/>
          <c:h val="0.826779527559055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Сума допомоги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9079-42DD-BBE6-162B242683C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9079-42DD-BBE6-162B242683C1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9079-42DD-BBE6-162B242683C1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9079-42DD-BBE6-162B242683C1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9-9079-42DD-BBE6-162B242683C1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9079-42DD-BBE6-162B242683C1}"/>
              </c:ext>
            </c:extLst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9079-42DD-BBE6-162B242683C1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9079-42DD-BBE6-162B242683C1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1-9079-42DD-BBE6-162B242683C1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GlobalLogic Ukraine</c:v>
                </c:pt>
                <c:pt idx="1">
                  <c:v>SoftServe</c:v>
                </c:pt>
                <c:pt idx="2">
                  <c:v>Genesis</c:v>
                </c:pt>
                <c:pt idx="3">
                  <c:v>EPAM Ukraine</c:v>
                </c:pt>
                <c:pt idx="4">
                  <c:v>ELEKS</c:v>
                </c:pt>
                <c:pt idx="5">
                  <c:v>Sigma Software</c:v>
                </c:pt>
                <c:pt idx="6">
                  <c:v>N-iX</c:v>
                </c:pt>
                <c:pt idx="7">
                  <c:v>Intellias</c:v>
                </c:pt>
                <c:pt idx="8">
                  <c:v>Infopulse</c:v>
                </c:pt>
                <c:pt idx="9">
                  <c:v>Mate academy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1000000000</c:v>
                </c:pt>
                <c:pt idx="1">
                  <c:v>439000000</c:v>
                </c:pt>
                <c:pt idx="2">
                  <c:v>374000000</c:v>
                </c:pt>
                <c:pt idx="3">
                  <c:v>300000000</c:v>
                </c:pt>
                <c:pt idx="4">
                  <c:v>161000000</c:v>
                </c:pt>
                <c:pt idx="5">
                  <c:v>127000000</c:v>
                </c:pt>
                <c:pt idx="6">
                  <c:v>72000000</c:v>
                </c:pt>
                <c:pt idx="7">
                  <c:v>52000000</c:v>
                </c:pt>
                <c:pt idx="8">
                  <c:v>10000000</c:v>
                </c:pt>
                <c:pt idx="9">
                  <c:v>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079-42DD-BBE6-162B242683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105089302293042"/>
          <c:y val="0.16651613401266019"/>
          <c:w val="0.19224407499401241"/>
          <c:h val="0.6120657711903658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3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image" Target="../media/image29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16.svg"/><Relationship Id="rId1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 t="-63916" b="-8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71800" y="6985391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707083">
            <a:off x="13283512" y="-3800758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56400" y="8486550"/>
            <a:ext cx="7638180" cy="1315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uk-UA" sz="2500" i="1" dirty="0">
                <a:solidFill>
                  <a:schemeClr val="bg1"/>
                </a:solidFill>
                <a:latin typeface="Poppins Light"/>
              </a:rPr>
              <a:t>Науковий керівник: </a:t>
            </a:r>
          </a:p>
          <a:p>
            <a:pPr>
              <a:lnSpc>
                <a:spcPct val="114000"/>
              </a:lnSpc>
            </a:pPr>
            <a:r>
              <a:rPr lang="uk-UA" sz="2500" dirty="0" err="1">
                <a:solidFill>
                  <a:schemeClr val="bg1"/>
                </a:solidFill>
                <a:latin typeface="Poppins Light"/>
              </a:rPr>
              <a:t>Шаповалова</a:t>
            </a:r>
            <a:r>
              <a:rPr lang="uk-UA" sz="2500" dirty="0">
                <a:solidFill>
                  <a:schemeClr val="bg1"/>
                </a:solidFill>
                <a:latin typeface="Poppins Light"/>
              </a:rPr>
              <a:t> Алла Павлівна</a:t>
            </a:r>
          </a:p>
          <a:p>
            <a:pPr>
              <a:lnSpc>
                <a:spcPct val="114000"/>
              </a:lnSpc>
            </a:pPr>
            <a:r>
              <a:rPr lang="uk-UA" sz="2500" dirty="0">
                <a:solidFill>
                  <a:schemeClr val="bg1"/>
                </a:solidFill>
                <a:latin typeface="Poppins Light"/>
              </a:rPr>
              <a:t>к. е. н.,  доцент кафедри обліку та оподаткування</a:t>
            </a:r>
            <a:endParaRPr lang="en-US" sz="25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326417" y="1333816"/>
            <a:ext cx="3948234" cy="1724379"/>
          </a:xfrm>
          <a:custGeom>
            <a:avLst/>
            <a:gdLst/>
            <a:ahLst/>
            <a:cxnLst/>
            <a:rect l="l" t="t" r="r" b="b"/>
            <a:pathLst>
              <a:path w="3948234" h="1724379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30445" y="3058195"/>
            <a:ext cx="8480901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7"/>
              </a:lnSpc>
            </a:pPr>
            <a:r>
              <a:rPr lang="ru-RU" sz="8100" b="1" dirty="0">
                <a:solidFill>
                  <a:schemeClr val="bg1"/>
                </a:solidFill>
                <a:latin typeface="Computer Says No"/>
              </a:rPr>
              <a:t>ІНФОРМАЦІЙНЕ ЗАБЕЗПЕЧЕННЯ КОРПОРАТИВНОЇ СОЦІАЛЬНОЇ ВІДПОВІДАЛЬНОСТІ </a:t>
            </a:r>
          </a:p>
          <a:p>
            <a:pPr algn="ctr">
              <a:lnSpc>
                <a:spcPts val="5147"/>
              </a:lnSpc>
            </a:pPr>
            <a:r>
              <a:rPr lang="ru-RU" sz="8100" b="1" dirty="0">
                <a:solidFill>
                  <a:schemeClr val="bg1"/>
                </a:solidFill>
                <a:latin typeface="Computer Says No"/>
              </a:rPr>
              <a:t>ІТ-БІЗНЕСУ</a:t>
            </a:r>
            <a:endParaRPr lang="en-US" sz="8100" b="1" dirty="0">
              <a:solidFill>
                <a:schemeClr val="bg1"/>
              </a:solidFill>
              <a:latin typeface="Computer Says No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0515600" y="2667270"/>
            <a:ext cx="7064494" cy="9986566"/>
          </a:xfrm>
          <a:custGeom>
            <a:avLst/>
            <a:gdLst/>
            <a:ahLst/>
            <a:cxnLst/>
            <a:rect l="l" t="t" r="r" b="b"/>
            <a:pathLst>
              <a:path w="8078630" h="11840963">
                <a:moveTo>
                  <a:pt x="8078630" y="0"/>
                </a:moveTo>
                <a:lnTo>
                  <a:pt x="0" y="0"/>
                </a:lnTo>
                <a:lnTo>
                  <a:pt x="0" y="11840963"/>
                </a:lnTo>
                <a:lnTo>
                  <a:pt x="8078630" y="11840963"/>
                </a:lnTo>
                <a:lnTo>
                  <a:pt x="807863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6"/>
          <p:cNvSpPr txBox="1"/>
          <p:nvPr/>
        </p:nvSpPr>
        <p:spPr>
          <a:xfrm>
            <a:off x="5410200" y="215396"/>
            <a:ext cx="79629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uk-UA" sz="2500" dirty="0">
                <a:solidFill>
                  <a:schemeClr val="bg1"/>
                </a:solidFill>
                <a:latin typeface="Poppins Light"/>
              </a:rPr>
              <a:t>Державний торговельно-економічний університет</a:t>
            </a:r>
            <a:endParaRPr lang="en-US" sz="25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8050" y="648673"/>
            <a:ext cx="118872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5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Науково-практичний студентський круглий стіл</a:t>
            </a:r>
          </a:p>
          <a:p>
            <a:pPr algn="ctr">
              <a:lnSpc>
                <a:spcPct val="114000"/>
              </a:lnSpc>
            </a:pPr>
            <a:r>
              <a:rPr lang="uk-UA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«ОБЛІК і ЗВІТНІСТЬ В ІНФОРМАЦІЙНОМУ ЗАБЕЗПЕЧЕННІ СТАЛОГО РОЗВИТКУ ЕКОНОМІКИ»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9070" y="7045749"/>
            <a:ext cx="4742580" cy="1355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uk-UA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Виконала: </a:t>
            </a:r>
          </a:p>
          <a:p>
            <a:pPr>
              <a:lnSpc>
                <a:spcPct val="114000"/>
              </a:lnSpc>
            </a:pPr>
            <a:r>
              <a:rPr lang="uk-UA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студентка 4 курсу 2 групи ФФО</a:t>
            </a:r>
          </a:p>
          <a:p>
            <a:pPr>
              <a:lnSpc>
                <a:spcPct val="114000"/>
              </a:lnSpc>
            </a:pP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Черевань Анастасія Анатоліївна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05" y="4457700"/>
            <a:ext cx="38862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64344" y="5958420"/>
            <a:ext cx="0" cy="514563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802444" y="-2572817"/>
            <a:ext cx="0" cy="514563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08092" y="-3588763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95996" y="5507733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96126" y="1779186"/>
            <a:ext cx="7747874" cy="296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uk-UA" sz="10000" b="1" dirty="0">
                <a:solidFill>
                  <a:schemeClr val="bg1"/>
                </a:solidFill>
                <a:latin typeface="Computer Says No"/>
              </a:rPr>
              <a:t>Дякую за увагу</a:t>
            </a:r>
            <a:r>
              <a:rPr lang="en-US" sz="18833" b="1" dirty="0">
                <a:solidFill>
                  <a:schemeClr val="bg1"/>
                </a:solidFill>
                <a:latin typeface="Computer Says No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9144000" y="1550639"/>
            <a:ext cx="8001878" cy="8071895"/>
          </a:xfrm>
          <a:custGeom>
            <a:avLst/>
            <a:gdLst/>
            <a:ahLst/>
            <a:cxnLst/>
            <a:rect l="l" t="t" r="r" b="b"/>
            <a:pathLst>
              <a:path w="8001878" h="8071895">
                <a:moveTo>
                  <a:pt x="0" y="0"/>
                </a:moveTo>
                <a:lnTo>
                  <a:pt x="8001878" y="0"/>
                </a:lnTo>
                <a:lnTo>
                  <a:pt x="8001878" y="8071894"/>
                </a:lnTo>
                <a:lnTo>
                  <a:pt x="0" y="80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95996" y="7317810"/>
            <a:ext cx="6049393" cy="5290528"/>
          </a:xfrm>
          <a:custGeom>
            <a:avLst/>
            <a:gdLst/>
            <a:ahLst/>
            <a:cxnLst/>
            <a:rect l="l" t="t" r="r" b="b"/>
            <a:pathLst>
              <a:path w="6049393" h="5290528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71515" y="-3149182"/>
            <a:ext cx="6049393" cy="5290528"/>
          </a:xfrm>
          <a:custGeom>
            <a:avLst/>
            <a:gdLst/>
            <a:ahLst/>
            <a:cxnLst/>
            <a:rect l="l" t="t" r="r" b="b"/>
            <a:pathLst>
              <a:path w="6049393" h="5290528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461464" y="-264576"/>
            <a:ext cx="19210928" cy="10816152"/>
          </a:xfrm>
          <a:custGeom>
            <a:avLst/>
            <a:gdLst/>
            <a:ahLst/>
            <a:cxnLst/>
            <a:rect l="l" t="t" r="r" b="b"/>
            <a:pathLst>
              <a:path w="19210928" h="10816152">
                <a:moveTo>
                  <a:pt x="0" y="0"/>
                </a:moveTo>
                <a:lnTo>
                  <a:pt x="19210928" y="0"/>
                </a:lnTo>
                <a:lnTo>
                  <a:pt x="19210928" y="10816152"/>
                </a:lnTo>
                <a:lnTo>
                  <a:pt x="0" y="108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1"/>
          <p:cNvSpPr/>
          <p:nvPr/>
        </p:nvSpPr>
        <p:spPr>
          <a:xfrm>
            <a:off x="12609647" y="5730848"/>
            <a:ext cx="5054327" cy="3984652"/>
          </a:xfrm>
          <a:custGeom>
            <a:avLst/>
            <a:gdLst/>
            <a:ahLst/>
            <a:cxnLst/>
            <a:rect l="l" t="t" r="r" b="b"/>
            <a:pathLst>
              <a:path w="1627955" h="1312867">
                <a:moveTo>
                  <a:pt x="0" y="0"/>
                </a:moveTo>
                <a:lnTo>
                  <a:pt x="1627955" y="0"/>
                </a:lnTo>
                <a:lnTo>
                  <a:pt x="1627955" y="1312867"/>
                </a:lnTo>
                <a:lnTo>
                  <a:pt x="0" y="1312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848615" y="419100"/>
            <a:ext cx="16815359" cy="19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90588" algn="just">
              <a:lnSpc>
                <a:spcPts val="3799"/>
              </a:lnSpc>
            </a:pPr>
            <a:r>
              <a:rPr lang="uk-UA" sz="2500" b="1" dirty="0">
                <a:latin typeface="Poppins Light"/>
              </a:rPr>
              <a:t>Збереження та захист прав людини </a:t>
            </a:r>
            <a:r>
              <a:rPr lang="uk-UA" sz="2500" dirty="0">
                <a:latin typeface="Poppins Light"/>
              </a:rPr>
              <a:t>у сучасних умовах стають одним з </a:t>
            </a:r>
            <a:r>
              <a:rPr lang="uk-UA" sz="2500" b="1" dirty="0">
                <a:latin typeface="Poppins Light"/>
              </a:rPr>
              <a:t>найважливіших пріоритетів для суспільства</a:t>
            </a:r>
            <a:r>
              <a:rPr lang="uk-UA" sz="2500" dirty="0">
                <a:latin typeface="Poppins Light"/>
              </a:rPr>
              <a:t>, адже це є ключовим </a:t>
            </a:r>
            <a:r>
              <a:rPr lang="uk-UA" sz="2500" b="1" dirty="0">
                <a:latin typeface="Poppins Light"/>
              </a:rPr>
              <a:t>елементом стабільності та відновлення економіки</a:t>
            </a:r>
            <a:r>
              <a:rPr lang="uk-UA" sz="2500" dirty="0">
                <a:latin typeface="Poppins Light"/>
              </a:rPr>
              <a:t>. Інвестиції в захист прав людини під час конфлікту створюють фундамент для майбутнього розвитку, сприяючи побудові демократичного суспільства, зменшенню існуючих нерівностей, створенню сприятливого середовища для бізнесу. </a:t>
            </a:r>
            <a:endParaRPr lang="en-US" sz="2500" dirty="0">
              <a:latin typeface="Poppins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3971" y="3614523"/>
            <a:ext cx="1632005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90588" algn="ctr">
              <a:lnSpc>
                <a:spcPts val="3799"/>
              </a:lnSpc>
            </a:pPr>
            <a:r>
              <a:rPr lang="uk-UA" sz="2500" b="1" i="1" dirty="0" err="1">
                <a:latin typeface="Poppins Light"/>
              </a:rPr>
              <a:t>ІТ-галузь</a:t>
            </a:r>
            <a:r>
              <a:rPr lang="uk-UA" sz="2500" b="1" i="1" dirty="0">
                <a:latin typeface="Poppins Light"/>
              </a:rPr>
              <a:t> відома своєю </a:t>
            </a:r>
            <a:r>
              <a:rPr lang="uk-UA" sz="2500" b="1" i="1" dirty="0" err="1">
                <a:latin typeface="Poppins Light"/>
              </a:rPr>
              <a:t>інноваційністю</a:t>
            </a:r>
            <a:r>
              <a:rPr lang="uk-UA" sz="2500" b="1" i="1" dirty="0">
                <a:latin typeface="Poppins Light"/>
              </a:rPr>
              <a:t> та здатністю до розвитку в умовах невпевненості</a:t>
            </a:r>
            <a:r>
              <a:rPr lang="uk-UA" sz="2500" dirty="0">
                <a:latin typeface="Poppins Light"/>
              </a:rPr>
              <a:t>. </a:t>
            </a:r>
          </a:p>
          <a:p>
            <a:pPr indent="890588" algn="ctr">
              <a:lnSpc>
                <a:spcPts val="3799"/>
              </a:lnSpc>
            </a:pPr>
            <a:r>
              <a:rPr lang="uk-UA" sz="2500" dirty="0">
                <a:latin typeface="Poppins Light"/>
              </a:rPr>
              <a:t>Вона має потужний вплив на соціально-економічний стан країни та великий потенціал для забезпечення доступу до основних послуг через впровадження віддалених технологій та цифрових рішень. </a:t>
            </a:r>
          </a:p>
        </p:txBody>
      </p:sp>
      <p:pic>
        <p:nvPicPr>
          <p:cNvPr id="2052" name="Picture 4" descr="Стрелка вниз – Бесплатные иконки: стрел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168" y="2586651"/>
            <a:ext cx="890337" cy="8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20477" y="7529535"/>
            <a:ext cx="9565465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</a:pPr>
            <a:r>
              <a:rPr lang="uk-UA" sz="2500" dirty="0">
                <a:latin typeface="Poppins Light"/>
              </a:rPr>
              <a:t> У травні 2023 року експертною організацією </a:t>
            </a:r>
            <a:r>
              <a:rPr lang="uk-UA" sz="2500" i="1" dirty="0">
                <a:latin typeface="Poppins Light"/>
              </a:rPr>
              <a:t>CSR </a:t>
            </a:r>
            <a:r>
              <a:rPr lang="uk-UA" sz="2500" i="1" dirty="0" err="1">
                <a:latin typeface="Poppins Light"/>
              </a:rPr>
              <a:t>Ukraine</a:t>
            </a:r>
            <a:r>
              <a:rPr lang="uk-UA" sz="2500" i="1" dirty="0">
                <a:latin typeface="Poppins Light"/>
              </a:rPr>
              <a:t> спільно з діловим </a:t>
            </a:r>
            <a:r>
              <a:rPr lang="uk-UA" sz="2500" i="1" dirty="0" err="1">
                <a:latin typeface="Poppins Light"/>
              </a:rPr>
              <a:t>інтернет-виданням</a:t>
            </a:r>
            <a:r>
              <a:rPr lang="uk-UA" sz="2500" i="1" dirty="0">
                <a:latin typeface="Poppins Light"/>
              </a:rPr>
              <a:t> </a:t>
            </a:r>
            <a:r>
              <a:rPr lang="uk-UA" sz="2500" i="1" dirty="0" err="1">
                <a:latin typeface="Poppins Light"/>
              </a:rPr>
              <a:t>The</a:t>
            </a:r>
            <a:r>
              <a:rPr lang="uk-UA" sz="2500" i="1" dirty="0">
                <a:latin typeface="Poppins Light"/>
              </a:rPr>
              <a:t> </a:t>
            </a:r>
            <a:r>
              <a:rPr lang="uk-UA" sz="2500" i="1" dirty="0" err="1">
                <a:latin typeface="Poppins Light"/>
              </a:rPr>
              <a:t>Page</a:t>
            </a:r>
            <a:r>
              <a:rPr lang="uk-UA" sz="2500" dirty="0">
                <a:latin typeface="Poppins Light"/>
              </a:rPr>
              <a:t> було проведено дослідження «Індекс КСВ 2023» щодо сталості українського бізнесу під час війни, в рамках якого </a:t>
            </a:r>
            <a:r>
              <a:rPr lang="uk-UA" sz="2500" i="1" dirty="0">
                <a:latin typeface="Poppins Light"/>
              </a:rPr>
              <a:t>взяло участь 30 компаній</a:t>
            </a:r>
            <a:r>
              <a:rPr lang="uk-UA" sz="2500" dirty="0">
                <a:latin typeface="Poppins Light"/>
              </a:rPr>
              <a:t>, серед яких </a:t>
            </a:r>
            <a:r>
              <a:rPr lang="uk-UA" sz="2500" b="1" i="1" dirty="0">
                <a:latin typeface="Poppins Light"/>
              </a:rPr>
              <a:t>вісім </a:t>
            </a:r>
            <a:r>
              <a:rPr lang="uk-UA" sz="2500" b="1" i="1" dirty="0" err="1">
                <a:latin typeface="Poppins Light"/>
              </a:rPr>
              <a:t>ІТ-підприємств</a:t>
            </a:r>
            <a:r>
              <a:rPr lang="uk-UA" sz="2500" b="1" i="1" dirty="0">
                <a:latin typeface="Poppins Light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20478" y="5730848"/>
            <a:ext cx="956546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</a:pPr>
            <a:r>
              <a:rPr lang="uk-UA" sz="2500" b="1" dirty="0">
                <a:latin typeface="Poppins Light"/>
              </a:rPr>
              <a:t>У 2022 році </a:t>
            </a:r>
            <a:r>
              <a:rPr lang="uk-UA" sz="2500" b="1" dirty="0" err="1">
                <a:latin typeface="Poppins Light"/>
              </a:rPr>
              <a:t>ІТ-компанії</a:t>
            </a:r>
            <a:r>
              <a:rPr lang="uk-UA" sz="2500" b="1" dirty="0">
                <a:latin typeface="Poppins Light"/>
              </a:rPr>
              <a:t> </a:t>
            </a:r>
            <a:r>
              <a:rPr lang="uk-UA" sz="2500" dirty="0">
                <a:latin typeface="Poppins Light"/>
              </a:rPr>
              <a:t>сплатили в бюджет </a:t>
            </a:r>
            <a:r>
              <a:rPr lang="uk-UA" sz="2500" b="1" dirty="0">
                <a:latin typeface="Poppins Light"/>
              </a:rPr>
              <a:t>32,3 </a:t>
            </a:r>
            <a:r>
              <a:rPr lang="uk-UA" sz="2500" b="1" dirty="0" err="1">
                <a:latin typeface="Poppins Light"/>
              </a:rPr>
              <a:t>млрд</a:t>
            </a:r>
            <a:r>
              <a:rPr lang="uk-UA" sz="2500" b="1" dirty="0">
                <a:latin typeface="Poppins Light"/>
              </a:rPr>
              <a:t> </a:t>
            </a:r>
            <a:r>
              <a:rPr lang="uk-UA" sz="2500" b="1" dirty="0" err="1">
                <a:latin typeface="Poppins Light"/>
              </a:rPr>
              <a:t>грн</a:t>
            </a:r>
            <a:r>
              <a:rPr lang="uk-UA" sz="2500" b="1" dirty="0">
                <a:latin typeface="Poppins Light"/>
              </a:rPr>
              <a:t> податків</a:t>
            </a:r>
            <a:r>
              <a:rPr lang="uk-UA" sz="2500" dirty="0">
                <a:latin typeface="Poppins Light"/>
              </a:rPr>
              <a:t>, а дана індустрія залишається єдиною експортною галуззю України, яка повноцінно працює у воєнний час.</a:t>
            </a:r>
          </a:p>
        </p:txBody>
      </p:sp>
      <p:pic>
        <p:nvPicPr>
          <p:cNvPr id="2058" name="Picture 10" descr="https://o.remove.bg/downloads/ca72c898-a8da-4ef9-9437-68bb050c51f0/pngtree-decorative-pattern-blue-arrow-png-image_3148581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3" y="5661223"/>
            <a:ext cx="1395511" cy="13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o.remove.bg/downloads/ca72c898-a8da-4ef9-9437-68bb050c51f0/pngtree-decorative-pattern-blue-arrow-png-image_3148581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3" y="7932710"/>
            <a:ext cx="1395511" cy="13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9306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H="1" flipV="1">
            <a:off x="11790947" y="1475476"/>
            <a:ext cx="0" cy="710287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Прямоугольник 10"/>
          <p:cNvSpPr/>
          <p:nvPr/>
        </p:nvSpPr>
        <p:spPr>
          <a:xfrm>
            <a:off x="4274718" y="204468"/>
            <a:ext cx="973856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  <a:spcBef>
                <a:spcPct val="0"/>
              </a:spcBef>
            </a:pPr>
            <a:r>
              <a:rPr lang="uk-UA" sz="11922" b="1" dirty="0">
                <a:solidFill>
                  <a:schemeClr val="bg1"/>
                </a:solidFill>
                <a:latin typeface="Computer Says No"/>
              </a:rPr>
              <a:t>Екологічний напрямок</a:t>
            </a:r>
          </a:p>
        </p:txBody>
      </p:sp>
      <p:sp>
        <p:nvSpPr>
          <p:cNvPr id="12" name="AutoShape 2" descr="intellia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1" y="1307334"/>
            <a:ext cx="2876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023039" y="3326554"/>
            <a:ext cx="5843668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проведення заходів з розвитку екологічної культури та виховання екологічної свідомості працівників;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7056" y="1954441"/>
            <a:ext cx="10786586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стратегія «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Go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green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» </a:t>
            </a:r>
            <a:r>
              <a:rPr lang="uk-UA" sz="2000" dirty="0">
                <a:solidFill>
                  <a:schemeClr val="bg1"/>
                </a:solidFill>
                <a:latin typeface="Poppins Light"/>
                <a:sym typeface="Symbol"/>
              </a:rPr>
              <a:t> 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зменшуй, переробляй і повторно використовуй: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офіси компанії розміщені у бізнес-центрах вищих класів, які споживають менше енергії;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повторне використання та утилізація відпрацьованої електроніки;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сортування відходів для вторинної переробки;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еко</a:t>
            </a:r>
            <a:r>
              <a:rPr lang="uk-UA" sz="2000" dirty="0" err="1">
                <a:solidFill>
                  <a:schemeClr val="bg1"/>
                </a:solidFill>
                <a:latin typeface="Poppins Light"/>
                <a:sym typeface="Symbol"/>
              </a:rPr>
              <a:t>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лекції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та семінари для колег;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93478" y="4089610"/>
            <a:ext cx="7719933" cy="1052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організація лекцій та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воркшопів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про екологічний спосіб життя;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оффлайн-волонтерство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(висадка дерев, прибирання тощо);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ІТ</a:t>
            </a:r>
            <a:r>
              <a:rPr lang="uk-UA" sz="2000" dirty="0" err="1">
                <a:solidFill>
                  <a:schemeClr val="bg1"/>
                </a:solidFill>
                <a:latin typeface="Poppins Light"/>
                <a:sym typeface="Symbol"/>
              </a:rPr>
              <a:t>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волонтерство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(співпраця з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екоорганізаціями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).</a:t>
            </a:r>
          </a:p>
        </p:txBody>
      </p:sp>
      <p:pic>
        <p:nvPicPr>
          <p:cNvPr id="1030" name="Picture 6" descr="EPAM Systems: приложения для Android в Google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1" y="3990597"/>
            <a:ext cx="1231066" cy="12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06" y="5616835"/>
            <a:ext cx="2646779" cy="45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60374" y="6139082"/>
            <a:ext cx="11122025" cy="2086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ціль до 2032 року – стати бізнесом з нейтральним викидом вуглецю;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50% менше споживання природного газу та 30% енергозбереження шляхом зниження офісних температур;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зменшення на 43% прямих та на 46% непрямих викидів парникових газів;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отримання міжнародного сертифікату ISO 14001:2015, який підтверджує дотримання міжнародних стандартів в галузі екологічного менеджменту;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043092" y="1638645"/>
            <a:ext cx="5772944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створення та впровадження концепції «зеленого офісу»;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790427" y="4657580"/>
            <a:ext cx="6096333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рівень викидів забруднюючих речовин в атмосферне повітря;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139481" y="2726352"/>
            <a:ext cx="5747279" cy="36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переробку та утилізацію відходів; 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059201" y="5682643"/>
            <a:ext cx="5715196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створення та впровадження інноваційних ресурсозберігаючих технологій;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00321" y="7769691"/>
            <a:ext cx="4473725" cy="36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технічну модернізацію;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250311" y="6756266"/>
            <a:ext cx="5616396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впровадження </a:t>
            </a:r>
            <a:r>
              <a:rPr lang="uk-UA" sz="2100" dirty="0" err="1">
                <a:solidFill>
                  <a:schemeClr val="bg1"/>
                </a:solidFill>
                <a:latin typeface="Poppins Light"/>
              </a:rPr>
              <a:t>проєктів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 з розвитку альтернативної енергетики; 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  <p:pic>
        <p:nvPicPr>
          <p:cNvPr id="1033" name="Picture 9" descr="Сертифікація лідерів сфери екологічної безпеки від Професійної асоціації  екологів України (ПАЕУ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524">
            <a:off x="496560" y="8336327"/>
            <a:ext cx="1362130" cy="14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881613" y="8582123"/>
            <a:ext cx="16128940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Форма №1 </a:t>
            </a:r>
            <a:r>
              <a:rPr lang="ru-RU" sz="2100" b="1" i="1" u="sng" dirty="0">
                <a:solidFill>
                  <a:schemeClr val="bg1"/>
                </a:solidFill>
                <a:latin typeface="Poppins Light"/>
              </a:rPr>
              <a:t>«Баланс (</a:t>
            </a:r>
            <a:r>
              <a:rPr lang="ru-RU" sz="2100" b="1" i="1" u="sng" dirty="0" err="1">
                <a:solidFill>
                  <a:schemeClr val="bg1"/>
                </a:solidFill>
                <a:latin typeface="Poppins Light"/>
              </a:rPr>
              <a:t>Звіт</a:t>
            </a:r>
            <a:r>
              <a:rPr lang="ru-RU" sz="2100" b="1" i="1" u="sng" dirty="0">
                <a:solidFill>
                  <a:schemeClr val="bg1"/>
                </a:solidFill>
                <a:latin typeface="Poppins Light"/>
              </a:rPr>
              <a:t> про </a:t>
            </a:r>
            <a:r>
              <a:rPr lang="ru-RU" sz="2100" b="1" i="1" u="sng" dirty="0" err="1">
                <a:solidFill>
                  <a:schemeClr val="bg1"/>
                </a:solidFill>
                <a:latin typeface="Poppins Light"/>
              </a:rPr>
              <a:t>фінансовий</a:t>
            </a:r>
            <a:r>
              <a:rPr lang="ru-RU" sz="2100" b="1" i="1" u="sng" dirty="0">
                <a:solidFill>
                  <a:schemeClr val="bg1"/>
                </a:solidFill>
                <a:latin typeface="Poppins Light"/>
              </a:rPr>
              <a:t> стан)»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- інформація щодо необоротних активів природоохоронного призначення, інвестиції в сферу захисту навколишнього середовища;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Форма №2 «Звіт про фінансові результати»(Звіт про сукупний дохід)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 інформація щодо витрат від екологічних ініціатив;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  <a:sym typeface="Symbol"/>
              </a:rPr>
              <a:t>Примітки до річної фінансової звітності»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– пояснення щодо екологічних показників;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87889" y="13765790"/>
            <a:ext cx="9074405" cy="4174226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800000" flipH="1">
            <a:off x="9620275" y="1341240"/>
            <a:ext cx="3341746" cy="840762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60000" y="7692291"/>
            <a:ext cx="11495135" cy="4845199"/>
          </a:xfrm>
          <a:custGeom>
            <a:avLst/>
            <a:gdLst/>
            <a:ahLst/>
            <a:cxnLst/>
            <a:rect l="l" t="t" r="r" b="b"/>
            <a:pathLst>
              <a:path w="11495135" h="4845199">
                <a:moveTo>
                  <a:pt x="0" y="0"/>
                </a:moveTo>
                <a:lnTo>
                  <a:pt x="11495135" y="0"/>
                </a:lnTo>
                <a:lnTo>
                  <a:pt x="11495135" y="4845199"/>
                </a:lnTo>
                <a:lnTo>
                  <a:pt x="0" y="4845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3549" y="289326"/>
            <a:ext cx="452877" cy="772075"/>
          </a:xfrm>
          <a:custGeom>
            <a:avLst/>
            <a:gdLst/>
            <a:ahLst/>
            <a:cxnLst/>
            <a:rect l="l" t="t" r="r" b="b"/>
            <a:pathLst>
              <a:path w="1461470" h="1849961">
                <a:moveTo>
                  <a:pt x="0" y="0"/>
                </a:moveTo>
                <a:lnTo>
                  <a:pt x="1461469" y="0"/>
                </a:lnTo>
                <a:lnTo>
                  <a:pt x="1461469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Прямоугольник 18"/>
          <p:cNvSpPr/>
          <p:nvPr/>
        </p:nvSpPr>
        <p:spPr>
          <a:xfrm>
            <a:off x="4274718" y="123931"/>
            <a:ext cx="973856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  <a:spcBef>
                <a:spcPct val="0"/>
              </a:spcBef>
            </a:pPr>
            <a:r>
              <a:rPr lang="uk-UA" sz="11922" b="1" dirty="0">
                <a:solidFill>
                  <a:schemeClr val="bg1"/>
                </a:solidFill>
                <a:latin typeface="Computer Says No"/>
              </a:rPr>
              <a:t>Соціальний напрямок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6213" y="1786474"/>
            <a:ext cx="8497787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програми медичного обслуговування, спортивні заходи та інших видів оздоровлення. для працівників;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платформа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Sigma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Software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University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для посилення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ІТ-освіти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на всіх етапах: від підтримки освітніх програм для дітей до співпраці з університетами та курсів для досвідчених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ІТ-фахівців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8650" y="6432095"/>
            <a:ext cx="8485350" cy="2086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запровадження дієвих політик для всіх етапів кар'єрного шляху співробітників, зокрема на технічних посадах працює 23% жінок, а загалом в компанії – 36%; 45% співробітників у віці 30 років і молодше, а 69% офісів компанії є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безбар’єрними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;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було трансформовано ініціативу з ментального добробуту у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загальнокорпоративну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програму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Dare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to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Care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86275" y="8746295"/>
            <a:ext cx="7457726" cy="1403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популяризація донорства шляхом інформаційної підтримки донорів, регулярних освітніх ініціатив та заходів, організації всеукраїнських спільних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донацій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, розробка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застосунку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для донорів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Donor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App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;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620276" y="2325445"/>
            <a:ext cx="3341745" cy="4052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  <a:tabLst>
                <a:tab pos="625475" algn="l"/>
              </a:tabLst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 виплата матеріальної допомоги;</a:t>
            </a:r>
          </a:p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 витрати на оплату корпоративних заходів;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охорону праці та техніку безпеки;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медичне страхування працівників;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підвищення кваліфікації та навчання працівників;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1" b="36924"/>
          <a:stretch/>
        </p:blipFill>
        <p:spPr bwMode="auto">
          <a:xfrm>
            <a:off x="-2" y="896006"/>
            <a:ext cx="3412663" cy="89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7" y="5971639"/>
            <a:ext cx="2360053" cy="4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362201" y="3660090"/>
            <a:ext cx="678179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щорічне проведення більше 200 освітніх заходів та майстер-класів, залучення студентів до проходження стажування,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000" dirty="0">
                <a:solidFill>
                  <a:schemeClr val="bg1"/>
                </a:solidFill>
                <a:latin typeface="Poppins Light"/>
              </a:rPr>
              <a:t>виділення більше 300 годин на </a:t>
            </a:r>
            <a:r>
              <a:rPr lang="uk-UA" sz="2000" dirty="0" err="1">
                <a:solidFill>
                  <a:schemeClr val="bg1"/>
                </a:solidFill>
                <a:latin typeface="Poppins Light"/>
              </a:rPr>
              <a:t>волонтерство</a:t>
            </a:r>
            <a:r>
              <a:rPr lang="uk-UA" sz="2000" dirty="0">
                <a:solidFill>
                  <a:schemeClr val="bg1"/>
                </a:solidFill>
                <a:latin typeface="Poppins Light"/>
              </a:rPr>
              <a:t> та надання допомоги у вигляді сотень благодійних пакетиків для дитячих будинків, реабілітаційних центрів, багатодітних сімей та притулків для тварин;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88" y="-3662909"/>
            <a:ext cx="68865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t="28904" r="13167" b="30601"/>
          <a:stretch/>
        </p:blipFill>
        <p:spPr bwMode="auto">
          <a:xfrm>
            <a:off x="314110" y="3968377"/>
            <a:ext cx="2067243" cy="132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7" y="8795029"/>
            <a:ext cx="1135647" cy="11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9604233" y="1394112"/>
            <a:ext cx="3189346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dirty="0">
                <a:solidFill>
                  <a:schemeClr val="bg1"/>
                </a:solidFill>
                <a:latin typeface="Poppins Light"/>
              </a:rPr>
              <a:t>Трудові відношення та гідна праця</a:t>
            </a:r>
          </a:p>
        </p:txBody>
      </p:sp>
      <p:sp>
        <p:nvSpPr>
          <p:cNvPr id="37" name="AutoShape 3"/>
          <p:cNvSpPr/>
          <p:nvPr/>
        </p:nvSpPr>
        <p:spPr>
          <a:xfrm flipH="1" flipV="1">
            <a:off x="9448800" y="1238359"/>
            <a:ext cx="0" cy="869231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Прямоугольник 30"/>
          <p:cNvSpPr/>
          <p:nvPr/>
        </p:nvSpPr>
        <p:spPr>
          <a:xfrm>
            <a:off x="9604233" y="7242517"/>
            <a:ext cx="3420859" cy="221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благодійну допомогу; 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витрати на соціальні інвестиції;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 витрати на спонсорську допомогу;</a:t>
            </a:r>
          </a:p>
        </p:txBody>
      </p:sp>
      <p:sp>
        <p:nvSpPr>
          <p:cNvPr id="40" name="Freeform 3"/>
          <p:cNvSpPr/>
          <p:nvPr/>
        </p:nvSpPr>
        <p:spPr>
          <a:xfrm rot="10800000" flipH="1">
            <a:off x="9620276" y="6508215"/>
            <a:ext cx="3341746" cy="592127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Прямоугольник 41"/>
          <p:cNvSpPr/>
          <p:nvPr/>
        </p:nvSpPr>
        <p:spPr>
          <a:xfrm>
            <a:off x="9456821" y="6629775"/>
            <a:ext cx="3189346" cy="349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dirty="0">
                <a:solidFill>
                  <a:schemeClr val="bg1"/>
                </a:solidFill>
                <a:latin typeface="Poppins Light"/>
              </a:rPr>
              <a:t>Суспільство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3295146" y="3062313"/>
            <a:ext cx="4884822" cy="221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 Форма № 2 «Звіт про фінансові результати (Звіт про сукупний дохід)»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 інформація щодо оплати праці, ЄСВ та інших витрат у розділі І «Фінансові результати», 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у розділі ІІІ «Елементи операційних витрат»;</a:t>
            </a:r>
          </a:p>
        </p:txBody>
      </p:sp>
      <p:sp>
        <p:nvSpPr>
          <p:cNvPr id="2049" name="Прямоугольник 2048"/>
          <p:cNvSpPr/>
          <p:nvPr/>
        </p:nvSpPr>
        <p:spPr>
          <a:xfrm>
            <a:off x="13295146" y="1394112"/>
            <a:ext cx="4808873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Форма № 1 «Баланс (Звіт про фінансовий стан)»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 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інформація щодо заборгованості за виплатами заробітної  плати, за розрахунками з ЄСВ;</a:t>
            </a:r>
          </a:p>
        </p:txBody>
      </p:sp>
      <p:sp>
        <p:nvSpPr>
          <p:cNvPr id="2053" name="Прямоугольник 2052"/>
          <p:cNvSpPr/>
          <p:nvPr/>
        </p:nvSpPr>
        <p:spPr>
          <a:xfrm>
            <a:off x="13223207" y="6922773"/>
            <a:ext cx="4956761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Звіт </a:t>
            </a:r>
            <a:r>
              <a:rPr lang="uk-UA" sz="2100" b="1" i="1" u="sng" spc="-100" dirty="0">
                <a:solidFill>
                  <a:schemeClr val="bg1"/>
                </a:solidFill>
                <a:latin typeface="Poppins Light"/>
              </a:rPr>
              <a:t>№1</a:t>
            </a:r>
            <a:r>
              <a:rPr lang="uk-UA" sz="2100" b="1" i="1" u="sng" spc="-100" dirty="0">
                <a:solidFill>
                  <a:schemeClr val="bg1"/>
                </a:solidFill>
                <a:latin typeface="Poppins Light"/>
                <a:sym typeface="Symbol"/>
              </a:rPr>
              <a:t></a:t>
            </a:r>
            <a:r>
              <a:rPr lang="uk-UA" sz="2100" b="1" i="1" u="sng" spc="-100" dirty="0">
                <a:solidFill>
                  <a:schemeClr val="bg1"/>
                </a:solidFill>
                <a:latin typeface="Poppins Light"/>
              </a:rPr>
              <a:t>ПВ 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«Звіт з праці»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  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інформація щодо середньооблікової кількості працівників;</a:t>
            </a:r>
          </a:p>
        </p:txBody>
      </p:sp>
      <p:sp>
        <p:nvSpPr>
          <p:cNvPr id="2057" name="Прямоугольник 2056"/>
          <p:cNvSpPr/>
          <p:nvPr/>
        </p:nvSpPr>
        <p:spPr>
          <a:xfrm>
            <a:off x="13387137" y="5330542"/>
            <a:ext cx="4792831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 Форма № 3 «Звіт про рух грошових коштів» </a:t>
            </a:r>
            <a:r>
              <a:rPr lang="uk-UA" sz="2100" dirty="0">
                <a:solidFill>
                  <a:schemeClr val="bg1"/>
                </a:solidFill>
                <a:latin typeface="Poppins Light"/>
                <a:sym typeface="Symbol"/>
              </a:rPr>
              <a:t> 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інформацію щодо витрат у розділі І «Рух коштів у результаті операційної діяльності»;</a:t>
            </a:r>
          </a:p>
        </p:txBody>
      </p:sp>
      <p:sp>
        <p:nvSpPr>
          <p:cNvPr id="2058" name="Прямоугольник 2057"/>
          <p:cNvSpPr/>
          <p:nvPr/>
        </p:nvSpPr>
        <p:spPr>
          <a:xfrm>
            <a:off x="13439275" y="9002978"/>
            <a:ext cx="4740693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Звіт №6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  <a:sym typeface="Symbol"/>
              </a:rPr>
              <a:t>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ПВ «Звіт про кількість</a:t>
            </a:r>
          </a:p>
          <a:p>
            <a:pPr algn="ctr">
              <a:lnSpc>
                <a:spcPct val="114000"/>
              </a:lnSpc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працівників, їхній якісний склад та професійне навчання»;</a:t>
            </a:r>
          </a:p>
        </p:txBody>
      </p:sp>
      <p:sp>
        <p:nvSpPr>
          <p:cNvPr id="2059" name="Прямоугольник 2058"/>
          <p:cNvSpPr/>
          <p:nvPr/>
        </p:nvSpPr>
        <p:spPr>
          <a:xfrm>
            <a:off x="13407190" y="8058161"/>
            <a:ext cx="4772778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Звіт № 1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  <a:sym typeface="Symbol"/>
              </a:rPr>
              <a:t></a:t>
            </a:r>
            <a:r>
              <a:rPr lang="uk-UA" sz="2100" b="1" i="1" u="sng" dirty="0">
                <a:solidFill>
                  <a:schemeClr val="bg1"/>
                </a:solidFill>
                <a:latin typeface="Poppins Light"/>
              </a:rPr>
              <a:t>РС «Звіт про витрати на утримання робочої сили»;</a:t>
            </a:r>
            <a:r>
              <a:rPr lang="uk-UA" sz="2100" dirty="0">
                <a:solidFill>
                  <a:schemeClr val="bg1"/>
                </a:solidFill>
                <a:latin typeface="Poppins Light"/>
              </a:rPr>
              <a:t>. </a:t>
            </a:r>
            <a:endParaRPr lang="en-US" sz="2100" dirty="0">
              <a:solidFill>
                <a:schemeClr val="bg1"/>
              </a:solidFill>
              <a:latin typeface="Poppins Light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31FA8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/>
        </p:nvSpPr>
        <p:spPr>
          <a:xfrm>
            <a:off x="-461464" y="-264576"/>
            <a:ext cx="19210928" cy="10816152"/>
          </a:xfrm>
          <a:custGeom>
            <a:avLst/>
            <a:gdLst/>
            <a:ahLst/>
            <a:cxnLst/>
            <a:rect l="l" t="t" r="r" b="b"/>
            <a:pathLst>
              <a:path w="19210928" h="10816152">
                <a:moveTo>
                  <a:pt x="0" y="0"/>
                </a:moveTo>
                <a:lnTo>
                  <a:pt x="19210928" y="0"/>
                </a:lnTo>
                <a:lnTo>
                  <a:pt x="19210928" y="10816152"/>
                </a:lnTo>
                <a:lnTo>
                  <a:pt x="0" y="108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 rot="10800000" flipH="1">
            <a:off x="609600" y="360372"/>
            <a:ext cx="3733800" cy="703129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Прямоугольник 10"/>
          <p:cNvSpPr/>
          <p:nvPr/>
        </p:nvSpPr>
        <p:spPr>
          <a:xfrm>
            <a:off x="609600" y="348385"/>
            <a:ext cx="3189346" cy="581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3500" b="1" dirty="0">
                <a:latin typeface="Poppins Light"/>
              </a:rPr>
              <a:t>Благодійність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29601" y="4415252"/>
            <a:ext cx="10058399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в рамках ЕPAM </a:t>
            </a:r>
            <a:r>
              <a:rPr lang="uk-UA" sz="2100" dirty="0" err="1">
                <a:latin typeface="Poppins Light"/>
              </a:rPr>
              <a:t>Response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Program</a:t>
            </a:r>
            <a:r>
              <a:rPr lang="uk-UA" sz="2100" dirty="0">
                <a:latin typeface="Poppins Light"/>
              </a:rPr>
              <a:t>, що охоплює такі 3 напрямки як гуманітарна та медична допомога українцям, підтримка захисників, допомога державі та освітнім закладам, було виділено 300 </a:t>
            </a:r>
            <a:r>
              <a:rPr lang="uk-UA" sz="2100" dirty="0" err="1">
                <a:latin typeface="Poppins Light"/>
              </a:rPr>
              <a:t>млн</a:t>
            </a:r>
            <a:r>
              <a:rPr lang="uk-UA" sz="2100" dirty="0">
                <a:latin typeface="Poppins Light"/>
              </a:rPr>
              <a:t> грн.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спрямовано 2 </a:t>
            </a:r>
            <a:r>
              <a:rPr lang="uk-UA" sz="2100" dirty="0" err="1">
                <a:latin typeface="Poppins Light"/>
              </a:rPr>
              <a:t>млн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грн</a:t>
            </a:r>
            <a:r>
              <a:rPr lang="uk-UA" sz="2100" dirty="0">
                <a:latin typeface="Poppins Light"/>
              </a:rPr>
              <a:t> на подолання наслідків підриву Каховської ГЕС,, створено платформу </a:t>
            </a:r>
            <a:r>
              <a:rPr lang="uk-UA" sz="2100" dirty="0" err="1">
                <a:latin typeface="Poppins Light"/>
              </a:rPr>
              <a:t>savED</a:t>
            </a:r>
            <a:r>
              <a:rPr lang="uk-UA" sz="2100" dirty="0">
                <a:latin typeface="Poppins Light"/>
              </a:rPr>
              <a:t> для збору коштів для відновлення доступу до освіти;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9390" y="1619108"/>
            <a:ext cx="8879272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створено </a:t>
            </a:r>
            <a:r>
              <a:rPr lang="uk-UA" sz="2100" dirty="0" err="1">
                <a:latin typeface="Poppins Light"/>
              </a:rPr>
              <a:t>міжфункціональну</a:t>
            </a:r>
            <a:r>
              <a:rPr lang="uk-UA" sz="2100" dirty="0">
                <a:latin typeface="Poppins Light"/>
              </a:rPr>
              <a:t> команду в межах компанії </a:t>
            </a:r>
            <a:r>
              <a:rPr lang="uk-UA" sz="2100" dirty="0" err="1">
                <a:latin typeface="Poppins Light"/>
              </a:rPr>
              <a:t>Emergency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Response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Team</a:t>
            </a:r>
            <a:r>
              <a:rPr lang="uk-UA" sz="2100" dirty="0">
                <a:latin typeface="Poppins Light"/>
              </a:rPr>
              <a:t>, яка зосереджена на питаннях евакуації та переміщенні співробітників у безпечні локації, наданні їм фінансової, операційної, інформаційної, психологічної підтримки та забезпеченні безперервності роботи бізнесу;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63249" y="1622881"/>
            <a:ext cx="8610601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було зібрано більше 45 </a:t>
            </a:r>
            <a:r>
              <a:rPr lang="uk-UA" sz="2100" dirty="0" err="1">
                <a:latin typeface="Poppins Light"/>
              </a:rPr>
              <a:t>млн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грн</a:t>
            </a:r>
            <a:r>
              <a:rPr lang="uk-UA" sz="2100" dirty="0">
                <a:latin typeface="Poppins Light"/>
              </a:rPr>
              <a:t> для підтримки України, армії та тимчасово переміщених осіб, придбано 30 машин, мікроавтобусів та позашляховиків, які передали армії та для гуманітарних потреб окупованих міст, більше 50 станцій </a:t>
            </a:r>
            <a:r>
              <a:rPr lang="uk-UA" sz="2100" dirty="0" err="1">
                <a:latin typeface="Poppins Light"/>
              </a:rPr>
              <a:t>Starlink</a:t>
            </a:r>
            <a:r>
              <a:rPr lang="uk-UA" sz="2100" dirty="0">
                <a:latin typeface="Poppins Light"/>
              </a:rPr>
              <a:t> для міст, пожертвувано 200+ одиниць комп’ютерної техніки;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500" y="4406631"/>
            <a:ext cx="7848600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всі мобілізовані спеціалісти отримують </a:t>
            </a:r>
            <a:r>
              <a:rPr lang="uk-UA" sz="2100" dirty="0" err="1">
                <a:latin typeface="Poppins Light"/>
              </a:rPr>
              <a:t>Military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leave</a:t>
            </a:r>
            <a:r>
              <a:rPr lang="uk-UA" sz="2100" dirty="0">
                <a:latin typeface="Poppins Light"/>
              </a:rPr>
              <a:t> </a:t>
            </a:r>
            <a:r>
              <a:rPr lang="uk-UA" sz="2100" dirty="0" err="1">
                <a:latin typeface="Poppins Light"/>
              </a:rPr>
              <a:t>package</a:t>
            </a:r>
            <a:r>
              <a:rPr lang="uk-UA" sz="2100" dirty="0">
                <a:latin typeface="Poppins Light"/>
              </a:rPr>
              <a:t>, тобто компанія надає кошти на придбання необхідного екіпірування, а також можливість отримати спорядження та позашляховик.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05709"/>
            <a:ext cx="2360053" cy="4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28415" r="17595" b="28415"/>
          <a:stretch/>
        </p:blipFill>
        <p:spPr bwMode="auto">
          <a:xfrm>
            <a:off x="12952685" y="844304"/>
            <a:ext cx="1631730" cy="72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792345"/>
            <a:ext cx="2876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038" y="3792345"/>
            <a:ext cx="2341524" cy="6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124200" y="7034329"/>
            <a:ext cx="14248744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977900" algn="ctr">
              <a:lnSpc>
                <a:spcPct val="114000"/>
              </a:lnSpc>
            </a:pPr>
            <a:r>
              <a:rPr lang="uk-UA" sz="2100" dirty="0">
                <a:latin typeface="Poppins Light"/>
              </a:rPr>
              <a:t>У фінансовій звітності витрати на виплату (надання) благодійної допомоги відображаються у: </a:t>
            </a:r>
          </a:p>
          <a:p>
            <a:pPr marL="342900" indent="-34290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latin typeface="Poppins Light"/>
              </a:rPr>
              <a:t>Формі №2 "Звіт про фінансові результати (звіт про сукупний дохід)"</a:t>
            </a:r>
            <a:r>
              <a:rPr lang="uk-UA" sz="2100" dirty="0">
                <a:latin typeface="Poppins Light"/>
              </a:rPr>
              <a:t> –  розділ І «Фінансові результати» рядок 2270 «Інші витрати»;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18497" y="8739961"/>
            <a:ext cx="14454446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i="1" dirty="0">
                <a:latin typeface="Poppins Light"/>
              </a:rPr>
              <a:t>Можуть бути включені значні розміри витрат, які не стосуються надання благодійної допомоги, тому зацікавлені </a:t>
            </a:r>
            <a:r>
              <a:rPr lang="uk-UA" sz="2100" b="1" i="1" dirty="0">
                <a:latin typeface="Poppins Light"/>
              </a:rPr>
              <a:t>користувачі фінансової звітності не зможуть отримати достовірної та повної інформації щодо діяльності підприємства у сфері благодійності</a:t>
            </a:r>
            <a:r>
              <a:rPr lang="uk-UA" sz="2100" i="1" dirty="0">
                <a:latin typeface="Poppins Light"/>
              </a:rPr>
              <a:t>.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25655" r="26800" b="22795"/>
          <a:stretch/>
        </p:blipFill>
        <p:spPr bwMode="auto">
          <a:xfrm>
            <a:off x="-228754" y="6226570"/>
            <a:ext cx="3462523" cy="343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 descr="Стрелка вниз – Бесплатные иконки: стрелы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440" y="8139382"/>
            <a:ext cx="644189" cy="6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135996" y="-2163135"/>
            <a:ext cx="6613789" cy="5640759"/>
          </a:xfrm>
          <a:custGeom>
            <a:avLst/>
            <a:gdLst/>
            <a:ahLst/>
            <a:cxnLst/>
            <a:rect l="l" t="t" r="r" b="b"/>
            <a:pathLst>
              <a:path w="6613789" h="5640759">
                <a:moveTo>
                  <a:pt x="0" y="0"/>
                </a:moveTo>
                <a:lnTo>
                  <a:pt x="6613790" y="0"/>
                </a:lnTo>
                <a:lnTo>
                  <a:pt x="6613790" y="5640759"/>
                </a:lnTo>
                <a:lnTo>
                  <a:pt x="0" y="564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3"/>
          <p:cNvSpPr/>
          <p:nvPr/>
        </p:nvSpPr>
        <p:spPr>
          <a:xfrm rot="10800000" flipH="1">
            <a:off x="609600" y="360372"/>
            <a:ext cx="3733800" cy="703129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Прямоугольник 13"/>
          <p:cNvSpPr/>
          <p:nvPr/>
        </p:nvSpPr>
        <p:spPr>
          <a:xfrm>
            <a:off x="609600" y="348385"/>
            <a:ext cx="3189346" cy="581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3500" b="1" dirty="0">
                <a:solidFill>
                  <a:schemeClr val="bg1"/>
                </a:solidFill>
                <a:latin typeface="Poppins Light"/>
              </a:rPr>
              <a:t>Благодійність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3080" y="1592128"/>
            <a:ext cx="13335000" cy="121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300" dirty="0">
                <a:solidFill>
                  <a:schemeClr val="bg1"/>
                </a:solidFill>
                <a:latin typeface="Poppins Light"/>
              </a:rPr>
              <a:t>У травні 2023 року видання NV провело дослідження про </a:t>
            </a:r>
            <a:r>
              <a:rPr lang="uk-UA" sz="2300" dirty="0" err="1">
                <a:solidFill>
                  <a:schemeClr val="bg1"/>
                </a:solidFill>
                <a:latin typeface="Poppins Light"/>
              </a:rPr>
              <a:t>донати</a:t>
            </a:r>
            <a:r>
              <a:rPr lang="uk-UA" sz="2300" dirty="0">
                <a:solidFill>
                  <a:schemeClr val="bg1"/>
                </a:solidFill>
                <a:latin typeface="Poppins Light"/>
              </a:rPr>
              <a:t> на оборону та гуманітарну допомогу за рік війни на основі даних, які були надані 50 найбільшими за обігом приватними компаніями України. Загалом було перераховано </a:t>
            </a:r>
            <a:r>
              <a:rPr lang="uk-UA" sz="2300" b="1" dirty="0">
                <a:solidFill>
                  <a:schemeClr val="bg1"/>
                </a:solidFill>
                <a:latin typeface="Poppins Light"/>
              </a:rPr>
              <a:t>17,9 </a:t>
            </a:r>
            <a:r>
              <a:rPr lang="uk-UA" sz="2300" b="1" dirty="0" err="1">
                <a:solidFill>
                  <a:schemeClr val="bg1"/>
                </a:solidFill>
                <a:latin typeface="Poppins Light"/>
              </a:rPr>
              <a:t>млрд</a:t>
            </a:r>
            <a:r>
              <a:rPr lang="uk-UA" sz="2300" b="1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300" b="1" dirty="0" err="1">
                <a:solidFill>
                  <a:schemeClr val="bg1"/>
                </a:solidFill>
                <a:latin typeface="Poppins Light"/>
              </a:rPr>
              <a:t>грн</a:t>
            </a:r>
            <a:r>
              <a:rPr lang="uk-UA" sz="2300" dirty="0">
                <a:solidFill>
                  <a:schemeClr val="bg1"/>
                </a:solidFill>
                <a:latin typeface="Poppins Light"/>
              </a:rPr>
              <a:t>, з яких </a:t>
            </a:r>
            <a:r>
              <a:rPr lang="uk-UA" sz="2300" b="1" dirty="0">
                <a:solidFill>
                  <a:schemeClr val="bg1"/>
                </a:solidFill>
                <a:latin typeface="Poppins Light"/>
              </a:rPr>
              <a:t>2,5 </a:t>
            </a:r>
            <a:r>
              <a:rPr lang="uk-UA" sz="2300" b="1" dirty="0" err="1">
                <a:solidFill>
                  <a:schemeClr val="bg1"/>
                </a:solidFill>
                <a:latin typeface="Poppins Light"/>
              </a:rPr>
              <a:t>млрд</a:t>
            </a:r>
            <a:r>
              <a:rPr lang="uk-UA" sz="2300" b="1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300" b="1" dirty="0" err="1">
                <a:solidFill>
                  <a:schemeClr val="bg1"/>
                </a:solidFill>
                <a:latin typeface="Poppins Light"/>
              </a:rPr>
              <a:t>грн</a:t>
            </a:r>
            <a:r>
              <a:rPr lang="uk-UA" sz="2300" b="1" dirty="0">
                <a:solidFill>
                  <a:schemeClr val="bg1"/>
                </a:solidFill>
                <a:latin typeface="Poppins Light"/>
              </a:rPr>
              <a:t> спрямовано </a:t>
            </a:r>
            <a:r>
              <a:rPr lang="uk-UA" sz="2300" b="1" dirty="0" err="1">
                <a:solidFill>
                  <a:schemeClr val="bg1"/>
                </a:solidFill>
                <a:latin typeface="Poppins Light"/>
              </a:rPr>
              <a:t>ІТ-бізнесом</a:t>
            </a:r>
            <a:r>
              <a:rPr lang="uk-UA" sz="2300" dirty="0">
                <a:solidFill>
                  <a:schemeClr val="bg1"/>
                </a:solidFill>
                <a:latin typeface="Poppins Light"/>
              </a:rPr>
              <a:t>. 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38665436"/>
              </p:ext>
            </p:extLst>
          </p:nvPr>
        </p:nvGraphicFramePr>
        <p:xfrm>
          <a:off x="833080" y="3086100"/>
          <a:ext cx="1486412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Freeform 9"/>
          <p:cNvSpPr/>
          <p:nvPr/>
        </p:nvSpPr>
        <p:spPr>
          <a:xfrm rot="1825457">
            <a:off x="-1911821" y="9152427"/>
            <a:ext cx="9971383" cy="4202938"/>
          </a:xfrm>
          <a:custGeom>
            <a:avLst/>
            <a:gdLst/>
            <a:ahLst/>
            <a:cxnLst/>
            <a:rect l="l" t="t" r="r" b="b"/>
            <a:pathLst>
              <a:path w="9971383" h="4202938">
                <a:moveTo>
                  <a:pt x="0" y="0"/>
                </a:moveTo>
                <a:lnTo>
                  <a:pt x="9971384" y="0"/>
                </a:lnTo>
                <a:lnTo>
                  <a:pt x="9971384" y="4202938"/>
                </a:lnTo>
                <a:lnTo>
                  <a:pt x="0" y="4202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2819400" y="9153879"/>
            <a:ext cx="12344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60" b="1" i="0" u="none" strike="noStrike" kern="1200" baseline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uk-UA"/>
              <a:t>Внески ІТ-підприємств на оборону України та гуманітарну допомогу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/>
        </p:nvSpPr>
        <p:spPr>
          <a:xfrm flipH="1">
            <a:off x="-465943" y="-313565"/>
            <a:ext cx="19084341" cy="10734942"/>
          </a:xfrm>
          <a:custGeom>
            <a:avLst/>
            <a:gdLst/>
            <a:ahLst/>
            <a:cxnLst/>
            <a:rect l="l" t="t" r="r" b="b"/>
            <a:pathLst>
              <a:path w="19084341" h="10734942">
                <a:moveTo>
                  <a:pt x="19084340" y="0"/>
                </a:moveTo>
                <a:lnTo>
                  <a:pt x="0" y="0"/>
                </a:lnTo>
                <a:lnTo>
                  <a:pt x="0" y="10734942"/>
                </a:lnTo>
                <a:lnTo>
                  <a:pt x="19084340" y="10734942"/>
                </a:lnTo>
                <a:lnTo>
                  <a:pt x="1908434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Прямоугольник 7"/>
          <p:cNvSpPr/>
          <p:nvPr/>
        </p:nvSpPr>
        <p:spPr>
          <a:xfrm>
            <a:off x="4274718" y="123931"/>
            <a:ext cx="1119388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  <a:spcBef>
                <a:spcPct val="0"/>
              </a:spcBef>
            </a:pPr>
            <a:r>
              <a:rPr lang="uk-UA" sz="11922" b="1" dirty="0">
                <a:solidFill>
                  <a:schemeClr val="bg1"/>
                </a:solidFill>
                <a:latin typeface="Computer Says No"/>
              </a:rPr>
              <a:t>Управлінський напрямок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8399" y="6735055"/>
            <a:ext cx="6248401" cy="294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впроваджує принцип партнерства - допомагає благодійному фонду, який займається долею безпритульних котів та собак, надаючи послуги </a:t>
            </a:r>
            <a:r>
              <a:rPr lang="uk-UA" sz="2100" dirty="0" err="1">
                <a:latin typeface="Poppins Light"/>
              </a:rPr>
              <a:t>хостингу</a:t>
            </a:r>
            <a:r>
              <a:rPr lang="uk-UA" sz="2100" dirty="0">
                <a:latin typeface="Poppins Light"/>
              </a:rPr>
              <a:t>, підтримки роботи серверів сайту, а також обслуговування ти виправлення помилок роботи сайту Фонду. Це важливо для організації, адже сайт, — єдине місце збору коштів та організації прилаштування тварин у Фонді.</a:t>
            </a:r>
            <a:endParaRPr lang="en-US" sz="2100" dirty="0">
              <a:latin typeface="Poppins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8400" y="4006834"/>
            <a:ext cx="6248400" cy="221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компанія була заснована з ідеєю надання якісних програмних рішень для бізнесів будь-якого розміру, а також підтримки боротьби проти корупції, хабарництва та вимагання. Наразі, вона працює з підприємствами різного розміру: від маленьких до всесвітньо відомих.</a:t>
            </a:r>
            <a:endParaRPr lang="en-US" sz="2100" dirty="0">
              <a:latin typeface="Poppins Ligh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382" y="1814154"/>
            <a:ext cx="8213418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uk-UA" sz="2100" dirty="0">
                <a:latin typeface="Poppins Light"/>
              </a:rPr>
              <a:t>у компанії бачать українські міста сучасними, сталими та </a:t>
            </a:r>
            <a:r>
              <a:rPr lang="uk-UA" sz="2100" dirty="0" err="1">
                <a:latin typeface="Poppins Light"/>
              </a:rPr>
              <a:t>екомобільними</a:t>
            </a:r>
            <a:r>
              <a:rPr lang="uk-UA" sz="2100" dirty="0">
                <a:latin typeface="Poppins Light"/>
              </a:rPr>
              <a:t>, і як технологічна компанія, вони розробляють передові рішення у галузі цифрових технологій, що є доступними для всього світу, інвестують в розвиток українського </a:t>
            </a:r>
            <a:r>
              <a:rPr lang="uk-UA" sz="2100" dirty="0" err="1">
                <a:latin typeface="Poppins Light"/>
              </a:rPr>
              <a:t>ІТ-сектору</a:t>
            </a:r>
            <a:r>
              <a:rPr lang="uk-UA" sz="2100" dirty="0">
                <a:latin typeface="Poppins Light"/>
              </a:rPr>
              <a:t> та підтримують діяльність локальних спільнот.</a:t>
            </a:r>
            <a:endParaRPr lang="en-US" sz="2100" dirty="0">
              <a:latin typeface="Poppins Light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t="28904" r="13167" b="30601"/>
          <a:stretch/>
        </p:blipFill>
        <p:spPr bwMode="auto">
          <a:xfrm>
            <a:off x="286763" y="4448374"/>
            <a:ext cx="2067243" cy="132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6" y="1182670"/>
            <a:ext cx="2876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diya.pro/wp-content/uploads/2022/07/Artboard-1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5" y="7793866"/>
            <a:ext cx="2106113" cy="11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192200" y="1629936"/>
            <a:ext cx="3433652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latin typeface="Poppins Light"/>
              </a:rPr>
              <a:t> витрати на участь в програмах з розвитку місцевих громад;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92200" y="3199299"/>
            <a:ext cx="3814652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latin typeface="Poppins Light"/>
              </a:rPr>
              <a:t> кількість укладених договорів із партнерами про вирішення нагальних соціальних та екологічних проблем;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83936" y="7647008"/>
            <a:ext cx="6723527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i="1" dirty="0">
                <a:latin typeface="Poppins Light"/>
              </a:rPr>
              <a:t>Інформація щодо інвестицій у місцеві спільноти, партнерства в більшості не є обліковою, а тому окремо у фінансовій та іншій звітності не виділяється, а лише може бути частиною інших витрат підприємства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38155" y="5020810"/>
            <a:ext cx="3922741" cy="36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latin typeface="Poppins Light"/>
              </a:rPr>
              <a:t> витрати на сплату податків;</a:t>
            </a:r>
          </a:p>
        </p:txBody>
      </p:sp>
      <p:sp>
        <p:nvSpPr>
          <p:cNvPr id="19" name="AutoShape 3"/>
          <p:cNvSpPr/>
          <p:nvPr/>
        </p:nvSpPr>
        <p:spPr>
          <a:xfrm flipH="1" flipV="1">
            <a:off x="8915400" y="1177139"/>
            <a:ext cx="0" cy="869231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Прямоугольник 19"/>
          <p:cNvSpPr/>
          <p:nvPr/>
        </p:nvSpPr>
        <p:spPr>
          <a:xfrm>
            <a:off x="9076228" y="5791768"/>
            <a:ext cx="3922741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100" dirty="0">
                <a:latin typeface="Poppins Light"/>
              </a:rPr>
              <a:t> витрати на впровадження у бізнес-модель принципів різноманітності та прозорості;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315593" y="4906528"/>
            <a:ext cx="4671261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247650"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latin typeface="Poppins Light"/>
              </a:rPr>
              <a:t>Договори постачання товарів, робіт, послуг </a:t>
            </a:r>
            <a:r>
              <a:rPr lang="uk-UA" sz="2100" dirty="0">
                <a:latin typeface="Poppins Light"/>
              </a:rPr>
              <a:t>– інформація щодо процесу ведення діалогу з місцевими постачальниками та особливості роботи з ними.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315593" y="1445720"/>
            <a:ext cx="4770522" cy="221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latin typeface="Poppins Light"/>
              </a:rPr>
              <a:t> Форма № 2 «Звіт про фінансові результати (Звіт про сукупний дохід)» </a:t>
            </a:r>
            <a:r>
              <a:rPr lang="uk-UA" sz="2100" dirty="0">
                <a:latin typeface="Poppins Light"/>
                <a:sym typeface="Symbol"/>
              </a:rPr>
              <a:t> інформація щодо витрат на удосконалення бізнес-моделі, інвестиції в громади, на сплату податку на прибуток тощо;</a:t>
            </a:r>
            <a:endParaRPr lang="uk-UA" sz="2100" dirty="0">
              <a:latin typeface="Poppins Ligh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315593" y="3822616"/>
            <a:ext cx="4884822" cy="73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§"/>
            </a:pPr>
            <a:r>
              <a:rPr lang="uk-UA" sz="2100" b="1" i="1" u="sng" dirty="0">
                <a:latin typeface="Poppins Light"/>
              </a:rPr>
              <a:t> Податкові декларації </a:t>
            </a:r>
            <a:r>
              <a:rPr lang="uk-UA" sz="2100" dirty="0">
                <a:latin typeface="Poppins Light"/>
                <a:sym typeface="Symbol"/>
              </a:rPr>
              <a:t> інформація щодо розміру сплати певного податку;</a:t>
            </a:r>
            <a:endParaRPr lang="uk-UA" sz="2100" dirty="0">
              <a:latin typeface="Poppins Ligh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9"/>
          <a:stretch/>
        </p:blipFill>
        <p:spPr bwMode="auto">
          <a:xfrm>
            <a:off x="9338194" y="7278529"/>
            <a:ext cx="2226279" cy="231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/>
          <p:cNvSpPr/>
          <p:nvPr/>
        </p:nvSpPr>
        <p:spPr>
          <a:xfrm flipH="1">
            <a:off x="-465947" y="7641917"/>
            <a:ext cx="19084341" cy="2645083"/>
          </a:xfrm>
          <a:custGeom>
            <a:avLst/>
            <a:gdLst/>
            <a:ahLst/>
            <a:cxnLst/>
            <a:rect l="l" t="t" r="r" b="b"/>
            <a:pathLst>
              <a:path w="19084341" h="10734942">
                <a:moveTo>
                  <a:pt x="19084340" y="0"/>
                </a:moveTo>
                <a:lnTo>
                  <a:pt x="0" y="0"/>
                </a:lnTo>
                <a:lnTo>
                  <a:pt x="0" y="10734942"/>
                </a:lnTo>
                <a:lnTo>
                  <a:pt x="19084340" y="10734942"/>
                </a:lnTo>
                <a:lnTo>
                  <a:pt x="1908434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/>
          <p:cNvSpPr/>
          <p:nvPr/>
        </p:nvSpPr>
        <p:spPr>
          <a:xfrm rot="5400000" flipH="1">
            <a:off x="-125368" y="3241831"/>
            <a:ext cx="5205122" cy="3595050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8620763">
            <a:off x="-6121003" y="-980070"/>
            <a:ext cx="8987203" cy="4150026"/>
          </a:xfrm>
          <a:custGeom>
            <a:avLst/>
            <a:gdLst/>
            <a:ahLst/>
            <a:cxnLst/>
            <a:rect l="l" t="t" r="r" b="b"/>
            <a:pathLst>
              <a:path w="8987203" h="4150026">
                <a:moveTo>
                  <a:pt x="0" y="0"/>
                </a:moveTo>
                <a:lnTo>
                  <a:pt x="8987203" y="0"/>
                </a:lnTo>
                <a:lnTo>
                  <a:pt x="8987203" y="4150027"/>
                </a:lnTo>
                <a:lnTo>
                  <a:pt x="0" y="4150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Прямоугольник 16"/>
          <p:cNvSpPr/>
          <p:nvPr/>
        </p:nvSpPr>
        <p:spPr>
          <a:xfrm>
            <a:off x="457200" y="1454022"/>
            <a:ext cx="17373600" cy="438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500" dirty="0" err="1">
                <a:solidFill>
                  <a:schemeClr val="bg1"/>
                </a:solidFill>
                <a:latin typeface="Poppins Light"/>
              </a:rPr>
              <a:t>Нефінансова</a:t>
            </a:r>
            <a:r>
              <a:rPr lang="uk-UA" sz="2500" dirty="0">
                <a:solidFill>
                  <a:schemeClr val="bg1"/>
                </a:solidFill>
                <a:latin typeface="Poppins Light"/>
              </a:rPr>
              <a:t> звітність конкретної компанії може бути підготовлена та подана у різних стандартах (форматах):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74718" y="123931"/>
            <a:ext cx="1119388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  <a:spcBef>
                <a:spcPct val="0"/>
              </a:spcBef>
            </a:pPr>
            <a:r>
              <a:rPr lang="uk-UA" sz="11922" b="1" dirty="0" err="1">
                <a:solidFill>
                  <a:schemeClr val="bg1"/>
                </a:solidFill>
                <a:latin typeface="Computer Says No"/>
              </a:rPr>
              <a:t>Нефінансова</a:t>
            </a:r>
            <a:r>
              <a:rPr lang="uk-UA" sz="11922" b="1" dirty="0">
                <a:solidFill>
                  <a:schemeClr val="bg1"/>
                </a:solidFill>
                <a:latin typeface="Computer Says No"/>
              </a:rPr>
              <a:t> звітність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7688" y="2834352"/>
            <a:ext cx="3587029" cy="184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Звіт про прогрес реалізації принципів Глобального договору ООН</a:t>
            </a:r>
          </a:p>
          <a:p>
            <a:pPr algn="ctr">
              <a:lnSpc>
                <a:spcPct val="114000"/>
              </a:lnSpc>
            </a:pP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(СОР – </a:t>
            </a:r>
            <a:r>
              <a:rPr lang="uk-UA" sz="2100" b="1" u="sng" dirty="0" err="1">
                <a:solidFill>
                  <a:schemeClr val="bg1"/>
                </a:solidFill>
                <a:latin typeface="Poppins Light"/>
              </a:rPr>
              <a:t>Communication</a:t>
            </a: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100" b="1" u="sng" dirty="0" err="1">
                <a:solidFill>
                  <a:schemeClr val="bg1"/>
                </a:solidFill>
                <a:latin typeface="Poppins Light"/>
              </a:rPr>
              <a:t>on</a:t>
            </a: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 </a:t>
            </a:r>
            <a:r>
              <a:rPr lang="uk-UA" sz="2100" b="1" u="sng" dirty="0" err="1">
                <a:solidFill>
                  <a:schemeClr val="bg1"/>
                </a:solidFill>
                <a:latin typeface="Poppins Light"/>
              </a:rPr>
              <a:t>Progress</a:t>
            </a: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)</a:t>
            </a:r>
          </a:p>
        </p:txBody>
      </p:sp>
      <p:sp>
        <p:nvSpPr>
          <p:cNvPr id="23" name="Freeform 3"/>
          <p:cNvSpPr/>
          <p:nvPr/>
        </p:nvSpPr>
        <p:spPr>
          <a:xfrm rot="5400000" flipH="1">
            <a:off x="13215764" y="3241831"/>
            <a:ext cx="5205122" cy="3595050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"/>
          <p:cNvSpPr/>
          <p:nvPr/>
        </p:nvSpPr>
        <p:spPr>
          <a:xfrm rot="5400000" flipH="1">
            <a:off x="8939020" y="3241831"/>
            <a:ext cx="5205122" cy="3595050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"/>
          <p:cNvSpPr/>
          <p:nvPr/>
        </p:nvSpPr>
        <p:spPr>
          <a:xfrm rot="5400000" flipH="1">
            <a:off x="4445810" y="3234877"/>
            <a:ext cx="5219029" cy="3595050"/>
          </a:xfrm>
          <a:custGeom>
            <a:avLst/>
            <a:gdLst/>
            <a:ahLst/>
            <a:cxnLst/>
            <a:rect l="l" t="t" r="r" b="b"/>
            <a:pathLst>
              <a:path w="9074405" h="4174226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Прямоугольник 27"/>
          <p:cNvSpPr/>
          <p:nvPr/>
        </p:nvSpPr>
        <p:spPr>
          <a:xfrm>
            <a:off x="5257800" y="2834352"/>
            <a:ext cx="3657600" cy="1473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Звіт зі сталого розвитку, підготовленого за вимогами системи GRI (Глобальної ініціативи зі звітності)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3992726" y="2834351"/>
            <a:ext cx="3595050" cy="349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Звіт з управління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814010" y="2834352"/>
            <a:ext cx="3503267" cy="1105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100" b="1" u="sng" dirty="0">
                <a:solidFill>
                  <a:schemeClr val="bg1"/>
                </a:solidFill>
                <a:latin typeface="Poppins Light"/>
              </a:rPr>
              <a:t>Звіт за керівництвом з соціальної відповідальності ISO 26000</a:t>
            </a:r>
            <a:r>
              <a:rPr lang="uk-UA" sz="2100" u="sng" dirty="0">
                <a:solidFill>
                  <a:schemeClr val="bg1"/>
                </a:solidFill>
                <a:latin typeface="Poppins Light"/>
              </a:rPr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11376" y="4601877"/>
            <a:ext cx="3541474" cy="278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000" i="1" dirty="0">
                <a:solidFill>
                  <a:schemeClr val="bg1"/>
                </a:solidFill>
                <a:latin typeface="Poppins Light"/>
              </a:rPr>
              <a:t>містить переважно кількісні показники результативності компанії за трьома напрямками – економіка, екологія, соціальна політика. За формою наближений до фінансового звіту і складається практично за тими самими принципами.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109079" y="3571220"/>
            <a:ext cx="3362344" cy="385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000" i="1" dirty="0">
                <a:solidFill>
                  <a:schemeClr val="bg1"/>
                </a:solidFill>
                <a:latin typeface="Poppins Light"/>
              </a:rPr>
              <a:t>містить фінансову та нефінансову інформацію, яка характеризує стан і перспективи розвитку підприємства та розкриває основні ризики й невизначеності його діяльності.;</a:t>
            </a:r>
          </a:p>
          <a:p>
            <a:pPr algn="ctr">
              <a:lnSpc>
                <a:spcPct val="114000"/>
              </a:lnSpc>
            </a:pPr>
            <a:r>
              <a:rPr lang="uk-UA" sz="2000" i="1" dirty="0">
                <a:solidFill>
                  <a:schemeClr val="bg1"/>
                </a:solidFill>
                <a:latin typeface="Poppins Light"/>
              </a:rPr>
              <a:t>повинні подавати великі та середні підприємства разом з іншою фінансовою звітністю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813043" y="4601877"/>
            <a:ext cx="3457074" cy="280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000" i="1" dirty="0">
                <a:solidFill>
                  <a:schemeClr val="bg1"/>
                </a:solidFill>
                <a:latin typeface="Poppins Light"/>
              </a:rPr>
              <a:t>визначаються основні принципи соціальної відповідальності: підзвітність; прозорість; етична поведінка; взаємодія з зацікавленими сторонами; правові норми; міжнародні норми; права людини.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15763" y="4895757"/>
            <a:ext cx="3531805" cy="2437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000" i="1" dirty="0">
                <a:solidFill>
                  <a:schemeClr val="bg1"/>
                </a:solidFill>
                <a:latin typeface="Poppins Light"/>
              </a:rPr>
              <a:t>ґрунтується на десяти універсальних принципах, які розмежовуються за сферами: захист прав людини, захист навколишнього середовища, охорона праці та антикорупційні заходи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30" y="8330343"/>
            <a:ext cx="2360053" cy="4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28415" r="17595" b="28415"/>
          <a:stretch/>
        </p:blipFill>
        <p:spPr bwMode="auto">
          <a:xfrm>
            <a:off x="6438168" y="9787395"/>
            <a:ext cx="1096553" cy="48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30" y="8986042"/>
            <a:ext cx="2341524" cy="4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Beetroot AB — Вікіпеді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80884"/>
            <a:ext cx="1929203" cy="6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40" y="8191094"/>
            <a:ext cx="2241713" cy="3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79" y="8634488"/>
            <a:ext cx="2348922" cy="5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ile:Infopulse logo.svg - Wikiped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34" y="7835146"/>
            <a:ext cx="2346617" cy="5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766509"/>
            <a:ext cx="2857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34" y="8205192"/>
            <a:ext cx="2286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01" y="7768426"/>
            <a:ext cx="2508383" cy="41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76" y="7713178"/>
            <a:ext cx="2508383" cy="41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489" y="7892587"/>
            <a:ext cx="2341524" cy="4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091" y="8467021"/>
            <a:ext cx="2348922" cy="5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70" y="9065996"/>
            <a:ext cx="2225543" cy="57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082348" y="1870642"/>
            <a:ext cx="865247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34"/>
              </a:lnSpc>
              <a:spcBef>
                <a:spcPct val="0"/>
              </a:spcBef>
            </a:pPr>
            <a:r>
              <a:rPr lang="ru-RU" sz="9631" b="1" dirty="0" err="1">
                <a:solidFill>
                  <a:schemeClr val="bg1"/>
                </a:solidFill>
                <a:latin typeface="Computer Says No"/>
              </a:rPr>
              <a:t>Висновки</a:t>
            </a:r>
            <a:endParaRPr lang="en-US" sz="9631" b="1" dirty="0">
              <a:solidFill>
                <a:schemeClr val="bg1"/>
              </a:solidFill>
              <a:latin typeface="Computer Says No"/>
            </a:endParaRPr>
          </a:p>
        </p:txBody>
      </p:sp>
      <p:sp>
        <p:nvSpPr>
          <p:cNvPr id="7" name="Freeform 7"/>
          <p:cNvSpPr/>
          <p:nvPr/>
        </p:nvSpPr>
        <p:spPr>
          <a:xfrm rot="18056232">
            <a:off x="-1317891" y="-4359269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49000" y="-411480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25457">
            <a:off x="-1911822" y="8398825"/>
            <a:ext cx="9971383" cy="4202938"/>
          </a:xfrm>
          <a:custGeom>
            <a:avLst/>
            <a:gdLst/>
            <a:ahLst/>
            <a:cxnLst/>
            <a:rect l="l" t="t" r="r" b="b"/>
            <a:pathLst>
              <a:path w="9971383" h="4202938">
                <a:moveTo>
                  <a:pt x="0" y="0"/>
                </a:moveTo>
                <a:lnTo>
                  <a:pt x="9971384" y="0"/>
                </a:lnTo>
                <a:lnTo>
                  <a:pt x="9971384" y="4202938"/>
                </a:lnTo>
                <a:lnTo>
                  <a:pt x="0" y="4202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>
            <a:off x="914400" y="1130100"/>
            <a:ext cx="5472760" cy="5969400"/>
          </a:xfrm>
          <a:custGeom>
            <a:avLst/>
            <a:gdLst/>
            <a:ahLst/>
            <a:cxnLst/>
            <a:rect l="l" t="t" r="r" b="b"/>
            <a:pathLst>
              <a:path w="1479632" h="1619140">
                <a:moveTo>
                  <a:pt x="0" y="0"/>
                </a:moveTo>
                <a:lnTo>
                  <a:pt x="1479632" y="0"/>
                </a:lnTo>
                <a:lnTo>
                  <a:pt x="1479632" y="1619139"/>
                </a:lnTo>
                <a:lnTo>
                  <a:pt x="0" y="1619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Прямоугольник 10"/>
          <p:cNvSpPr/>
          <p:nvPr/>
        </p:nvSpPr>
        <p:spPr>
          <a:xfrm>
            <a:off x="6934200" y="3086100"/>
            <a:ext cx="10948773" cy="6154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  <a:tabLst>
                <a:tab pos="625475" algn="l"/>
                <a:tab pos="817563" algn="l"/>
                <a:tab pos="985838" algn="l"/>
              </a:tabLst>
            </a:pPr>
            <a:r>
              <a:rPr lang="uk-UA" sz="2200" dirty="0" err="1">
                <a:solidFill>
                  <a:schemeClr val="bg1"/>
                </a:solidFill>
                <a:latin typeface="Poppins Light"/>
              </a:rPr>
              <a:t>ІТ-компанії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 реалізують свою діяльність в рамках корпоративної соціальної відповідальності, що формується на Глобальних принципах ООН, Цілях сталого розвитку та ESG-принципах. Було  представлено малу частку існуючих ініціатив підприємств в рамках їх КСВ, однак вони все одно </a:t>
            </a:r>
            <a:r>
              <a:rPr lang="uk-UA" sz="2200" i="1" dirty="0">
                <a:solidFill>
                  <a:schemeClr val="bg1"/>
                </a:solidFill>
                <a:latin typeface="Poppins Light"/>
              </a:rPr>
              <a:t>демонструють активну участь компаній у забезпеченні стійкості через провадження діяльності на основі екологічного, соціального та управлінського напрямків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.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  <a:tabLst>
                <a:tab pos="625475" algn="l"/>
                <a:tab pos="817563" algn="l"/>
                <a:tab pos="985838" algn="l"/>
              </a:tabLst>
            </a:pPr>
            <a:r>
              <a:rPr lang="uk-UA" sz="2200" b="1" i="1" dirty="0">
                <a:solidFill>
                  <a:schemeClr val="bg1"/>
                </a:solidFill>
                <a:latin typeface="Poppins Light"/>
              </a:rPr>
              <a:t>Інформаційне забезпечення КСВ </a:t>
            </a:r>
            <a:r>
              <a:rPr lang="uk-UA" sz="2200" b="1" i="1" dirty="0" err="1">
                <a:solidFill>
                  <a:schemeClr val="bg1"/>
                </a:solidFill>
                <a:latin typeface="Poppins Light"/>
              </a:rPr>
              <a:t>ІТ-компаній</a:t>
            </a:r>
            <a:r>
              <a:rPr lang="uk-UA" sz="2200" b="1" i="1" dirty="0">
                <a:solidFill>
                  <a:schemeClr val="bg1"/>
                </a:solidFill>
                <a:latin typeface="Poppins Light"/>
              </a:rPr>
              <a:t> включає форми як фінансової звітності, так і </a:t>
            </a:r>
            <a:r>
              <a:rPr lang="uk-UA" sz="2200" b="1" i="1" dirty="0" err="1">
                <a:solidFill>
                  <a:schemeClr val="bg1"/>
                </a:solidFill>
                <a:latin typeface="Poppins Light"/>
              </a:rPr>
              <a:t>нефінансової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, однак </a:t>
            </a:r>
            <a:r>
              <a:rPr lang="uk-UA" sz="2200" i="1" dirty="0">
                <a:solidFill>
                  <a:schemeClr val="bg1"/>
                </a:solidFill>
                <a:latin typeface="Poppins Light"/>
              </a:rPr>
              <a:t>значна кількість інформації має не обліковий характер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, а це унеможливлює її порівняння з регламентованими звітами, тобто потребує додаткового підтвердження її достовірності.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  <a:tabLst>
                <a:tab pos="625475" algn="l"/>
                <a:tab pos="817563" algn="l"/>
                <a:tab pos="985838" algn="l"/>
              </a:tabLst>
            </a:pPr>
            <a:r>
              <a:rPr lang="uk-UA" sz="2200" dirty="0">
                <a:solidFill>
                  <a:schemeClr val="bg1"/>
                </a:solidFill>
                <a:latin typeface="Poppins Light"/>
              </a:rPr>
              <a:t>Окремий облік витрат у рамках КСВ у бухгалтерському обліку дозволить систематизувати дані та представляти їх у формі </a:t>
            </a:r>
            <a:r>
              <a:rPr lang="uk-UA" sz="2200" dirty="0" err="1">
                <a:solidFill>
                  <a:schemeClr val="bg1"/>
                </a:solidFill>
                <a:latin typeface="Poppins Light"/>
              </a:rPr>
              <a:t>нефінансової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 звітності, що сприятиме створенню позитивного іміджу компанії та підвищенню її популярності.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  <a:tabLst>
                <a:tab pos="625475" algn="l"/>
                <a:tab pos="817563" algn="l"/>
                <a:tab pos="985838" algn="l"/>
              </a:tabLst>
            </a:pPr>
            <a:r>
              <a:rPr lang="uk-UA" sz="2200" dirty="0">
                <a:solidFill>
                  <a:schemeClr val="bg1"/>
                </a:solidFill>
                <a:latin typeface="Poppins Light"/>
              </a:rPr>
              <a:t>Більшість </a:t>
            </a:r>
            <a:r>
              <a:rPr lang="uk-UA" sz="2200" dirty="0" err="1">
                <a:solidFill>
                  <a:schemeClr val="bg1"/>
                </a:solidFill>
                <a:latin typeface="Poppins Light"/>
              </a:rPr>
              <a:t>ІТ-компаній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 складають нефінансову звітність, зокрема це </a:t>
            </a:r>
            <a:r>
              <a:rPr lang="uk-UA" sz="2200" b="1" i="1" dirty="0">
                <a:solidFill>
                  <a:schemeClr val="bg1"/>
                </a:solidFill>
                <a:latin typeface="Poppins Light"/>
              </a:rPr>
              <a:t>Звіт зі сталого розвитку за вимогами GRI</a:t>
            </a:r>
            <a:r>
              <a:rPr lang="uk-UA" sz="2200" dirty="0">
                <a:solidFill>
                  <a:schemeClr val="bg1"/>
                </a:solidFill>
                <a:latin typeface="Poppins Light"/>
              </a:rPr>
              <a:t>, а також </a:t>
            </a:r>
            <a:r>
              <a:rPr lang="uk-UA" sz="2200" b="1" i="1" dirty="0">
                <a:solidFill>
                  <a:schemeClr val="bg1"/>
                </a:solidFill>
                <a:latin typeface="Poppins Light"/>
              </a:rPr>
              <a:t>Звіт про прогрес реалізації принципів Глобального договору ООН.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1749</Words>
  <Application>Microsoft Office PowerPoint</Application>
  <PresentationFormat>Довільний</PresentationFormat>
  <Paragraphs>106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Calibri</vt:lpstr>
      <vt:lpstr>Poppins Light</vt:lpstr>
      <vt:lpstr>Computer Says No</vt:lpstr>
      <vt:lpstr>Arial</vt:lpstr>
      <vt:lpstr>Times New Roman</vt:lpstr>
      <vt:lpstr>Wingdings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Futuristic Illustrative Artificial Intelligence Project Presentation</dc:title>
  <dc:creator>Пользователь Lenovo</dc:creator>
  <cp:lastModifiedBy>Кузуб Михайло Віталійович</cp:lastModifiedBy>
  <cp:revision>91</cp:revision>
  <dcterms:created xsi:type="dcterms:W3CDTF">2006-08-16T00:00:00Z</dcterms:created>
  <dcterms:modified xsi:type="dcterms:W3CDTF">2023-11-23T14:30:19Z</dcterms:modified>
  <dc:identifier>DAFzszJI2gE</dc:identifier>
</cp:coreProperties>
</file>