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Libre Baskerville" panose="020B0604020202020204" charset="0"/>
      <p:regular r:id="rId18"/>
    </p:embeddedFont>
    <p:embeddedFont>
      <p:font typeface="Libre Baskerville Bold" panose="020B0604020202020204" charset="0"/>
      <p:regular r:id="rId19"/>
    </p:embeddedFont>
    <p:embeddedFont>
      <p:font typeface="Libre Baskerville Italics" panose="020B0604020202020204" charset="0"/>
      <p:regular r:id="rId20"/>
    </p:embeddedFont>
    <p:embeddedFont>
      <p:font typeface="Yeseva One" panose="020B0604020202020204" charset="-52"/>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8" d="100"/>
          <a:sy n="48" d="100"/>
        </p:scale>
        <p:origin x="42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AD5D1"/>
        </a:solidFill>
        <a:effectLst/>
      </p:bgPr>
    </p:bg>
    <p:spTree>
      <p:nvGrpSpPr>
        <p:cNvPr id="1" name=""/>
        <p:cNvGrpSpPr/>
        <p:nvPr/>
      </p:nvGrpSpPr>
      <p:grpSpPr>
        <a:xfrm>
          <a:off x="0" y="0"/>
          <a:ext cx="0" cy="0"/>
          <a:chOff x="0" y="0"/>
          <a:chExt cx="0" cy="0"/>
        </a:xfrm>
      </p:grpSpPr>
      <p:sp>
        <p:nvSpPr>
          <p:cNvPr id="2" name="TextBox 2"/>
          <p:cNvSpPr txBox="1"/>
          <p:nvPr/>
        </p:nvSpPr>
        <p:spPr>
          <a:xfrm>
            <a:off x="1676400" y="2705100"/>
            <a:ext cx="9522805" cy="1461939"/>
          </a:xfrm>
          <a:prstGeom prst="rect">
            <a:avLst/>
          </a:prstGeom>
        </p:spPr>
        <p:txBody>
          <a:bodyPr wrap="square" lIns="0" tIns="0" rIns="0" bIns="0" rtlCol="0" anchor="t">
            <a:spAutoFit/>
          </a:bodyPr>
          <a:lstStyle/>
          <a:p>
            <a:pPr algn="ctr">
              <a:lnSpc>
                <a:spcPts val="3822"/>
              </a:lnSpc>
            </a:pPr>
            <a:r>
              <a:rPr lang="en-US" sz="3822" dirty="0">
                <a:solidFill>
                  <a:srgbClr val="000000"/>
                </a:solidFill>
                <a:effectLst>
                  <a:outerShdw blurRad="38100" dist="38100" dir="2700000" algn="tl">
                    <a:srgbClr val="000000">
                      <a:alpha val="43137"/>
                    </a:srgbClr>
                  </a:outerShdw>
                </a:effectLst>
                <a:latin typeface="Libre Baskerville Bold"/>
              </a:rPr>
              <a:t>Integrated reporting as a tool for information provision of sustainable development</a:t>
            </a:r>
          </a:p>
        </p:txBody>
      </p:sp>
      <p:sp>
        <p:nvSpPr>
          <p:cNvPr id="3" name="Freeform 3"/>
          <p:cNvSpPr/>
          <p:nvPr/>
        </p:nvSpPr>
        <p:spPr>
          <a:xfrm>
            <a:off x="14493304" y="-3449417"/>
            <a:ext cx="6626483" cy="5715000"/>
          </a:xfrm>
          <a:custGeom>
            <a:avLst/>
            <a:gdLst/>
            <a:ahLst/>
            <a:cxnLst/>
            <a:rect l="l" t="t" r="r" b="b"/>
            <a:pathLst>
              <a:path w="6626483" h="5715000">
                <a:moveTo>
                  <a:pt x="0" y="0"/>
                </a:moveTo>
                <a:lnTo>
                  <a:pt x="6626483" y="0"/>
                </a:lnTo>
                <a:lnTo>
                  <a:pt x="6626483" y="5715000"/>
                </a:lnTo>
                <a:lnTo>
                  <a:pt x="0" y="5715000"/>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sp>
      <p:sp>
        <p:nvSpPr>
          <p:cNvPr id="4" name="Freeform 4"/>
          <p:cNvSpPr/>
          <p:nvPr/>
        </p:nvSpPr>
        <p:spPr>
          <a:xfrm rot="-1266137">
            <a:off x="-1277219" y="5897732"/>
            <a:ext cx="5210769" cy="6721137"/>
          </a:xfrm>
          <a:custGeom>
            <a:avLst/>
            <a:gdLst/>
            <a:ahLst/>
            <a:cxnLst/>
            <a:rect l="l" t="t" r="r" b="b"/>
            <a:pathLst>
              <a:path w="5210769" h="6721137">
                <a:moveTo>
                  <a:pt x="0" y="0"/>
                </a:moveTo>
                <a:lnTo>
                  <a:pt x="5210769" y="0"/>
                </a:lnTo>
                <a:lnTo>
                  <a:pt x="5210769" y="6721136"/>
                </a:lnTo>
                <a:lnTo>
                  <a:pt x="0" y="6721136"/>
                </a:lnTo>
                <a:lnTo>
                  <a:pt x="0" y="0"/>
                </a:lnTo>
                <a:close/>
              </a:path>
            </a:pathLst>
          </a:custGeom>
          <a:blipFill>
            <a:blip r:embed="rId4" cstate="print">
              <a:extLst>
                <a:ext uri="{96DAC541-7B7A-43D3-8B79-37D633B846F1}">
                  <asvg:svgBlip xmlns:asvg="http://schemas.microsoft.com/office/drawing/2016/SVG/main" r:embed="rId5"/>
                </a:ext>
              </a:extLst>
            </a:blip>
            <a:stretch>
              <a:fillRect/>
            </a:stretch>
          </a:blipFill>
        </p:spPr>
      </p:sp>
      <p:sp>
        <p:nvSpPr>
          <p:cNvPr id="5" name="Freeform 5"/>
          <p:cNvSpPr/>
          <p:nvPr/>
        </p:nvSpPr>
        <p:spPr>
          <a:xfrm rot="-5569636">
            <a:off x="779619" y="-2269556"/>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6" cstate="print">
              <a:extLst>
                <a:ext uri="{96DAC541-7B7A-43D3-8B79-37D633B846F1}">
                  <asvg:svgBlip xmlns:asvg="http://schemas.microsoft.com/office/drawing/2016/SVG/main" r:embed="rId7"/>
                </a:ext>
              </a:extLst>
            </a:blip>
            <a:stretch>
              <a:fillRect/>
            </a:stretch>
          </a:blipFill>
        </p:spPr>
      </p:sp>
      <p:sp>
        <p:nvSpPr>
          <p:cNvPr id="6" name="Freeform 6"/>
          <p:cNvSpPr/>
          <p:nvPr/>
        </p:nvSpPr>
        <p:spPr>
          <a:xfrm rot="-3755510">
            <a:off x="14637629" y="5499669"/>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6" cstate="print">
              <a:extLst>
                <a:ext uri="{96DAC541-7B7A-43D3-8B79-37D633B846F1}">
                  <asvg:svgBlip xmlns:asvg="http://schemas.microsoft.com/office/drawing/2016/SVG/main" r:embed="rId7"/>
                </a:ext>
              </a:extLst>
            </a:blip>
            <a:stretch>
              <a:fillRect/>
            </a:stretch>
          </a:blipFill>
        </p:spPr>
      </p:sp>
      <p:sp>
        <p:nvSpPr>
          <p:cNvPr id="7" name="Freeform 7"/>
          <p:cNvSpPr/>
          <p:nvPr/>
        </p:nvSpPr>
        <p:spPr>
          <a:xfrm>
            <a:off x="12144731" y="2438428"/>
            <a:ext cx="4697146" cy="7048472"/>
          </a:xfrm>
          <a:custGeom>
            <a:avLst/>
            <a:gdLst/>
            <a:ahLst/>
            <a:cxnLst/>
            <a:rect l="l" t="t" r="r" b="b"/>
            <a:pathLst>
              <a:path w="4697146" h="7048472">
                <a:moveTo>
                  <a:pt x="0" y="0"/>
                </a:moveTo>
                <a:lnTo>
                  <a:pt x="4697146" y="0"/>
                </a:lnTo>
                <a:lnTo>
                  <a:pt x="4697146" y="7048472"/>
                </a:lnTo>
                <a:lnTo>
                  <a:pt x="0" y="7048472"/>
                </a:lnTo>
                <a:lnTo>
                  <a:pt x="0" y="0"/>
                </a:lnTo>
                <a:close/>
              </a:path>
            </a:pathLst>
          </a:custGeom>
          <a:blipFill>
            <a:blip r:embed="rId8" cstate="print"/>
            <a:stretch>
              <a:fillRect/>
            </a:stretch>
          </a:blipFill>
        </p:spPr>
      </p:sp>
      <p:sp>
        <p:nvSpPr>
          <p:cNvPr id="8" name="TextBox 8"/>
          <p:cNvSpPr txBox="1"/>
          <p:nvPr/>
        </p:nvSpPr>
        <p:spPr>
          <a:xfrm>
            <a:off x="3283182" y="1089025"/>
            <a:ext cx="11721636" cy="781050"/>
          </a:xfrm>
          <a:prstGeom prst="rect">
            <a:avLst/>
          </a:prstGeom>
        </p:spPr>
        <p:txBody>
          <a:bodyPr lIns="0" tIns="0" rIns="0" bIns="0" rtlCol="0" anchor="t">
            <a:spAutoFit/>
          </a:bodyPr>
          <a:lstStyle/>
          <a:p>
            <a:pPr algn="ctr">
              <a:lnSpc>
                <a:spcPts val="3000"/>
              </a:lnSpc>
            </a:pPr>
            <a:r>
              <a:rPr lang="en-US" sz="3000">
                <a:solidFill>
                  <a:srgbClr val="000000"/>
                </a:solidFill>
                <a:latin typeface="Libre Baskerville Italics"/>
              </a:rPr>
              <a:t>State University of Trade and Economy</a:t>
            </a:r>
          </a:p>
          <a:p>
            <a:pPr algn="ctr">
              <a:lnSpc>
                <a:spcPts val="3000"/>
              </a:lnSpc>
            </a:pPr>
            <a:r>
              <a:rPr lang="en-US" sz="3000">
                <a:solidFill>
                  <a:srgbClr val="000000"/>
                </a:solidFill>
                <a:latin typeface="Libre Baskerville Italics"/>
              </a:rPr>
              <a:t>Scientific and practical student round table</a:t>
            </a:r>
          </a:p>
        </p:txBody>
      </p:sp>
      <p:sp>
        <p:nvSpPr>
          <p:cNvPr id="9" name="TextBox 9"/>
          <p:cNvSpPr txBox="1"/>
          <p:nvPr/>
        </p:nvSpPr>
        <p:spPr>
          <a:xfrm>
            <a:off x="2771668" y="9315450"/>
            <a:ext cx="11721636" cy="400050"/>
          </a:xfrm>
          <a:prstGeom prst="rect">
            <a:avLst/>
          </a:prstGeom>
        </p:spPr>
        <p:txBody>
          <a:bodyPr lIns="0" tIns="0" rIns="0" bIns="0" rtlCol="0" anchor="t">
            <a:spAutoFit/>
          </a:bodyPr>
          <a:lstStyle/>
          <a:p>
            <a:pPr algn="ctr">
              <a:lnSpc>
                <a:spcPts val="3000"/>
              </a:lnSpc>
            </a:pPr>
            <a:r>
              <a:rPr lang="en-US" sz="3000">
                <a:solidFill>
                  <a:srgbClr val="000000"/>
                </a:solidFill>
                <a:latin typeface="Libre Baskerville Italics"/>
              </a:rPr>
              <a:t>November 23, 2023, Kyiv</a:t>
            </a:r>
          </a:p>
        </p:txBody>
      </p:sp>
      <p:sp>
        <p:nvSpPr>
          <p:cNvPr id="10" name="TextBox 10"/>
          <p:cNvSpPr txBox="1"/>
          <p:nvPr/>
        </p:nvSpPr>
        <p:spPr>
          <a:xfrm>
            <a:off x="1447800" y="5219700"/>
            <a:ext cx="10107620" cy="1781624"/>
          </a:xfrm>
          <a:prstGeom prst="rect">
            <a:avLst/>
          </a:prstGeom>
        </p:spPr>
        <p:txBody>
          <a:bodyPr lIns="0" tIns="0" rIns="0" bIns="0" rtlCol="0" anchor="t">
            <a:spAutoFit/>
          </a:bodyPr>
          <a:lstStyle/>
          <a:p>
            <a:pPr algn="ctr">
              <a:lnSpc>
                <a:spcPts val="2819"/>
              </a:lnSpc>
            </a:pPr>
            <a:r>
              <a:rPr lang="en-US" sz="2819" dirty="0">
                <a:solidFill>
                  <a:srgbClr val="000000"/>
                </a:solidFill>
                <a:latin typeface="Libre Baskerville"/>
              </a:rPr>
              <a:t>Scientific advisor: </a:t>
            </a:r>
          </a:p>
          <a:p>
            <a:pPr algn="ctr">
              <a:lnSpc>
                <a:spcPts val="2819"/>
              </a:lnSpc>
            </a:pPr>
            <a:r>
              <a:rPr lang="en-US" sz="2819" dirty="0" err="1">
                <a:solidFill>
                  <a:srgbClr val="000000"/>
                </a:solidFill>
                <a:latin typeface="Libre Baskerville"/>
              </a:rPr>
              <a:t>Valentyna</a:t>
            </a:r>
            <a:r>
              <a:rPr lang="en-US" sz="2819" dirty="0">
                <a:solidFill>
                  <a:srgbClr val="000000"/>
                </a:solidFill>
                <a:latin typeface="Libre Baskerville"/>
              </a:rPr>
              <a:t> </a:t>
            </a:r>
            <a:r>
              <a:rPr lang="en-US" sz="2819" dirty="0" err="1">
                <a:solidFill>
                  <a:srgbClr val="000000"/>
                </a:solidFill>
                <a:latin typeface="Libre Baskerville"/>
              </a:rPr>
              <a:t>Kostyuchenko</a:t>
            </a:r>
            <a:r>
              <a:rPr lang="en-US" sz="2819" dirty="0">
                <a:solidFill>
                  <a:srgbClr val="000000"/>
                </a:solidFill>
                <a:latin typeface="Libre Baskerville"/>
              </a:rPr>
              <a:t>, Doctor of Economics, Professor</a:t>
            </a:r>
          </a:p>
          <a:p>
            <a:pPr algn="ctr">
              <a:lnSpc>
                <a:spcPts val="2819"/>
              </a:lnSpc>
            </a:pPr>
            <a:r>
              <a:rPr lang="en-US" sz="2819" dirty="0">
                <a:solidFill>
                  <a:srgbClr val="000000"/>
                </a:solidFill>
                <a:latin typeface="Libre Baskerville"/>
              </a:rPr>
              <a:t>Student 3rd year of study Yana Dmytrenko, FMTP, Management of foreign economic activity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AD5D1"/>
        </a:solidFill>
        <a:effectLst/>
      </p:bgPr>
    </p:bg>
    <p:spTree>
      <p:nvGrpSpPr>
        <p:cNvPr id="1" name=""/>
        <p:cNvGrpSpPr/>
        <p:nvPr/>
      </p:nvGrpSpPr>
      <p:grpSpPr>
        <a:xfrm>
          <a:off x="0" y="0"/>
          <a:ext cx="0" cy="0"/>
          <a:chOff x="0" y="0"/>
          <a:chExt cx="0" cy="0"/>
        </a:xfrm>
      </p:grpSpPr>
      <p:sp>
        <p:nvSpPr>
          <p:cNvPr id="2" name="Freeform 2"/>
          <p:cNvSpPr/>
          <p:nvPr/>
        </p:nvSpPr>
        <p:spPr>
          <a:xfrm>
            <a:off x="2626471" y="214397"/>
            <a:ext cx="13035059" cy="9858206"/>
          </a:xfrm>
          <a:custGeom>
            <a:avLst/>
            <a:gdLst/>
            <a:ahLst/>
            <a:cxnLst/>
            <a:rect l="l" t="t" r="r" b="b"/>
            <a:pathLst>
              <a:path w="13035059" h="9858206">
                <a:moveTo>
                  <a:pt x="0" y="0"/>
                </a:moveTo>
                <a:lnTo>
                  <a:pt x="13035058" y="0"/>
                </a:lnTo>
                <a:lnTo>
                  <a:pt x="13035058" y="9858206"/>
                </a:lnTo>
                <a:lnTo>
                  <a:pt x="0" y="9858206"/>
                </a:lnTo>
                <a:lnTo>
                  <a:pt x="0" y="0"/>
                </a:lnTo>
                <a:close/>
              </a:path>
            </a:pathLst>
          </a:custGeom>
          <a:blipFill>
            <a:blip r:embed="rId2" cstate="print"/>
            <a:stretch>
              <a:fillRect l="-26664" t="-53296" r="-144485" b="-48376"/>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AD5D1"/>
        </a:solidFill>
        <a:effectLst/>
      </p:bgPr>
    </p:bg>
    <p:spTree>
      <p:nvGrpSpPr>
        <p:cNvPr id="1" name=""/>
        <p:cNvGrpSpPr/>
        <p:nvPr/>
      </p:nvGrpSpPr>
      <p:grpSpPr>
        <a:xfrm>
          <a:off x="0" y="0"/>
          <a:ext cx="0" cy="0"/>
          <a:chOff x="0" y="0"/>
          <a:chExt cx="0" cy="0"/>
        </a:xfrm>
      </p:grpSpPr>
      <p:sp>
        <p:nvSpPr>
          <p:cNvPr id="2" name="Freeform 2"/>
          <p:cNvSpPr/>
          <p:nvPr/>
        </p:nvSpPr>
        <p:spPr>
          <a:xfrm>
            <a:off x="12610204" y="-571500"/>
            <a:ext cx="6626483" cy="5715000"/>
          </a:xfrm>
          <a:custGeom>
            <a:avLst/>
            <a:gdLst/>
            <a:ahLst/>
            <a:cxnLst/>
            <a:rect l="l" t="t" r="r" b="b"/>
            <a:pathLst>
              <a:path w="6626483" h="5715000">
                <a:moveTo>
                  <a:pt x="0" y="0"/>
                </a:moveTo>
                <a:lnTo>
                  <a:pt x="6626483" y="0"/>
                </a:lnTo>
                <a:lnTo>
                  <a:pt x="6626483" y="5715000"/>
                </a:lnTo>
                <a:lnTo>
                  <a:pt x="0" y="5715000"/>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sp>
      <p:sp>
        <p:nvSpPr>
          <p:cNvPr id="3" name="Freeform 3"/>
          <p:cNvSpPr/>
          <p:nvPr/>
        </p:nvSpPr>
        <p:spPr>
          <a:xfrm rot="-1266137">
            <a:off x="-1277219" y="5897732"/>
            <a:ext cx="5210769" cy="6721137"/>
          </a:xfrm>
          <a:custGeom>
            <a:avLst/>
            <a:gdLst/>
            <a:ahLst/>
            <a:cxnLst/>
            <a:rect l="l" t="t" r="r" b="b"/>
            <a:pathLst>
              <a:path w="5210769" h="6721137">
                <a:moveTo>
                  <a:pt x="0" y="0"/>
                </a:moveTo>
                <a:lnTo>
                  <a:pt x="5210769" y="0"/>
                </a:lnTo>
                <a:lnTo>
                  <a:pt x="5210769" y="6721136"/>
                </a:lnTo>
                <a:lnTo>
                  <a:pt x="0" y="6721136"/>
                </a:lnTo>
                <a:lnTo>
                  <a:pt x="0" y="0"/>
                </a:lnTo>
                <a:close/>
              </a:path>
            </a:pathLst>
          </a:custGeom>
          <a:blipFill>
            <a:blip r:embed="rId4" cstate="print">
              <a:extLst>
                <a:ext uri="{96DAC541-7B7A-43D3-8B79-37D633B846F1}">
                  <asvg:svgBlip xmlns:asvg="http://schemas.microsoft.com/office/drawing/2016/SVG/main" r:embed="rId5"/>
                </a:ext>
              </a:extLst>
            </a:blip>
            <a:stretch>
              <a:fillRect/>
            </a:stretch>
          </a:blipFill>
        </p:spPr>
      </p:sp>
      <p:sp>
        <p:nvSpPr>
          <p:cNvPr id="4" name="Freeform 4"/>
          <p:cNvSpPr/>
          <p:nvPr/>
        </p:nvSpPr>
        <p:spPr>
          <a:xfrm rot="-5569636">
            <a:off x="779619" y="-2269556"/>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6" cstate="print">
              <a:extLst>
                <a:ext uri="{96DAC541-7B7A-43D3-8B79-37D633B846F1}">
                  <asvg:svgBlip xmlns:asvg="http://schemas.microsoft.com/office/drawing/2016/SVG/main" r:embed="rId7"/>
                </a:ext>
              </a:extLst>
            </a:blip>
            <a:stretch>
              <a:fillRect/>
            </a:stretch>
          </a:blipFill>
        </p:spPr>
      </p:sp>
      <p:sp>
        <p:nvSpPr>
          <p:cNvPr id="5" name="Freeform 5"/>
          <p:cNvSpPr/>
          <p:nvPr/>
        </p:nvSpPr>
        <p:spPr>
          <a:xfrm rot="-3755510">
            <a:off x="14637629" y="5499669"/>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6" cstate="print">
              <a:extLst>
                <a:ext uri="{96DAC541-7B7A-43D3-8B79-37D633B846F1}">
                  <asvg:svgBlip xmlns:asvg="http://schemas.microsoft.com/office/drawing/2016/SVG/main" r:embed="rId7"/>
                </a:ext>
              </a:extLst>
            </a:blip>
            <a:stretch>
              <a:fillRect/>
            </a:stretch>
          </a:blipFill>
        </p:spPr>
      </p:sp>
      <p:sp>
        <p:nvSpPr>
          <p:cNvPr id="6" name="TextBox 6"/>
          <p:cNvSpPr txBox="1"/>
          <p:nvPr/>
        </p:nvSpPr>
        <p:spPr>
          <a:xfrm>
            <a:off x="1028700" y="2588490"/>
            <a:ext cx="16230600" cy="1214357"/>
          </a:xfrm>
          <a:prstGeom prst="rect">
            <a:avLst/>
          </a:prstGeom>
        </p:spPr>
        <p:txBody>
          <a:bodyPr lIns="0" tIns="0" rIns="0" bIns="0" rtlCol="0" anchor="t">
            <a:spAutoFit/>
          </a:bodyPr>
          <a:lstStyle/>
          <a:p>
            <a:pPr algn="ctr">
              <a:lnSpc>
                <a:spcPts val="9060"/>
              </a:lnSpc>
            </a:pPr>
            <a:r>
              <a:rPr lang="en-US" sz="9060">
                <a:solidFill>
                  <a:srgbClr val="000000"/>
                </a:solidFill>
                <a:latin typeface="Yeseva One"/>
              </a:rPr>
              <a:t>Conclusion</a:t>
            </a:r>
          </a:p>
        </p:txBody>
      </p:sp>
      <p:sp>
        <p:nvSpPr>
          <p:cNvPr id="7" name="TextBox 7"/>
          <p:cNvSpPr txBox="1"/>
          <p:nvPr/>
        </p:nvSpPr>
        <p:spPr>
          <a:xfrm>
            <a:off x="1328165" y="4362168"/>
            <a:ext cx="15931135" cy="2779395"/>
          </a:xfrm>
          <a:prstGeom prst="rect">
            <a:avLst/>
          </a:prstGeom>
        </p:spPr>
        <p:txBody>
          <a:bodyPr lIns="0" tIns="0" rIns="0" bIns="0" rtlCol="0" anchor="t">
            <a:spAutoFit/>
          </a:bodyPr>
          <a:lstStyle/>
          <a:p>
            <a:pPr algn="just">
              <a:lnSpc>
                <a:spcPts val="4440"/>
              </a:lnSpc>
            </a:pPr>
            <a:r>
              <a:rPr lang="en-US" sz="3000">
                <a:solidFill>
                  <a:srgbClr val="000000"/>
                </a:solidFill>
                <a:latin typeface="Libre Baskerville"/>
              </a:rPr>
              <a:t>The adoption of integrated reporting has become increasingly critical for enterprises in Ukraine across sectors to manage and ensure sustainable development beyond pure financials, holistically displaying their tangible impacts on social, human, and environmental levels, which Ukrainian companies must embrace.</a:t>
            </a:r>
          </a:p>
        </p:txBody>
      </p:sp>
      <p:sp>
        <p:nvSpPr>
          <p:cNvPr id="8" name="TextBox 8"/>
          <p:cNvSpPr txBox="1"/>
          <p:nvPr/>
        </p:nvSpPr>
        <p:spPr>
          <a:xfrm>
            <a:off x="3283182" y="1089025"/>
            <a:ext cx="11721636" cy="400050"/>
          </a:xfrm>
          <a:prstGeom prst="rect">
            <a:avLst/>
          </a:prstGeom>
        </p:spPr>
        <p:txBody>
          <a:bodyPr lIns="0" tIns="0" rIns="0" bIns="0" rtlCol="0" anchor="t">
            <a:spAutoFit/>
          </a:bodyPr>
          <a:lstStyle/>
          <a:p>
            <a:pPr algn="ctr">
              <a:lnSpc>
                <a:spcPts val="3000"/>
              </a:lnSpc>
            </a:pPr>
            <a:r>
              <a:rPr lang="en-US" sz="3000">
                <a:solidFill>
                  <a:srgbClr val="000000"/>
                </a:solidFill>
                <a:latin typeface="Libre Baskerville"/>
              </a:rPr>
              <a:t>State University of Trade and Economy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AD5D1"/>
        </a:solidFill>
        <a:effectLst/>
      </p:bgPr>
    </p:bg>
    <p:spTree>
      <p:nvGrpSpPr>
        <p:cNvPr id="1" name=""/>
        <p:cNvGrpSpPr/>
        <p:nvPr/>
      </p:nvGrpSpPr>
      <p:grpSpPr>
        <a:xfrm>
          <a:off x="0" y="0"/>
          <a:ext cx="0" cy="0"/>
          <a:chOff x="0" y="0"/>
          <a:chExt cx="0" cy="0"/>
        </a:xfrm>
      </p:grpSpPr>
      <p:sp>
        <p:nvSpPr>
          <p:cNvPr id="2" name="TextBox 2"/>
          <p:cNvSpPr txBox="1"/>
          <p:nvPr/>
        </p:nvSpPr>
        <p:spPr>
          <a:xfrm>
            <a:off x="3283182" y="3632200"/>
            <a:ext cx="11721636" cy="3251201"/>
          </a:xfrm>
          <a:prstGeom prst="rect">
            <a:avLst/>
          </a:prstGeom>
        </p:spPr>
        <p:txBody>
          <a:bodyPr lIns="0" tIns="0" rIns="0" bIns="0" rtlCol="0" anchor="t">
            <a:spAutoFit/>
          </a:bodyPr>
          <a:lstStyle/>
          <a:p>
            <a:pPr algn="ctr">
              <a:lnSpc>
                <a:spcPts val="12500"/>
              </a:lnSpc>
            </a:pPr>
            <a:r>
              <a:rPr lang="en-US" sz="12500">
                <a:solidFill>
                  <a:srgbClr val="000000"/>
                </a:solidFill>
                <a:latin typeface="Yeseva One"/>
              </a:rPr>
              <a:t>Thank</a:t>
            </a:r>
          </a:p>
          <a:p>
            <a:pPr algn="ctr">
              <a:lnSpc>
                <a:spcPts val="12500"/>
              </a:lnSpc>
            </a:pPr>
            <a:r>
              <a:rPr lang="en-US" sz="12500">
                <a:solidFill>
                  <a:srgbClr val="000000"/>
                </a:solidFill>
                <a:latin typeface="Yeseva One"/>
              </a:rPr>
              <a:t>You</a:t>
            </a:r>
          </a:p>
        </p:txBody>
      </p:sp>
      <p:sp>
        <p:nvSpPr>
          <p:cNvPr id="3" name="Freeform 3"/>
          <p:cNvSpPr/>
          <p:nvPr/>
        </p:nvSpPr>
        <p:spPr>
          <a:xfrm>
            <a:off x="12610204" y="-571500"/>
            <a:ext cx="6626483" cy="5715000"/>
          </a:xfrm>
          <a:custGeom>
            <a:avLst/>
            <a:gdLst/>
            <a:ahLst/>
            <a:cxnLst/>
            <a:rect l="l" t="t" r="r" b="b"/>
            <a:pathLst>
              <a:path w="6626483" h="5715000">
                <a:moveTo>
                  <a:pt x="0" y="0"/>
                </a:moveTo>
                <a:lnTo>
                  <a:pt x="6626483" y="0"/>
                </a:lnTo>
                <a:lnTo>
                  <a:pt x="6626483" y="5715000"/>
                </a:lnTo>
                <a:lnTo>
                  <a:pt x="0" y="5715000"/>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sp>
      <p:sp>
        <p:nvSpPr>
          <p:cNvPr id="4" name="Freeform 4"/>
          <p:cNvSpPr/>
          <p:nvPr/>
        </p:nvSpPr>
        <p:spPr>
          <a:xfrm rot="-1266137">
            <a:off x="-1277219" y="5897732"/>
            <a:ext cx="5210769" cy="6721137"/>
          </a:xfrm>
          <a:custGeom>
            <a:avLst/>
            <a:gdLst/>
            <a:ahLst/>
            <a:cxnLst/>
            <a:rect l="l" t="t" r="r" b="b"/>
            <a:pathLst>
              <a:path w="5210769" h="6721137">
                <a:moveTo>
                  <a:pt x="0" y="0"/>
                </a:moveTo>
                <a:lnTo>
                  <a:pt x="5210769" y="0"/>
                </a:lnTo>
                <a:lnTo>
                  <a:pt x="5210769" y="6721136"/>
                </a:lnTo>
                <a:lnTo>
                  <a:pt x="0" y="6721136"/>
                </a:lnTo>
                <a:lnTo>
                  <a:pt x="0" y="0"/>
                </a:lnTo>
                <a:close/>
              </a:path>
            </a:pathLst>
          </a:custGeom>
          <a:blipFill>
            <a:blip r:embed="rId4" cstate="print">
              <a:extLst>
                <a:ext uri="{96DAC541-7B7A-43D3-8B79-37D633B846F1}">
                  <asvg:svgBlip xmlns:asvg="http://schemas.microsoft.com/office/drawing/2016/SVG/main" r:embed="rId5"/>
                </a:ext>
              </a:extLst>
            </a:blip>
            <a:stretch>
              <a:fillRect/>
            </a:stretch>
          </a:blipFill>
        </p:spPr>
      </p:sp>
      <p:sp>
        <p:nvSpPr>
          <p:cNvPr id="5" name="Freeform 5"/>
          <p:cNvSpPr/>
          <p:nvPr/>
        </p:nvSpPr>
        <p:spPr>
          <a:xfrm rot="-5569636">
            <a:off x="779619" y="-2269556"/>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6" cstate="print">
              <a:extLst>
                <a:ext uri="{96DAC541-7B7A-43D3-8B79-37D633B846F1}">
                  <asvg:svgBlip xmlns:asvg="http://schemas.microsoft.com/office/drawing/2016/SVG/main" r:embed="rId7"/>
                </a:ext>
              </a:extLst>
            </a:blip>
            <a:stretch>
              <a:fillRect/>
            </a:stretch>
          </a:blipFill>
        </p:spPr>
      </p:sp>
      <p:sp>
        <p:nvSpPr>
          <p:cNvPr id="6" name="Freeform 6"/>
          <p:cNvSpPr/>
          <p:nvPr/>
        </p:nvSpPr>
        <p:spPr>
          <a:xfrm rot="-3755510">
            <a:off x="14637629" y="5499669"/>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6" cstate="print">
              <a:extLst>
                <a:ext uri="{96DAC541-7B7A-43D3-8B79-37D633B846F1}">
                  <asvg:svgBlip xmlns:asvg="http://schemas.microsoft.com/office/drawing/2016/SVG/main" r:embed="rId7"/>
                </a:ext>
              </a:extLst>
            </a:blip>
            <a:stretch>
              <a:fillRect/>
            </a:stretch>
          </a:blipFill>
        </p:spPr>
      </p:sp>
      <p:sp>
        <p:nvSpPr>
          <p:cNvPr id="7" name="TextBox 7"/>
          <p:cNvSpPr txBox="1"/>
          <p:nvPr/>
        </p:nvSpPr>
        <p:spPr>
          <a:xfrm>
            <a:off x="3283182" y="1089025"/>
            <a:ext cx="11721636" cy="400050"/>
          </a:xfrm>
          <a:prstGeom prst="rect">
            <a:avLst/>
          </a:prstGeom>
        </p:spPr>
        <p:txBody>
          <a:bodyPr lIns="0" tIns="0" rIns="0" bIns="0" rtlCol="0" anchor="t">
            <a:spAutoFit/>
          </a:bodyPr>
          <a:lstStyle/>
          <a:p>
            <a:pPr algn="ctr">
              <a:lnSpc>
                <a:spcPts val="3000"/>
              </a:lnSpc>
            </a:pPr>
            <a:r>
              <a:rPr lang="en-US" sz="3000">
                <a:solidFill>
                  <a:srgbClr val="000000"/>
                </a:solidFill>
                <a:latin typeface="Libre Baskerville"/>
              </a:rPr>
              <a:t>State University of Trade and Economy</a:t>
            </a:r>
          </a:p>
        </p:txBody>
      </p:sp>
      <p:sp>
        <p:nvSpPr>
          <p:cNvPr id="8" name="TextBox 8"/>
          <p:cNvSpPr txBox="1"/>
          <p:nvPr/>
        </p:nvSpPr>
        <p:spPr>
          <a:xfrm>
            <a:off x="3283182" y="8858250"/>
            <a:ext cx="11721636" cy="400050"/>
          </a:xfrm>
          <a:prstGeom prst="rect">
            <a:avLst/>
          </a:prstGeom>
        </p:spPr>
        <p:txBody>
          <a:bodyPr lIns="0" tIns="0" rIns="0" bIns="0" rtlCol="0" anchor="t">
            <a:spAutoFit/>
          </a:bodyPr>
          <a:lstStyle/>
          <a:p>
            <a:pPr algn="ctr">
              <a:lnSpc>
                <a:spcPts val="3000"/>
              </a:lnSpc>
            </a:pPr>
            <a:r>
              <a:rPr lang="en-US" sz="3000">
                <a:solidFill>
                  <a:srgbClr val="000000"/>
                </a:solidFill>
                <a:latin typeface="Libre Baskerville"/>
              </a:rPr>
              <a:t>Presented by student of 3-7a Yana Dmytrenko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AD5D1"/>
        </a:solidFill>
        <a:effectLst/>
      </p:bgPr>
    </p:bg>
    <p:spTree>
      <p:nvGrpSpPr>
        <p:cNvPr id="1" name=""/>
        <p:cNvGrpSpPr/>
        <p:nvPr/>
      </p:nvGrpSpPr>
      <p:grpSpPr>
        <a:xfrm>
          <a:off x="0" y="0"/>
          <a:ext cx="0" cy="0"/>
          <a:chOff x="0" y="0"/>
          <a:chExt cx="0" cy="0"/>
        </a:xfrm>
      </p:grpSpPr>
      <p:sp>
        <p:nvSpPr>
          <p:cNvPr id="2" name="TextBox 2"/>
          <p:cNvSpPr txBox="1"/>
          <p:nvPr/>
        </p:nvSpPr>
        <p:spPr>
          <a:xfrm>
            <a:off x="4895648" y="3375451"/>
            <a:ext cx="8496705" cy="1214357"/>
          </a:xfrm>
          <a:prstGeom prst="rect">
            <a:avLst/>
          </a:prstGeom>
        </p:spPr>
        <p:txBody>
          <a:bodyPr lIns="0" tIns="0" rIns="0" bIns="0" rtlCol="0" anchor="t">
            <a:spAutoFit/>
          </a:bodyPr>
          <a:lstStyle/>
          <a:p>
            <a:pPr algn="ctr">
              <a:lnSpc>
                <a:spcPts val="9060"/>
              </a:lnSpc>
            </a:pPr>
            <a:r>
              <a:rPr lang="en-US" sz="9060">
                <a:solidFill>
                  <a:srgbClr val="000000"/>
                </a:solidFill>
                <a:latin typeface="Yeseva One"/>
              </a:rPr>
              <a:t>Introduction</a:t>
            </a:r>
          </a:p>
        </p:txBody>
      </p:sp>
      <p:sp>
        <p:nvSpPr>
          <p:cNvPr id="3" name="Freeform 3"/>
          <p:cNvSpPr/>
          <p:nvPr/>
        </p:nvSpPr>
        <p:spPr>
          <a:xfrm>
            <a:off x="12610204" y="-571500"/>
            <a:ext cx="6626483" cy="5715000"/>
          </a:xfrm>
          <a:custGeom>
            <a:avLst/>
            <a:gdLst/>
            <a:ahLst/>
            <a:cxnLst/>
            <a:rect l="l" t="t" r="r" b="b"/>
            <a:pathLst>
              <a:path w="6626483" h="5715000">
                <a:moveTo>
                  <a:pt x="0" y="0"/>
                </a:moveTo>
                <a:lnTo>
                  <a:pt x="6626483" y="0"/>
                </a:lnTo>
                <a:lnTo>
                  <a:pt x="6626483" y="5715000"/>
                </a:lnTo>
                <a:lnTo>
                  <a:pt x="0" y="5715000"/>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sp>
      <p:sp>
        <p:nvSpPr>
          <p:cNvPr id="4" name="Freeform 4"/>
          <p:cNvSpPr/>
          <p:nvPr/>
        </p:nvSpPr>
        <p:spPr>
          <a:xfrm rot="-1266137">
            <a:off x="-1277219" y="5897732"/>
            <a:ext cx="5210769" cy="6721137"/>
          </a:xfrm>
          <a:custGeom>
            <a:avLst/>
            <a:gdLst/>
            <a:ahLst/>
            <a:cxnLst/>
            <a:rect l="l" t="t" r="r" b="b"/>
            <a:pathLst>
              <a:path w="5210769" h="6721137">
                <a:moveTo>
                  <a:pt x="0" y="0"/>
                </a:moveTo>
                <a:lnTo>
                  <a:pt x="5210769" y="0"/>
                </a:lnTo>
                <a:lnTo>
                  <a:pt x="5210769" y="6721136"/>
                </a:lnTo>
                <a:lnTo>
                  <a:pt x="0" y="6721136"/>
                </a:lnTo>
                <a:lnTo>
                  <a:pt x="0" y="0"/>
                </a:lnTo>
                <a:close/>
              </a:path>
            </a:pathLst>
          </a:custGeom>
          <a:blipFill>
            <a:blip r:embed="rId4" cstate="print">
              <a:extLst>
                <a:ext uri="{96DAC541-7B7A-43D3-8B79-37D633B846F1}">
                  <asvg:svgBlip xmlns:asvg="http://schemas.microsoft.com/office/drawing/2016/SVG/main" r:embed="rId5"/>
                </a:ext>
              </a:extLst>
            </a:blip>
            <a:stretch>
              <a:fillRect/>
            </a:stretch>
          </a:blipFill>
        </p:spPr>
      </p:sp>
      <p:sp>
        <p:nvSpPr>
          <p:cNvPr id="5" name="Freeform 5"/>
          <p:cNvSpPr/>
          <p:nvPr/>
        </p:nvSpPr>
        <p:spPr>
          <a:xfrm rot="-5569636">
            <a:off x="779619" y="-2269556"/>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6" cstate="print">
              <a:extLst>
                <a:ext uri="{96DAC541-7B7A-43D3-8B79-37D633B846F1}">
                  <asvg:svgBlip xmlns:asvg="http://schemas.microsoft.com/office/drawing/2016/SVG/main" r:embed="rId7"/>
                </a:ext>
              </a:extLst>
            </a:blip>
            <a:stretch>
              <a:fillRect/>
            </a:stretch>
          </a:blipFill>
        </p:spPr>
      </p:sp>
      <p:sp>
        <p:nvSpPr>
          <p:cNvPr id="6" name="Freeform 6"/>
          <p:cNvSpPr/>
          <p:nvPr/>
        </p:nvSpPr>
        <p:spPr>
          <a:xfrm rot="-3755510">
            <a:off x="14637629" y="5499669"/>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6" cstate="print">
              <a:extLst>
                <a:ext uri="{96DAC541-7B7A-43D3-8B79-37D633B846F1}">
                  <asvg:svgBlip xmlns:asvg="http://schemas.microsoft.com/office/drawing/2016/SVG/main" r:embed="rId7"/>
                </a:ext>
              </a:extLst>
            </a:blip>
            <a:stretch>
              <a:fillRect/>
            </a:stretch>
          </a:blipFill>
        </p:spPr>
      </p:sp>
      <p:sp>
        <p:nvSpPr>
          <p:cNvPr id="7" name="TextBox 7"/>
          <p:cNvSpPr txBox="1"/>
          <p:nvPr/>
        </p:nvSpPr>
        <p:spPr>
          <a:xfrm>
            <a:off x="1913783" y="4851808"/>
            <a:ext cx="14460433" cy="3337560"/>
          </a:xfrm>
          <a:prstGeom prst="rect">
            <a:avLst/>
          </a:prstGeom>
        </p:spPr>
        <p:txBody>
          <a:bodyPr lIns="0" tIns="0" rIns="0" bIns="0" rtlCol="0" anchor="t">
            <a:spAutoFit/>
          </a:bodyPr>
          <a:lstStyle/>
          <a:p>
            <a:pPr algn="just">
              <a:lnSpc>
                <a:spcPts val="4470"/>
              </a:lnSpc>
            </a:pPr>
            <a:r>
              <a:rPr lang="en-US" sz="3000">
                <a:solidFill>
                  <a:srgbClr val="000000"/>
                </a:solidFill>
                <a:latin typeface="Libre Baskerville"/>
              </a:rPr>
              <a:t> As rapid changes transform the economic and social landscape, companies require more sophisticated, relevant corporate information systems that go beyond just processing data to provide strategic insights and analytical data that can inform critical decisions and satisfy the diverse needs of various users, from management teams to external stakeholders such as partners, regulators, and customers.</a:t>
            </a:r>
          </a:p>
        </p:txBody>
      </p:sp>
      <p:sp>
        <p:nvSpPr>
          <p:cNvPr id="8" name="TextBox 8"/>
          <p:cNvSpPr txBox="1"/>
          <p:nvPr/>
        </p:nvSpPr>
        <p:spPr>
          <a:xfrm>
            <a:off x="3283182" y="1089025"/>
            <a:ext cx="11721636" cy="400050"/>
          </a:xfrm>
          <a:prstGeom prst="rect">
            <a:avLst/>
          </a:prstGeom>
        </p:spPr>
        <p:txBody>
          <a:bodyPr lIns="0" tIns="0" rIns="0" bIns="0" rtlCol="0" anchor="t">
            <a:spAutoFit/>
          </a:bodyPr>
          <a:lstStyle/>
          <a:p>
            <a:pPr algn="ctr">
              <a:lnSpc>
                <a:spcPts val="3000"/>
              </a:lnSpc>
            </a:pPr>
            <a:r>
              <a:rPr lang="en-US" sz="3000">
                <a:solidFill>
                  <a:srgbClr val="000000"/>
                </a:solidFill>
                <a:latin typeface="Libre Baskerville"/>
              </a:rPr>
              <a:t>State University of Trade and Economy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AD5D1"/>
        </a:solidFill>
        <a:effectLst/>
      </p:bgPr>
    </p:bg>
    <p:spTree>
      <p:nvGrpSpPr>
        <p:cNvPr id="1" name=""/>
        <p:cNvGrpSpPr/>
        <p:nvPr/>
      </p:nvGrpSpPr>
      <p:grpSpPr>
        <a:xfrm>
          <a:off x="0" y="0"/>
          <a:ext cx="0" cy="0"/>
          <a:chOff x="0" y="0"/>
          <a:chExt cx="0" cy="0"/>
        </a:xfrm>
      </p:grpSpPr>
      <p:sp>
        <p:nvSpPr>
          <p:cNvPr id="2" name="TextBox 2"/>
          <p:cNvSpPr txBox="1"/>
          <p:nvPr/>
        </p:nvSpPr>
        <p:spPr>
          <a:xfrm>
            <a:off x="4895648" y="3091378"/>
            <a:ext cx="8496705" cy="1214357"/>
          </a:xfrm>
          <a:prstGeom prst="rect">
            <a:avLst/>
          </a:prstGeom>
        </p:spPr>
        <p:txBody>
          <a:bodyPr lIns="0" tIns="0" rIns="0" bIns="0" rtlCol="0" anchor="t">
            <a:spAutoFit/>
          </a:bodyPr>
          <a:lstStyle/>
          <a:p>
            <a:pPr algn="ctr">
              <a:lnSpc>
                <a:spcPts val="9060"/>
              </a:lnSpc>
            </a:pPr>
            <a:r>
              <a:rPr lang="en-US" sz="9060">
                <a:solidFill>
                  <a:srgbClr val="000000"/>
                </a:solidFill>
                <a:latin typeface="Yeseva One"/>
              </a:rPr>
              <a:t>Overview</a:t>
            </a:r>
          </a:p>
        </p:txBody>
      </p:sp>
      <p:sp>
        <p:nvSpPr>
          <p:cNvPr id="3" name="Freeform 3"/>
          <p:cNvSpPr/>
          <p:nvPr/>
        </p:nvSpPr>
        <p:spPr>
          <a:xfrm>
            <a:off x="12610204" y="-571500"/>
            <a:ext cx="6626483" cy="5715000"/>
          </a:xfrm>
          <a:custGeom>
            <a:avLst/>
            <a:gdLst/>
            <a:ahLst/>
            <a:cxnLst/>
            <a:rect l="l" t="t" r="r" b="b"/>
            <a:pathLst>
              <a:path w="6626483" h="5715000">
                <a:moveTo>
                  <a:pt x="0" y="0"/>
                </a:moveTo>
                <a:lnTo>
                  <a:pt x="6626483" y="0"/>
                </a:lnTo>
                <a:lnTo>
                  <a:pt x="6626483" y="5715000"/>
                </a:lnTo>
                <a:lnTo>
                  <a:pt x="0" y="5715000"/>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sp>
      <p:sp>
        <p:nvSpPr>
          <p:cNvPr id="4" name="Freeform 4"/>
          <p:cNvSpPr/>
          <p:nvPr/>
        </p:nvSpPr>
        <p:spPr>
          <a:xfrm rot="-5569636">
            <a:off x="779619" y="-2269556"/>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4" cstate="print">
              <a:extLst>
                <a:ext uri="{96DAC541-7B7A-43D3-8B79-37D633B846F1}">
                  <asvg:svgBlip xmlns:asvg="http://schemas.microsoft.com/office/drawing/2016/SVG/main" r:embed="rId5"/>
                </a:ext>
              </a:extLst>
            </a:blip>
            <a:stretch>
              <a:fillRect/>
            </a:stretch>
          </a:blipFill>
        </p:spPr>
      </p:sp>
      <p:sp>
        <p:nvSpPr>
          <p:cNvPr id="5" name="Freeform 5"/>
          <p:cNvSpPr/>
          <p:nvPr/>
        </p:nvSpPr>
        <p:spPr>
          <a:xfrm rot="-3755510">
            <a:off x="14637629" y="5499669"/>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4" cstate="print">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3283182" y="1089025"/>
            <a:ext cx="11721636" cy="400050"/>
          </a:xfrm>
          <a:prstGeom prst="rect">
            <a:avLst/>
          </a:prstGeom>
        </p:spPr>
        <p:txBody>
          <a:bodyPr lIns="0" tIns="0" rIns="0" bIns="0" rtlCol="0" anchor="t">
            <a:spAutoFit/>
          </a:bodyPr>
          <a:lstStyle/>
          <a:p>
            <a:pPr algn="ctr">
              <a:lnSpc>
                <a:spcPts val="3000"/>
              </a:lnSpc>
            </a:pPr>
            <a:r>
              <a:rPr lang="en-US" sz="3000">
                <a:solidFill>
                  <a:srgbClr val="000000"/>
                </a:solidFill>
                <a:latin typeface="Libre Baskerville"/>
              </a:rPr>
              <a:t>State University of Trade and Economy</a:t>
            </a:r>
          </a:p>
        </p:txBody>
      </p:sp>
      <p:sp>
        <p:nvSpPr>
          <p:cNvPr id="7" name="TextBox 7"/>
          <p:cNvSpPr txBox="1"/>
          <p:nvPr/>
        </p:nvSpPr>
        <p:spPr>
          <a:xfrm>
            <a:off x="2064083" y="4718685"/>
            <a:ext cx="14159834" cy="4539615"/>
          </a:xfrm>
          <a:prstGeom prst="rect">
            <a:avLst/>
          </a:prstGeom>
        </p:spPr>
        <p:txBody>
          <a:bodyPr lIns="0" tIns="0" rIns="0" bIns="0" rtlCol="0" anchor="t">
            <a:spAutoFit/>
          </a:bodyPr>
          <a:lstStyle/>
          <a:p>
            <a:pPr algn="just">
              <a:lnSpc>
                <a:spcPts val="4530"/>
              </a:lnSpc>
            </a:pPr>
            <a:r>
              <a:rPr lang="en-US" sz="3000">
                <a:solidFill>
                  <a:srgbClr val="000000"/>
                </a:solidFill>
                <a:latin typeface="Libre Baskerville"/>
              </a:rPr>
              <a:t>Integrated reporting has emerged as a new holistic accounting method focused on sustainable development, incorporating financial, production, human, intellectual, natural, and social capital information to paint a comprehensive picture of a company's overall performance and strategy, linking traditional financial and management reporting together with corporate governance, executive remuneration, and sustainability reporting to better meet the complex informational needs of both internal management and external stakeholders.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AD5D1"/>
        </a:solidFill>
        <a:effectLst/>
      </p:bgPr>
    </p:bg>
    <p:spTree>
      <p:nvGrpSpPr>
        <p:cNvPr id="1" name=""/>
        <p:cNvGrpSpPr/>
        <p:nvPr/>
      </p:nvGrpSpPr>
      <p:grpSpPr>
        <a:xfrm>
          <a:off x="0" y="0"/>
          <a:ext cx="0" cy="0"/>
          <a:chOff x="0" y="0"/>
          <a:chExt cx="0" cy="0"/>
        </a:xfrm>
      </p:grpSpPr>
      <p:sp>
        <p:nvSpPr>
          <p:cNvPr id="2" name="Freeform 2"/>
          <p:cNvSpPr/>
          <p:nvPr/>
        </p:nvSpPr>
        <p:spPr>
          <a:xfrm>
            <a:off x="12610204" y="-571500"/>
            <a:ext cx="6626483" cy="5715000"/>
          </a:xfrm>
          <a:custGeom>
            <a:avLst/>
            <a:gdLst/>
            <a:ahLst/>
            <a:cxnLst/>
            <a:rect l="l" t="t" r="r" b="b"/>
            <a:pathLst>
              <a:path w="6626483" h="5715000">
                <a:moveTo>
                  <a:pt x="0" y="0"/>
                </a:moveTo>
                <a:lnTo>
                  <a:pt x="6626483" y="0"/>
                </a:lnTo>
                <a:lnTo>
                  <a:pt x="6626483" y="5715000"/>
                </a:lnTo>
                <a:lnTo>
                  <a:pt x="0" y="5715000"/>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sp>
      <p:sp>
        <p:nvSpPr>
          <p:cNvPr id="3" name="Freeform 3"/>
          <p:cNvSpPr/>
          <p:nvPr/>
        </p:nvSpPr>
        <p:spPr>
          <a:xfrm rot="-1266137">
            <a:off x="-1277219" y="5897732"/>
            <a:ext cx="5210769" cy="6721137"/>
          </a:xfrm>
          <a:custGeom>
            <a:avLst/>
            <a:gdLst/>
            <a:ahLst/>
            <a:cxnLst/>
            <a:rect l="l" t="t" r="r" b="b"/>
            <a:pathLst>
              <a:path w="5210769" h="6721137">
                <a:moveTo>
                  <a:pt x="0" y="0"/>
                </a:moveTo>
                <a:lnTo>
                  <a:pt x="5210769" y="0"/>
                </a:lnTo>
                <a:lnTo>
                  <a:pt x="5210769" y="6721136"/>
                </a:lnTo>
                <a:lnTo>
                  <a:pt x="0" y="6721136"/>
                </a:lnTo>
                <a:lnTo>
                  <a:pt x="0" y="0"/>
                </a:lnTo>
                <a:close/>
              </a:path>
            </a:pathLst>
          </a:custGeom>
          <a:blipFill>
            <a:blip r:embed="rId4" cstate="print">
              <a:extLst>
                <a:ext uri="{96DAC541-7B7A-43D3-8B79-37D633B846F1}">
                  <asvg:svgBlip xmlns:asvg="http://schemas.microsoft.com/office/drawing/2016/SVG/main" r:embed="rId5"/>
                </a:ext>
              </a:extLst>
            </a:blip>
            <a:stretch>
              <a:fillRect/>
            </a:stretch>
          </a:blipFill>
        </p:spPr>
      </p:sp>
      <p:sp>
        <p:nvSpPr>
          <p:cNvPr id="4" name="Freeform 4"/>
          <p:cNvSpPr/>
          <p:nvPr/>
        </p:nvSpPr>
        <p:spPr>
          <a:xfrm rot="-5569636">
            <a:off x="779619" y="-2269556"/>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6" cstate="print">
              <a:extLst>
                <a:ext uri="{96DAC541-7B7A-43D3-8B79-37D633B846F1}">
                  <asvg:svgBlip xmlns:asvg="http://schemas.microsoft.com/office/drawing/2016/SVG/main" r:embed="rId7"/>
                </a:ext>
              </a:extLst>
            </a:blip>
            <a:stretch>
              <a:fillRect/>
            </a:stretch>
          </a:blipFill>
        </p:spPr>
      </p:sp>
      <p:sp>
        <p:nvSpPr>
          <p:cNvPr id="5" name="Freeform 5"/>
          <p:cNvSpPr/>
          <p:nvPr/>
        </p:nvSpPr>
        <p:spPr>
          <a:xfrm rot="-3755510">
            <a:off x="14637629" y="5499669"/>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6" cstate="print">
              <a:extLst>
                <a:ext uri="{96DAC541-7B7A-43D3-8B79-37D633B846F1}">
                  <asvg:svgBlip xmlns:asvg="http://schemas.microsoft.com/office/drawing/2016/SVG/main" r:embed="rId7"/>
                </a:ext>
              </a:extLst>
            </a:blip>
            <a:stretch>
              <a:fillRect/>
            </a:stretch>
          </a:blipFill>
        </p:spPr>
      </p:sp>
      <p:sp>
        <p:nvSpPr>
          <p:cNvPr id="6" name="TextBox 6"/>
          <p:cNvSpPr txBox="1"/>
          <p:nvPr/>
        </p:nvSpPr>
        <p:spPr>
          <a:xfrm>
            <a:off x="4895648" y="1931793"/>
            <a:ext cx="8496705" cy="1214357"/>
          </a:xfrm>
          <a:prstGeom prst="rect">
            <a:avLst/>
          </a:prstGeom>
        </p:spPr>
        <p:txBody>
          <a:bodyPr lIns="0" tIns="0" rIns="0" bIns="0" rtlCol="0" anchor="t">
            <a:spAutoFit/>
          </a:bodyPr>
          <a:lstStyle/>
          <a:p>
            <a:pPr algn="ctr">
              <a:lnSpc>
                <a:spcPts val="9060"/>
              </a:lnSpc>
            </a:pPr>
            <a:r>
              <a:rPr lang="en-US" sz="9060">
                <a:solidFill>
                  <a:srgbClr val="000000"/>
                </a:solidFill>
                <a:latin typeface="Yeseva One"/>
              </a:rPr>
              <a:t>Principles</a:t>
            </a:r>
          </a:p>
        </p:txBody>
      </p:sp>
      <p:sp>
        <p:nvSpPr>
          <p:cNvPr id="7" name="TextBox 7"/>
          <p:cNvSpPr txBox="1"/>
          <p:nvPr/>
        </p:nvSpPr>
        <p:spPr>
          <a:xfrm>
            <a:off x="1028700" y="3304754"/>
            <a:ext cx="16230600" cy="5682615"/>
          </a:xfrm>
          <a:prstGeom prst="rect">
            <a:avLst/>
          </a:prstGeom>
        </p:spPr>
        <p:txBody>
          <a:bodyPr lIns="0" tIns="0" rIns="0" bIns="0" rtlCol="0" anchor="t">
            <a:spAutoFit/>
          </a:bodyPr>
          <a:lstStyle/>
          <a:p>
            <a:pPr algn="just">
              <a:lnSpc>
                <a:spcPts val="4530"/>
              </a:lnSpc>
            </a:pPr>
            <a:r>
              <a:rPr lang="en-US" sz="3000" u="sng">
                <a:solidFill>
                  <a:srgbClr val="000000"/>
                </a:solidFill>
                <a:latin typeface="Libre Baskerville"/>
              </a:rPr>
              <a:t>Guiding principles of integrated reporting include a focus on:</a:t>
            </a:r>
          </a:p>
          <a:p>
            <a:pPr marL="647700" lvl="1" indent="-323850" algn="just">
              <a:lnSpc>
                <a:spcPts val="4530"/>
              </a:lnSpc>
              <a:buFont typeface="Arial"/>
              <a:buChar char="•"/>
            </a:pPr>
            <a:r>
              <a:rPr lang="en-US" sz="3000">
                <a:solidFill>
                  <a:srgbClr val="000000"/>
                </a:solidFill>
                <a:latin typeface="Libre Baskerville"/>
              </a:rPr>
              <a:t> sustainability impacts across multiple levels from local communities to the global society,</a:t>
            </a:r>
          </a:p>
          <a:p>
            <a:pPr marL="647700" lvl="1" indent="-323850" algn="just">
              <a:lnSpc>
                <a:spcPts val="4530"/>
              </a:lnSpc>
              <a:buFont typeface="Arial"/>
              <a:buChar char="•"/>
            </a:pPr>
            <a:r>
              <a:rPr lang="en-US" sz="3000">
                <a:solidFill>
                  <a:srgbClr val="000000"/>
                </a:solidFill>
                <a:latin typeface="Libre Baskerville"/>
              </a:rPr>
              <a:t>clear interconnectivity between the different information components that allows users to understand relationships,</a:t>
            </a:r>
          </a:p>
          <a:p>
            <a:pPr marL="647700" lvl="1" indent="-323850" algn="just">
              <a:lnSpc>
                <a:spcPts val="4530"/>
              </a:lnSpc>
              <a:buFont typeface="Arial"/>
              <a:buChar char="•"/>
            </a:pPr>
            <a:r>
              <a:rPr lang="en-US" sz="3000">
                <a:solidFill>
                  <a:srgbClr val="000000"/>
                </a:solidFill>
                <a:latin typeface="Libre Baskerville"/>
              </a:rPr>
              <a:t>meet the information needs of diverse stakeholders from investors to policymakers,</a:t>
            </a:r>
          </a:p>
          <a:p>
            <a:pPr marL="647700" lvl="1" indent="-323850" algn="just">
              <a:lnSpc>
                <a:spcPts val="4530"/>
              </a:lnSpc>
              <a:buFont typeface="Arial"/>
              <a:buChar char="•"/>
            </a:pPr>
            <a:r>
              <a:rPr lang="en-US" sz="3000">
                <a:solidFill>
                  <a:srgbClr val="000000"/>
                </a:solidFill>
                <a:latin typeface="Libre Baskerville"/>
              </a:rPr>
              <a:t>maintaining close strategic alignment with corporate value creation, and high standards for relevance, reliability and completeness when it comes to reporting information and data.</a:t>
            </a:r>
          </a:p>
        </p:txBody>
      </p:sp>
      <p:sp>
        <p:nvSpPr>
          <p:cNvPr id="8" name="TextBox 8"/>
          <p:cNvSpPr txBox="1"/>
          <p:nvPr/>
        </p:nvSpPr>
        <p:spPr>
          <a:xfrm>
            <a:off x="3283182" y="1089025"/>
            <a:ext cx="11721636" cy="400050"/>
          </a:xfrm>
          <a:prstGeom prst="rect">
            <a:avLst/>
          </a:prstGeom>
        </p:spPr>
        <p:txBody>
          <a:bodyPr lIns="0" tIns="0" rIns="0" bIns="0" rtlCol="0" anchor="t">
            <a:spAutoFit/>
          </a:bodyPr>
          <a:lstStyle/>
          <a:p>
            <a:pPr algn="ctr">
              <a:lnSpc>
                <a:spcPts val="3000"/>
              </a:lnSpc>
            </a:pPr>
            <a:r>
              <a:rPr lang="en-US" sz="3000">
                <a:solidFill>
                  <a:srgbClr val="000000"/>
                </a:solidFill>
                <a:latin typeface="Libre Baskerville"/>
              </a:rPr>
              <a:t>State University of Trade and Economy</a:t>
            </a:r>
          </a:p>
        </p:txBody>
      </p:sp>
      <p:sp>
        <p:nvSpPr>
          <p:cNvPr id="9" name="TextBox 9"/>
          <p:cNvSpPr txBox="1"/>
          <p:nvPr/>
        </p:nvSpPr>
        <p:spPr>
          <a:xfrm>
            <a:off x="1080426" y="9306262"/>
            <a:ext cx="11528685" cy="229095"/>
          </a:xfrm>
          <a:prstGeom prst="rect">
            <a:avLst/>
          </a:prstGeom>
        </p:spPr>
        <p:txBody>
          <a:bodyPr lIns="0" tIns="0" rIns="0" bIns="0" rtlCol="0" anchor="t">
            <a:spAutoFit/>
          </a:bodyPr>
          <a:lstStyle/>
          <a:p>
            <a:pPr algn="ctr">
              <a:lnSpc>
                <a:spcPts val="1790"/>
              </a:lnSpc>
              <a:spcBef>
                <a:spcPct val="0"/>
              </a:spcBef>
            </a:pPr>
            <a:r>
              <a:rPr lang="en-US" sz="1790">
                <a:solidFill>
                  <a:srgbClr val="000000"/>
                </a:solidFill>
                <a:latin typeface="Libre Baskerville Italics"/>
              </a:rPr>
              <a:t>INTEGRATED REPORTING IN CONDITIONS OF SUSTAINABLE DEVELOPMENT, O. Kolisnyk 2022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AD5D1"/>
        </a:solidFill>
        <a:effectLst/>
      </p:bgPr>
    </p:bg>
    <p:spTree>
      <p:nvGrpSpPr>
        <p:cNvPr id="1" name=""/>
        <p:cNvGrpSpPr/>
        <p:nvPr/>
      </p:nvGrpSpPr>
      <p:grpSpPr>
        <a:xfrm>
          <a:off x="0" y="0"/>
          <a:ext cx="0" cy="0"/>
          <a:chOff x="0" y="0"/>
          <a:chExt cx="0" cy="0"/>
        </a:xfrm>
      </p:grpSpPr>
      <p:sp>
        <p:nvSpPr>
          <p:cNvPr id="2" name="Freeform 2"/>
          <p:cNvSpPr/>
          <p:nvPr/>
        </p:nvSpPr>
        <p:spPr>
          <a:xfrm>
            <a:off x="12610204" y="-571500"/>
            <a:ext cx="6626483" cy="5715000"/>
          </a:xfrm>
          <a:custGeom>
            <a:avLst/>
            <a:gdLst/>
            <a:ahLst/>
            <a:cxnLst/>
            <a:rect l="l" t="t" r="r" b="b"/>
            <a:pathLst>
              <a:path w="6626483" h="5715000">
                <a:moveTo>
                  <a:pt x="0" y="0"/>
                </a:moveTo>
                <a:lnTo>
                  <a:pt x="6626483" y="0"/>
                </a:lnTo>
                <a:lnTo>
                  <a:pt x="6626483" y="5715000"/>
                </a:lnTo>
                <a:lnTo>
                  <a:pt x="0" y="5715000"/>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sp>
      <p:sp>
        <p:nvSpPr>
          <p:cNvPr id="3" name="Freeform 3"/>
          <p:cNvSpPr/>
          <p:nvPr/>
        </p:nvSpPr>
        <p:spPr>
          <a:xfrm rot="-1266137">
            <a:off x="-1277219" y="5897732"/>
            <a:ext cx="5210769" cy="6721137"/>
          </a:xfrm>
          <a:custGeom>
            <a:avLst/>
            <a:gdLst/>
            <a:ahLst/>
            <a:cxnLst/>
            <a:rect l="l" t="t" r="r" b="b"/>
            <a:pathLst>
              <a:path w="5210769" h="6721137">
                <a:moveTo>
                  <a:pt x="0" y="0"/>
                </a:moveTo>
                <a:lnTo>
                  <a:pt x="5210769" y="0"/>
                </a:lnTo>
                <a:lnTo>
                  <a:pt x="5210769" y="6721136"/>
                </a:lnTo>
                <a:lnTo>
                  <a:pt x="0" y="6721136"/>
                </a:lnTo>
                <a:lnTo>
                  <a:pt x="0" y="0"/>
                </a:lnTo>
                <a:close/>
              </a:path>
            </a:pathLst>
          </a:custGeom>
          <a:blipFill>
            <a:blip r:embed="rId4" cstate="print">
              <a:extLst>
                <a:ext uri="{96DAC541-7B7A-43D3-8B79-37D633B846F1}">
                  <asvg:svgBlip xmlns:asvg="http://schemas.microsoft.com/office/drawing/2016/SVG/main" r:embed="rId5"/>
                </a:ext>
              </a:extLst>
            </a:blip>
            <a:stretch>
              <a:fillRect/>
            </a:stretch>
          </a:blipFill>
        </p:spPr>
      </p:sp>
      <p:sp>
        <p:nvSpPr>
          <p:cNvPr id="4" name="Freeform 4"/>
          <p:cNvSpPr/>
          <p:nvPr/>
        </p:nvSpPr>
        <p:spPr>
          <a:xfrm rot="-5569636">
            <a:off x="779619" y="-2269556"/>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6" cstate="print">
              <a:extLst>
                <a:ext uri="{96DAC541-7B7A-43D3-8B79-37D633B846F1}">
                  <asvg:svgBlip xmlns:asvg="http://schemas.microsoft.com/office/drawing/2016/SVG/main" r:embed="rId7"/>
                </a:ext>
              </a:extLst>
            </a:blip>
            <a:stretch>
              <a:fillRect/>
            </a:stretch>
          </a:blipFill>
        </p:spPr>
      </p:sp>
      <p:sp>
        <p:nvSpPr>
          <p:cNvPr id="5" name="Freeform 5"/>
          <p:cNvSpPr/>
          <p:nvPr/>
        </p:nvSpPr>
        <p:spPr>
          <a:xfrm rot="-3755510">
            <a:off x="14637629" y="5499669"/>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6" cstate="print">
              <a:extLst>
                <a:ext uri="{96DAC541-7B7A-43D3-8B79-37D633B846F1}">
                  <asvg:svgBlip xmlns:asvg="http://schemas.microsoft.com/office/drawing/2016/SVG/main" r:embed="rId7"/>
                </a:ext>
              </a:extLst>
            </a:blip>
            <a:stretch>
              <a:fillRect/>
            </a:stretch>
          </a:blipFill>
        </p:spPr>
      </p:sp>
      <p:sp>
        <p:nvSpPr>
          <p:cNvPr id="6" name="TextBox 6"/>
          <p:cNvSpPr txBox="1"/>
          <p:nvPr/>
        </p:nvSpPr>
        <p:spPr>
          <a:xfrm>
            <a:off x="4908291" y="2703344"/>
            <a:ext cx="8496705" cy="1214357"/>
          </a:xfrm>
          <a:prstGeom prst="rect">
            <a:avLst/>
          </a:prstGeom>
        </p:spPr>
        <p:txBody>
          <a:bodyPr lIns="0" tIns="0" rIns="0" bIns="0" rtlCol="0" anchor="t">
            <a:spAutoFit/>
          </a:bodyPr>
          <a:lstStyle/>
          <a:p>
            <a:pPr algn="ctr">
              <a:lnSpc>
                <a:spcPts val="9060"/>
              </a:lnSpc>
            </a:pPr>
            <a:r>
              <a:rPr lang="en-US" sz="9060">
                <a:solidFill>
                  <a:srgbClr val="000000"/>
                </a:solidFill>
                <a:latin typeface="Yeseva One"/>
              </a:rPr>
              <a:t>Benefits</a:t>
            </a:r>
          </a:p>
        </p:txBody>
      </p:sp>
      <p:sp>
        <p:nvSpPr>
          <p:cNvPr id="7" name="TextBox 7"/>
          <p:cNvSpPr txBox="1"/>
          <p:nvPr/>
        </p:nvSpPr>
        <p:spPr>
          <a:xfrm>
            <a:off x="1328165" y="4535656"/>
            <a:ext cx="15357491" cy="3396615"/>
          </a:xfrm>
          <a:prstGeom prst="rect">
            <a:avLst/>
          </a:prstGeom>
        </p:spPr>
        <p:txBody>
          <a:bodyPr lIns="0" tIns="0" rIns="0" bIns="0" rtlCol="0" anchor="t">
            <a:spAutoFit/>
          </a:bodyPr>
          <a:lstStyle/>
          <a:p>
            <a:pPr algn="just">
              <a:lnSpc>
                <a:spcPts val="4530"/>
              </a:lnSpc>
            </a:pPr>
            <a:r>
              <a:rPr lang="en-US" sz="3000">
                <a:solidFill>
                  <a:srgbClr val="000000"/>
                </a:solidFill>
                <a:latin typeface="Libre Baskerville"/>
              </a:rPr>
              <a:t>Adopting integrated reporting provides benefits including improving public trust and transparency, confirming the integration of sustainability considerations into all aspects of the business, increasing awareness of the company's myriad impacts among both internal and external stakeholders, and enhancing the assessment of risks, opportunities and paths to value creation in the short and long term.</a:t>
            </a:r>
          </a:p>
        </p:txBody>
      </p:sp>
      <p:sp>
        <p:nvSpPr>
          <p:cNvPr id="8" name="TextBox 8"/>
          <p:cNvSpPr txBox="1"/>
          <p:nvPr/>
        </p:nvSpPr>
        <p:spPr>
          <a:xfrm>
            <a:off x="3283182" y="1089025"/>
            <a:ext cx="11721636" cy="400050"/>
          </a:xfrm>
          <a:prstGeom prst="rect">
            <a:avLst/>
          </a:prstGeom>
        </p:spPr>
        <p:txBody>
          <a:bodyPr lIns="0" tIns="0" rIns="0" bIns="0" rtlCol="0" anchor="t">
            <a:spAutoFit/>
          </a:bodyPr>
          <a:lstStyle/>
          <a:p>
            <a:pPr algn="ctr">
              <a:lnSpc>
                <a:spcPts val="3000"/>
              </a:lnSpc>
            </a:pPr>
            <a:r>
              <a:rPr lang="en-US" sz="3000">
                <a:solidFill>
                  <a:srgbClr val="000000"/>
                </a:solidFill>
                <a:latin typeface="Libre Baskerville"/>
              </a:rPr>
              <a:t>State University of Trade and Economy</a:t>
            </a:r>
          </a:p>
        </p:txBody>
      </p:sp>
      <p:sp>
        <p:nvSpPr>
          <p:cNvPr id="9" name="TextBox 9"/>
          <p:cNvSpPr txBox="1"/>
          <p:nvPr/>
        </p:nvSpPr>
        <p:spPr>
          <a:xfrm>
            <a:off x="1328165" y="8675221"/>
            <a:ext cx="15693535" cy="226455"/>
          </a:xfrm>
          <a:prstGeom prst="rect">
            <a:avLst/>
          </a:prstGeom>
        </p:spPr>
        <p:txBody>
          <a:bodyPr lIns="0" tIns="0" rIns="0" bIns="0" rtlCol="0" anchor="t">
            <a:spAutoFit/>
          </a:bodyPr>
          <a:lstStyle/>
          <a:p>
            <a:pPr>
              <a:lnSpc>
                <a:spcPts val="1790"/>
              </a:lnSpc>
              <a:spcBef>
                <a:spcPct val="0"/>
              </a:spcBef>
            </a:pPr>
            <a:r>
              <a:rPr lang="en-US" sz="1790">
                <a:solidFill>
                  <a:srgbClr val="000000"/>
                </a:solidFill>
                <a:latin typeface="Libre Baskerville Italics"/>
              </a:rPr>
              <a:t>Вісник МСФЗ, інтегрована звітність, 2017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AD5D1"/>
        </a:solidFill>
        <a:effectLst/>
      </p:bgPr>
    </p:bg>
    <p:spTree>
      <p:nvGrpSpPr>
        <p:cNvPr id="1" name=""/>
        <p:cNvGrpSpPr/>
        <p:nvPr/>
      </p:nvGrpSpPr>
      <p:grpSpPr>
        <a:xfrm>
          <a:off x="0" y="0"/>
          <a:ext cx="0" cy="0"/>
          <a:chOff x="0" y="0"/>
          <a:chExt cx="0" cy="0"/>
        </a:xfrm>
      </p:grpSpPr>
      <p:sp>
        <p:nvSpPr>
          <p:cNvPr id="2" name="Freeform 2"/>
          <p:cNvSpPr/>
          <p:nvPr/>
        </p:nvSpPr>
        <p:spPr>
          <a:xfrm>
            <a:off x="12610204" y="-571500"/>
            <a:ext cx="6626483" cy="5715000"/>
          </a:xfrm>
          <a:custGeom>
            <a:avLst/>
            <a:gdLst/>
            <a:ahLst/>
            <a:cxnLst/>
            <a:rect l="l" t="t" r="r" b="b"/>
            <a:pathLst>
              <a:path w="6626483" h="5715000">
                <a:moveTo>
                  <a:pt x="0" y="0"/>
                </a:moveTo>
                <a:lnTo>
                  <a:pt x="6626483" y="0"/>
                </a:lnTo>
                <a:lnTo>
                  <a:pt x="6626483" y="5715000"/>
                </a:lnTo>
                <a:lnTo>
                  <a:pt x="0" y="5715000"/>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sp>
      <p:sp>
        <p:nvSpPr>
          <p:cNvPr id="3" name="Freeform 3"/>
          <p:cNvSpPr/>
          <p:nvPr/>
        </p:nvSpPr>
        <p:spPr>
          <a:xfrm rot="-1266137">
            <a:off x="-1277219" y="5897732"/>
            <a:ext cx="5210769" cy="6721137"/>
          </a:xfrm>
          <a:custGeom>
            <a:avLst/>
            <a:gdLst/>
            <a:ahLst/>
            <a:cxnLst/>
            <a:rect l="l" t="t" r="r" b="b"/>
            <a:pathLst>
              <a:path w="5210769" h="6721137">
                <a:moveTo>
                  <a:pt x="0" y="0"/>
                </a:moveTo>
                <a:lnTo>
                  <a:pt x="5210769" y="0"/>
                </a:lnTo>
                <a:lnTo>
                  <a:pt x="5210769" y="6721136"/>
                </a:lnTo>
                <a:lnTo>
                  <a:pt x="0" y="6721136"/>
                </a:lnTo>
                <a:lnTo>
                  <a:pt x="0" y="0"/>
                </a:lnTo>
                <a:close/>
              </a:path>
            </a:pathLst>
          </a:custGeom>
          <a:blipFill>
            <a:blip r:embed="rId4" cstate="print">
              <a:extLst>
                <a:ext uri="{96DAC541-7B7A-43D3-8B79-37D633B846F1}">
                  <asvg:svgBlip xmlns:asvg="http://schemas.microsoft.com/office/drawing/2016/SVG/main" r:embed="rId5"/>
                </a:ext>
              </a:extLst>
            </a:blip>
            <a:stretch>
              <a:fillRect/>
            </a:stretch>
          </a:blipFill>
        </p:spPr>
      </p:sp>
      <p:sp>
        <p:nvSpPr>
          <p:cNvPr id="4" name="Freeform 4"/>
          <p:cNvSpPr/>
          <p:nvPr/>
        </p:nvSpPr>
        <p:spPr>
          <a:xfrm rot="-5569636">
            <a:off x="779619" y="-2269556"/>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6" cstate="print">
              <a:extLst>
                <a:ext uri="{96DAC541-7B7A-43D3-8B79-37D633B846F1}">
                  <asvg:svgBlip xmlns:asvg="http://schemas.microsoft.com/office/drawing/2016/SVG/main" r:embed="rId7"/>
                </a:ext>
              </a:extLst>
            </a:blip>
            <a:stretch>
              <a:fillRect/>
            </a:stretch>
          </a:blipFill>
        </p:spPr>
      </p:sp>
      <p:sp>
        <p:nvSpPr>
          <p:cNvPr id="5" name="Freeform 5"/>
          <p:cNvSpPr/>
          <p:nvPr/>
        </p:nvSpPr>
        <p:spPr>
          <a:xfrm rot="-3755510">
            <a:off x="14637629" y="5499669"/>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6" cstate="print">
              <a:extLst>
                <a:ext uri="{96DAC541-7B7A-43D3-8B79-37D633B846F1}">
                  <asvg:svgBlip xmlns:asvg="http://schemas.microsoft.com/office/drawing/2016/SVG/main" r:embed="rId7"/>
                </a:ext>
              </a:extLst>
            </a:blip>
            <a:stretch>
              <a:fillRect/>
            </a:stretch>
          </a:blipFill>
        </p:spPr>
      </p:sp>
      <p:sp>
        <p:nvSpPr>
          <p:cNvPr id="6" name="TextBox 6"/>
          <p:cNvSpPr txBox="1"/>
          <p:nvPr/>
        </p:nvSpPr>
        <p:spPr>
          <a:xfrm>
            <a:off x="4908291" y="2703344"/>
            <a:ext cx="8496705" cy="1214357"/>
          </a:xfrm>
          <a:prstGeom prst="rect">
            <a:avLst/>
          </a:prstGeom>
        </p:spPr>
        <p:txBody>
          <a:bodyPr lIns="0" tIns="0" rIns="0" bIns="0" rtlCol="0" anchor="t">
            <a:spAutoFit/>
          </a:bodyPr>
          <a:lstStyle/>
          <a:p>
            <a:pPr algn="ctr">
              <a:lnSpc>
                <a:spcPts val="9060"/>
              </a:lnSpc>
            </a:pPr>
            <a:r>
              <a:rPr lang="en-US" sz="9060">
                <a:solidFill>
                  <a:srgbClr val="000000"/>
                </a:solidFill>
                <a:latin typeface="Yeseva One"/>
              </a:rPr>
              <a:t>Example</a:t>
            </a:r>
          </a:p>
        </p:txBody>
      </p:sp>
      <p:sp>
        <p:nvSpPr>
          <p:cNvPr id="7" name="TextBox 7"/>
          <p:cNvSpPr txBox="1"/>
          <p:nvPr/>
        </p:nvSpPr>
        <p:spPr>
          <a:xfrm>
            <a:off x="1328165" y="4535656"/>
            <a:ext cx="15357491" cy="3968115"/>
          </a:xfrm>
          <a:prstGeom prst="rect">
            <a:avLst/>
          </a:prstGeom>
        </p:spPr>
        <p:txBody>
          <a:bodyPr lIns="0" tIns="0" rIns="0" bIns="0" rtlCol="0" anchor="t">
            <a:spAutoFit/>
          </a:bodyPr>
          <a:lstStyle/>
          <a:p>
            <a:pPr algn="just">
              <a:lnSpc>
                <a:spcPts val="4530"/>
              </a:lnSpc>
            </a:pPr>
            <a:r>
              <a:rPr lang="en-US" sz="3000">
                <a:solidFill>
                  <a:srgbClr val="000000"/>
                </a:solidFill>
                <a:latin typeface="Libre Baskerville"/>
              </a:rPr>
              <a:t> As an early pioneer of integrated reporting, having published its first integrated report back in 2005, the Italian high-end fashion brand Monnalisa serves as an illuminating example of integrated reporting in practice, notably highlighting the importance of intangible assets like its brand and goodwill, while more recent reports shift focus to core stakeholder interests and clear communication of how the company creates sustainable value, supporting strategy execution and performance management using key indicators.</a:t>
            </a:r>
          </a:p>
        </p:txBody>
      </p:sp>
      <p:sp>
        <p:nvSpPr>
          <p:cNvPr id="8" name="TextBox 8"/>
          <p:cNvSpPr txBox="1"/>
          <p:nvPr/>
        </p:nvSpPr>
        <p:spPr>
          <a:xfrm>
            <a:off x="3283182" y="1089025"/>
            <a:ext cx="11721636" cy="400050"/>
          </a:xfrm>
          <a:prstGeom prst="rect">
            <a:avLst/>
          </a:prstGeom>
        </p:spPr>
        <p:txBody>
          <a:bodyPr lIns="0" tIns="0" rIns="0" bIns="0" rtlCol="0" anchor="t">
            <a:spAutoFit/>
          </a:bodyPr>
          <a:lstStyle/>
          <a:p>
            <a:pPr algn="ctr">
              <a:lnSpc>
                <a:spcPts val="3000"/>
              </a:lnSpc>
            </a:pPr>
            <a:r>
              <a:rPr lang="en-US" sz="3000">
                <a:solidFill>
                  <a:srgbClr val="000000"/>
                </a:solidFill>
                <a:latin typeface="Libre Baskerville"/>
              </a:rPr>
              <a:t>State University of Trade and Economy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AD5D1"/>
        </a:solidFill>
        <a:effectLst/>
      </p:bgPr>
    </p:bg>
    <p:spTree>
      <p:nvGrpSpPr>
        <p:cNvPr id="1" name=""/>
        <p:cNvGrpSpPr/>
        <p:nvPr/>
      </p:nvGrpSpPr>
      <p:grpSpPr>
        <a:xfrm>
          <a:off x="0" y="0"/>
          <a:ext cx="0" cy="0"/>
          <a:chOff x="0" y="0"/>
          <a:chExt cx="0" cy="0"/>
        </a:xfrm>
      </p:grpSpPr>
      <p:sp>
        <p:nvSpPr>
          <p:cNvPr id="2" name="Freeform 2"/>
          <p:cNvSpPr/>
          <p:nvPr/>
        </p:nvSpPr>
        <p:spPr>
          <a:xfrm>
            <a:off x="12610204" y="-571500"/>
            <a:ext cx="6626483" cy="5715000"/>
          </a:xfrm>
          <a:custGeom>
            <a:avLst/>
            <a:gdLst/>
            <a:ahLst/>
            <a:cxnLst/>
            <a:rect l="l" t="t" r="r" b="b"/>
            <a:pathLst>
              <a:path w="6626483" h="5715000">
                <a:moveTo>
                  <a:pt x="0" y="0"/>
                </a:moveTo>
                <a:lnTo>
                  <a:pt x="6626483" y="0"/>
                </a:lnTo>
                <a:lnTo>
                  <a:pt x="6626483" y="5715000"/>
                </a:lnTo>
                <a:lnTo>
                  <a:pt x="0" y="5715000"/>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sp>
      <p:sp>
        <p:nvSpPr>
          <p:cNvPr id="3" name="Freeform 3"/>
          <p:cNvSpPr/>
          <p:nvPr/>
        </p:nvSpPr>
        <p:spPr>
          <a:xfrm rot="-1266137">
            <a:off x="-1277219" y="5897732"/>
            <a:ext cx="5210769" cy="6721137"/>
          </a:xfrm>
          <a:custGeom>
            <a:avLst/>
            <a:gdLst/>
            <a:ahLst/>
            <a:cxnLst/>
            <a:rect l="l" t="t" r="r" b="b"/>
            <a:pathLst>
              <a:path w="5210769" h="6721137">
                <a:moveTo>
                  <a:pt x="0" y="0"/>
                </a:moveTo>
                <a:lnTo>
                  <a:pt x="5210769" y="0"/>
                </a:lnTo>
                <a:lnTo>
                  <a:pt x="5210769" y="6721136"/>
                </a:lnTo>
                <a:lnTo>
                  <a:pt x="0" y="6721136"/>
                </a:lnTo>
                <a:lnTo>
                  <a:pt x="0" y="0"/>
                </a:lnTo>
                <a:close/>
              </a:path>
            </a:pathLst>
          </a:custGeom>
          <a:blipFill>
            <a:blip r:embed="rId4" cstate="print">
              <a:extLst>
                <a:ext uri="{96DAC541-7B7A-43D3-8B79-37D633B846F1}">
                  <asvg:svgBlip xmlns:asvg="http://schemas.microsoft.com/office/drawing/2016/SVG/main" r:embed="rId5"/>
                </a:ext>
              </a:extLst>
            </a:blip>
            <a:stretch>
              <a:fillRect/>
            </a:stretch>
          </a:blipFill>
        </p:spPr>
      </p:sp>
      <p:sp>
        <p:nvSpPr>
          <p:cNvPr id="4" name="Freeform 4"/>
          <p:cNvSpPr/>
          <p:nvPr/>
        </p:nvSpPr>
        <p:spPr>
          <a:xfrm rot="-5569636">
            <a:off x="779619" y="-2269556"/>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6" cstate="print">
              <a:extLst>
                <a:ext uri="{96DAC541-7B7A-43D3-8B79-37D633B846F1}">
                  <asvg:svgBlip xmlns:asvg="http://schemas.microsoft.com/office/drawing/2016/SVG/main" r:embed="rId7"/>
                </a:ext>
              </a:extLst>
            </a:blip>
            <a:stretch>
              <a:fillRect/>
            </a:stretch>
          </a:blipFill>
        </p:spPr>
      </p:sp>
      <p:sp>
        <p:nvSpPr>
          <p:cNvPr id="5" name="Freeform 5"/>
          <p:cNvSpPr/>
          <p:nvPr/>
        </p:nvSpPr>
        <p:spPr>
          <a:xfrm rot="-3755510">
            <a:off x="14637629" y="5499669"/>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6" cstate="print">
              <a:extLst>
                <a:ext uri="{96DAC541-7B7A-43D3-8B79-37D633B846F1}">
                  <asvg:svgBlip xmlns:asvg="http://schemas.microsoft.com/office/drawing/2016/SVG/main" r:embed="rId7"/>
                </a:ext>
              </a:extLst>
            </a:blip>
            <a:stretch>
              <a:fillRect/>
            </a:stretch>
          </a:blipFill>
        </p:spPr>
      </p:sp>
      <p:sp>
        <p:nvSpPr>
          <p:cNvPr id="6" name="TextBox 6"/>
          <p:cNvSpPr txBox="1"/>
          <p:nvPr/>
        </p:nvSpPr>
        <p:spPr>
          <a:xfrm>
            <a:off x="4908291" y="2703344"/>
            <a:ext cx="8496705" cy="1214357"/>
          </a:xfrm>
          <a:prstGeom prst="rect">
            <a:avLst/>
          </a:prstGeom>
        </p:spPr>
        <p:txBody>
          <a:bodyPr lIns="0" tIns="0" rIns="0" bIns="0" rtlCol="0" anchor="t">
            <a:spAutoFit/>
          </a:bodyPr>
          <a:lstStyle/>
          <a:p>
            <a:pPr algn="ctr">
              <a:lnSpc>
                <a:spcPts val="9060"/>
              </a:lnSpc>
            </a:pPr>
            <a:r>
              <a:rPr lang="en-US" sz="9060">
                <a:solidFill>
                  <a:srgbClr val="000000"/>
                </a:solidFill>
                <a:latin typeface="Yeseva One"/>
              </a:rPr>
              <a:t>Global Trends</a:t>
            </a:r>
          </a:p>
        </p:txBody>
      </p:sp>
      <p:sp>
        <p:nvSpPr>
          <p:cNvPr id="7" name="TextBox 7"/>
          <p:cNvSpPr txBox="1"/>
          <p:nvPr/>
        </p:nvSpPr>
        <p:spPr>
          <a:xfrm>
            <a:off x="1328165" y="4535656"/>
            <a:ext cx="15357491" cy="3396615"/>
          </a:xfrm>
          <a:prstGeom prst="rect">
            <a:avLst/>
          </a:prstGeom>
        </p:spPr>
        <p:txBody>
          <a:bodyPr lIns="0" tIns="0" rIns="0" bIns="0" rtlCol="0" anchor="t">
            <a:spAutoFit/>
          </a:bodyPr>
          <a:lstStyle/>
          <a:p>
            <a:pPr algn="just">
              <a:lnSpc>
                <a:spcPts val="4530"/>
              </a:lnSpc>
            </a:pPr>
            <a:r>
              <a:rPr lang="en-US" sz="3000">
                <a:solidFill>
                  <a:srgbClr val="000000"/>
                </a:solidFill>
                <a:latin typeface="Libre Baskerville"/>
              </a:rPr>
              <a:t>Кeviewing adoption data reveals the accelerating uptake of integrated reporting across the corporate landscape worldwide, with over 171,340 integrated reports published by nearly 25,000 global companies to date, predominantly led by the US, UK, Japan, Germany, Spain and other developed nations where the practice is becoming standard, and the numbers growing each year.</a:t>
            </a:r>
          </a:p>
        </p:txBody>
      </p:sp>
      <p:sp>
        <p:nvSpPr>
          <p:cNvPr id="8" name="TextBox 8"/>
          <p:cNvSpPr txBox="1"/>
          <p:nvPr/>
        </p:nvSpPr>
        <p:spPr>
          <a:xfrm>
            <a:off x="3283182" y="1089025"/>
            <a:ext cx="11721636" cy="400050"/>
          </a:xfrm>
          <a:prstGeom prst="rect">
            <a:avLst/>
          </a:prstGeom>
        </p:spPr>
        <p:txBody>
          <a:bodyPr lIns="0" tIns="0" rIns="0" bIns="0" rtlCol="0" anchor="t">
            <a:spAutoFit/>
          </a:bodyPr>
          <a:lstStyle/>
          <a:p>
            <a:pPr algn="ctr">
              <a:lnSpc>
                <a:spcPts val="3000"/>
              </a:lnSpc>
            </a:pPr>
            <a:r>
              <a:rPr lang="en-US" sz="3000">
                <a:solidFill>
                  <a:srgbClr val="000000"/>
                </a:solidFill>
                <a:latin typeface="Libre Baskerville"/>
              </a:rPr>
              <a:t>State University of Trade and Economy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AD5D1"/>
        </a:solidFill>
        <a:effectLst/>
      </p:bgPr>
    </p:bg>
    <p:spTree>
      <p:nvGrpSpPr>
        <p:cNvPr id="1" name=""/>
        <p:cNvGrpSpPr/>
        <p:nvPr/>
      </p:nvGrpSpPr>
      <p:grpSpPr>
        <a:xfrm>
          <a:off x="0" y="0"/>
          <a:ext cx="0" cy="0"/>
          <a:chOff x="0" y="0"/>
          <a:chExt cx="0" cy="0"/>
        </a:xfrm>
      </p:grpSpPr>
      <p:sp>
        <p:nvSpPr>
          <p:cNvPr id="2" name="Freeform 2"/>
          <p:cNvSpPr/>
          <p:nvPr/>
        </p:nvSpPr>
        <p:spPr>
          <a:xfrm>
            <a:off x="12610204" y="-571500"/>
            <a:ext cx="6626483" cy="5715000"/>
          </a:xfrm>
          <a:custGeom>
            <a:avLst/>
            <a:gdLst/>
            <a:ahLst/>
            <a:cxnLst/>
            <a:rect l="l" t="t" r="r" b="b"/>
            <a:pathLst>
              <a:path w="6626483" h="5715000">
                <a:moveTo>
                  <a:pt x="0" y="0"/>
                </a:moveTo>
                <a:lnTo>
                  <a:pt x="6626483" y="0"/>
                </a:lnTo>
                <a:lnTo>
                  <a:pt x="6626483" y="5715000"/>
                </a:lnTo>
                <a:lnTo>
                  <a:pt x="0" y="5715000"/>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sp>
      <p:sp>
        <p:nvSpPr>
          <p:cNvPr id="3" name="Freeform 3"/>
          <p:cNvSpPr/>
          <p:nvPr/>
        </p:nvSpPr>
        <p:spPr>
          <a:xfrm rot="-1266137">
            <a:off x="-1277219" y="5897732"/>
            <a:ext cx="5210769" cy="6721137"/>
          </a:xfrm>
          <a:custGeom>
            <a:avLst/>
            <a:gdLst/>
            <a:ahLst/>
            <a:cxnLst/>
            <a:rect l="l" t="t" r="r" b="b"/>
            <a:pathLst>
              <a:path w="5210769" h="6721137">
                <a:moveTo>
                  <a:pt x="0" y="0"/>
                </a:moveTo>
                <a:lnTo>
                  <a:pt x="5210769" y="0"/>
                </a:lnTo>
                <a:lnTo>
                  <a:pt x="5210769" y="6721136"/>
                </a:lnTo>
                <a:lnTo>
                  <a:pt x="0" y="6721136"/>
                </a:lnTo>
                <a:lnTo>
                  <a:pt x="0" y="0"/>
                </a:lnTo>
                <a:close/>
              </a:path>
            </a:pathLst>
          </a:custGeom>
          <a:blipFill>
            <a:blip r:embed="rId4" cstate="print">
              <a:extLst>
                <a:ext uri="{96DAC541-7B7A-43D3-8B79-37D633B846F1}">
                  <asvg:svgBlip xmlns:asvg="http://schemas.microsoft.com/office/drawing/2016/SVG/main" r:embed="rId5"/>
                </a:ext>
              </a:extLst>
            </a:blip>
            <a:stretch>
              <a:fillRect/>
            </a:stretch>
          </a:blipFill>
        </p:spPr>
      </p:sp>
      <p:sp>
        <p:nvSpPr>
          <p:cNvPr id="4" name="Freeform 4"/>
          <p:cNvSpPr/>
          <p:nvPr/>
        </p:nvSpPr>
        <p:spPr>
          <a:xfrm rot="-5569636">
            <a:off x="779619" y="-2269556"/>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6" cstate="print">
              <a:extLst>
                <a:ext uri="{96DAC541-7B7A-43D3-8B79-37D633B846F1}">
                  <asvg:svgBlip xmlns:asvg="http://schemas.microsoft.com/office/drawing/2016/SVG/main" r:embed="rId7"/>
                </a:ext>
              </a:extLst>
            </a:blip>
            <a:stretch>
              <a:fillRect/>
            </a:stretch>
          </a:blipFill>
        </p:spPr>
      </p:sp>
      <p:sp>
        <p:nvSpPr>
          <p:cNvPr id="5" name="Freeform 5"/>
          <p:cNvSpPr/>
          <p:nvPr/>
        </p:nvSpPr>
        <p:spPr>
          <a:xfrm rot="-3755510">
            <a:off x="14637629" y="5499669"/>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6" cstate="print">
              <a:extLst>
                <a:ext uri="{96DAC541-7B7A-43D3-8B79-37D633B846F1}">
                  <asvg:svgBlip xmlns:asvg="http://schemas.microsoft.com/office/drawing/2016/SVG/main" r:embed="rId7"/>
                </a:ext>
              </a:extLst>
            </a:blip>
            <a:stretch>
              <a:fillRect/>
            </a:stretch>
          </a:blipFill>
        </p:spPr>
      </p:sp>
      <p:sp>
        <p:nvSpPr>
          <p:cNvPr id="6" name="TextBox 6"/>
          <p:cNvSpPr txBox="1"/>
          <p:nvPr/>
        </p:nvSpPr>
        <p:spPr>
          <a:xfrm>
            <a:off x="1028700" y="2588490"/>
            <a:ext cx="16230600" cy="1214357"/>
          </a:xfrm>
          <a:prstGeom prst="rect">
            <a:avLst/>
          </a:prstGeom>
        </p:spPr>
        <p:txBody>
          <a:bodyPr lIns="0" tIns="0" rIns="0" bIns="0" rtlCol="0" anchor="t">
            <a:spAutoFit/>
          </a:bodyPr>
          <a:lstStyle/>
          <a:p>
            <a:pPr algn="ctr">
              <a:lnSpc>
                <a:spcPts val="9060"/>
              </a:lnSpc>
            </a:pPr>
            <a:r>
              <a:rPr lang="en-US" sz="9060">
                <a:solidFill>
                  <a:srgbClr val="000000"/>
                </a:solidFill>
                <a:latin typeface="Yeseva One"/>
              </a:rPr>
              <a:t>Ukraine Status</a:t>
            </a:r>
          </a:p>
        </p:txBody>
      </p:sp>
      <p:sp>
        <p:nvSpPr>
          <p:cNvPr id="7" name="TextBox 7"/>
          <p:cNvSpPr txBox="1"/>
          <p:nvPr/>
        </p:nvSpPr>
        <p:spPr>
          <a:xfrm>
            <a:off x="1328165" y="4362168"/>
            <a:ext cx="15931135" cy="2779395"/>
          </a:xfrm>
          <a:prstGeom prst="rect">
            <a:avLst/>
          </a:prstGeom>
        </p:spPr>
        <p:txBody>
          <a:bodyPr lIns="0" tIns="0" rIns="0" bIns="0" rtlCol="0" anchor="t">
            <a:spAutoFit/>
          </a:bodyPr>
          <a:lstStyle/>
          <a:p>
            <a:pPr algn="just">
              <a:lnSpc>
                <a:spcPts val="4440"/>
              </a:lnSpc>
            </a:pPr>
            <a:r>
              <a:rPr lang="en-US" sz="3000">
                <a:solidFill>
                  <a:srgbClr val="000000"/>
                </a:solidFill>
                <a:latin typeface="Libre Baskerville"/>
              </a:rPr>
              <a:t>While integrated reporting implementation remains in a maturation phase in Ukraine, with only 9 Ukrainian companies publishing integrated reports as of 2020, it presents opportunities to experiment with innovative approaches aligned to integrated reporting principles that address pertinent issues not captured by traditional Ukrainian reporting frameworks.</a:t>
            </a:r>
          </a:p>
        </p:txBody>
      </p:sp>
      <p:sp>
        <p:nvSpPr>
          <p:cNvPr id="8" name="TextBox 8"/>
          <p:cNvSpPr txBox="1"/>
          <p:nvPr/>
        </p:nvSpPr>
        <p:spPr>
          <a:xfrm>
            <a:off x="3283182" y="1089025"/>
            <a:ext cx="11721636" cy="400050"/>
          </a:xfrm>
          <a:prstGeom prst="rect">
            <a:avLst/>
          </a:prstGeom>
        </p:spPr>
        <p:txBody>
          <a:bodyPr lIns="0" tIns="0" rIns="0" bIns="0" rtlCol="0" anchor="t">
            <a:spAutoFit/>
          </a:bodyPr>
          <a:lstStyle/>
          <a:p>
            <a:pPr algn="ctr">
              <a:lnSpc>
                <a:spcPts val="3000"/>
              </a:lnSpc>
            </a:pPr>
            <a:r>
              <a:rPr lang="en-US" sz="3000">
                <a:solidFill>
                  <a:srgbClr val="000000"/>
                </a:solidFill>
                <a:latin typeface="Libre Baskerville"/>
              </a:rPr>
              <a:t>State University of Trade and Economy</a:t>
            </a:r>
          </a:p>
        </p:txBody>
      </p:sp>
      <p:sp>
        <p:nvSpPr>
          <p:cNvPr id="9" name="TextBox 9"/>
          <p:cNvSpPr txBox="1"/>
          <p:nvPr/>
        </p:nvSpPr>
        <p:spPr>
          <a:xfrm>
            <a:off x="1768876" y="9306262"/>
            <a:ext cx="10151786" cy="229095"/>
          </a:xfrm>
          <a:prstGeom prst="rect">
            <a:avLst/>
          </a:prstGeom>
        </p:spPr>
        <p:txBody>
          <a:bodyPr lIns="0" tIns="0" rIns="0" bIns="0" rtlCol="0" anchor="t">
            <a:spAutoFit/>
          </a:bodyPr>
          <a:lstStyle/>
          <a:p>
            <a:pPr algn="ctr">
              <a:lnSpc>
                <a:spcPts val="1790"/>
              </a:lnSpc>
              <a:spcBef>
                <a:spcPct val="0"/>
              </a:spcBef>
            </a:pPr>
            <a:r>
              <a:rPr lang="en-US" sz="1790">
                <a:solidFill>
                  <a:srgbClr val="000000"/>
                </a:solidFill>
                <a:latin typeface="Libre Baskerville Italics"/>
              </a:rPr>
              <a:t>ІНТЕГРОВАНА ЗВІТНІСТЬ ПІДПРИЄМСТВА: СТАН ТАПЕРСПЕКТИВИ РОЗВИТКУ, T. Mulyk, 2019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AD5D1"/>
        </a:solidFill>
        <a:effectLst/>
      </p:bgPr>
    </p:bg>
    <p:spTree>
      <p:nvGrpSpPr>
        <p:cNvPr id="1" name=""/>
        <p:cNvGrpSpPr/>
        <p:nvPr/>
      </p:nvGrpSpPr>
      <p:grpSpPr>
        <a:xfrm>
          <a:off x="0" y="0"/>
          <a:ext cx="0" cy="0"/>
          <a:chOff x="0" y="0"/>
          <a:chExt cx="0" cy="0"/>
        </a:xfrm>
      </p:grpSpPr>
      <p:sp>
        <p:nvSpPr>
          <p:cNvPr id="2" name="Freeform 2"/>
          <p:cNvSpPr/>
          <p:nvPr/>
        </p:nvSpPr>
        <p:spPr>
          <a:xfrm>
            <a:off x="1777052" y="80142"/>
            <a:ext cx="14733895" cy="10206858"/>
          </a:xfrm>
          <a:custGeom>
            <a:avLst/>
            <a:gdLst/>
            <a:ahLst/>
            <a:cxnLst/>
            <a:rect l="l" t="t" r="r" b="b"/>
            <a:pathLst>
              <a:path w="14733895" h="10206858">
                <a:moveTo>
                  <a:pt x="0" y="0"/>
                </a:moveTo>
                <a:lnTo>
                  <a:pt x="14733896" y="0"/>
                </a:lnTo>
                <a:lnTo>
                  <a:pt x="14733896" y="10206858"/>
                </a:lnTo>
                <a:lnTo>
                  <a:pt x="0" y="10206858"/>
                </a:lnTo>
                <a:lnTo>
                  <a:pt x="0" y="0"/>
                </a:lnTo>
                <a:close/>
              </a:path>
            </a:pathLst>
          </a:custGeom>
          <a:blipFill>
            <a:blip r:embed="rId2" cstate="print"/>
            <a:stretch>
              <a:fillRect l="-18852" t="-30155" r="-103942" b="-5075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668</Words>
  <Application>Microsoft Office PowerPoint</Application>
  <PresentationFormat>Довільний</PresentationFormat>
  <Paragraphs>42</Paragraphs>
  <Slides>12</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12</vt:i4>
      </vt:variant>
    </vt:vector>
  </HeadingPairs>
  <TitlesOfParts>
    <vt:vector size="19" baseType="lpstr">
      <vt:lpstr>Libre Baskerville Bold</vt:lpstr>
      <vt:lpstr>Libre Baskerville Italics</vt:lpstr>
      <vt:lpstr>Calibri</vt:lpstr>
      <vt:lpstr>Libre Baskerville</vt:lpstr>
      <vt:lpstr>Arial</vt:lpstr>
      <vt:lpstr>Yeseva One</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23/11</dc:title>
  <dc:creator>User</dc:creator>
  <cp:lastModifiedBy>Кузуб Михайло Віталійович</cp:lastModifiedBy>
  <cp:revision>2</cp:revision>
  <dcterms:created xsi:type="dcterms:W3CDTF">2006-08-16T00:00:00Z</dcterms:created>
  <dcterms:modified xsi:type="dcterms:W3CDTF">2023-11-23T15:10:33Z</dcterms:modified>
  <dc:identifier>DAF0u9DpsHE</dc:identifier>
</cp:coreProperties>
</file>