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70" r:id="rId10"/>
    <p:sldId id="269" r:id="rId11"/>
    <p:sldId id="265" r:id="rId12"/>
    <p:sldId id="266" r:id="rId13"/>
  </p:sldIdLst>
  <p:sldSz cx="18288000" cy="10287000"/>
  <p:notesSz cx="6858000" cy="9144000"/>
  <p:embeddedFontLst>
    <p:embeddedFont>
      <p:font typeface="Arimo" panose="020B0604020202020204" charset="0"/>
      <p:regular r:id="rId15"/>
    </p:embeddedFont>
    <p:embeddedFont>
      <p:font typeface="Raleway Bold" panose="020B0604020202020204" charset="-52"/>
      <p:regular r:id="rId16"/>
    </p:embeddedFont>
    <p:embeddedFont>
      <p:font typeface="Raleway Thin" panose="020B0604020202020204" charset="-52"/>
      <p:regular r:id="rId17"/>
    </p:embeddedFont>
    <p:embeddedFont>
      <p:font typeface="Arimo Bold" panose="020B0604020202020204" charset="0"/>
      <p:regular r:id="rId18"/>
    </p:embeddedFont>
    <p:embeddedFont>
      <p:font typeface="Raleway" panose="020B0604020202020204" charset="-5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6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9FF6B-0AE7-4DE7-BA05-851A12A3F83B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29065-CD70-4E13-877F-1FDA4F5D8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65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29065-CD70-4E13-877F-1FDA4F5D84C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194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B5BAD-6775-49E0-A8E8-F9465A08A5E1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346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22295" r="112" b="35435"/>
          <a:stretch>
            <a:fillRect/>
          </a:stretch>
        </p:blipFill>
        <p:spPr>
          <a:xfrm>
            <a:off x="-326245" y="0"/>
            <a:ext cx="18614245" cy="525126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66800" y="5676900"/>
            <a:ext cx="15382468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9"/>
              </a:lnSpc>
            </a:pPr>
            <a:r>
              <a:rPr lang="uk-UA" sz="6874" dirty="0" smtClean="0">
                <a:solidFill>
                  <a:srgbClr val="004AAD"/>
                </a:solidFill>
                <a:latin typeface="Arimo Bold"/>
              </a:rPr>
              <a:t>Колаборація бізнесу та освіти на засадах бізнес-симуляції</a:t>
            </a:r>
            <a:endParaRPr lang="uk-UA" sz="6874" dirty="0">
              <a:solidFill>
                <a:srgbClr val="004AAD"/>
              </a:solidFill>
              <a:latin typeface="Arimo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0" y="8226606"/>
            <a:ext cx="7315200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55"/>
              </a:lnSpc>
            </a:pPr>
            <a:r>
              <a:rPr lang="uk-UA" sz="3296" dirty="0" smtClean="0">
                <a:solidFill>
                  <a:srgbClr val="004AAD"/>
                </a:solidFill>
                <a:latin typeface="Arimo Bold"/>
              </a:rPr>
              <a:t>Директор </a:t>
            </a:r>
            <a:r>
              <a:rPr lang="en-US" sz="3296" dirty="0" smtClean="0">
                <a:solidFill>
                  <a:srgbClr val="004AAD"/>
                </a:solidFill>
                <a:latin typeface="Arimo Bold"/>
              </a:rPr>
              <a:t>ННЦБС</a:t>
            </a:r>
            <a:r>
              <a:rPr lang="en-US" sz="3296" dirty="0">
                <a:solidFill>
                  <a:srgbClr val="004AAD"/>
                </a:solidFill>
                <a:latin typeface="Arimo Bold"/>
              </a:rPr>
              <a:t>, </a:t>
            </a:r>
            <a:r>
              <a:rPr lang="en-US" sz="3296" dirty="0" err="1">
                <a:solidFill>
                  <a:srgbClr val="004AAD"/>
                </a:solidFill>
                <a:latin typeface="Arimo Bold"/>
              </a:rPr>
              <a:t>к.е.н</a:t>
            </a:r>
            <a:r>
              <a:rPr lang="en-US" sz="3296" dirty="0">
                <a:solidFill>
                  <a:srgbClr val="004AAD"/>
                </a:solidFill>
                <a:latin typeface="Arimo Bold"/>
              </a:rPr>
              <a:t>., </a:t>
            </a:r>
            <a:r>
              <a:rPr lang="en-US" sz="3296" dirty="0" err="1">
                <a:solidFill>
                  <a:srgbClr val="004AAD"/>
                </a:solidFill>
                <a:latin typeface="Arimo Bold"/>
              </a:rPr>
              <a:t>доц</a:t>
            </a:r>
            <a:r>
              <a:rPr lang="en-US" sz="3296" dirty="0">
                <a:solidFill>
                  <a:srgbClr val="004AAD"/>
                </a:solidFill>
                <a:latin typeface="Arimo Bold"/>
              </a:rPr>
              <a:t>. </a:t>
            </a:r>
          </a:p>
          <a:p>
            <a:pPr algn="ctr">
              <a:lnSpc>
                <a:spcPts val="3955"/>
              </a:lnSpc>
            </a:pPr>
            <a:r>
              <a:rPr lang="en-US" sz="3296" dirty="0">
                <a:solidFill>
                  <a:srgbClr val="004AAD"/>
                </a:solidFill>
                <a:latin typeface="Arimo Bold"/>
              </a:rPr>
              <a:t>Трубей Оксана Миколаївна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533400" y="9642725"/>
            <a:ext cx="5334000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58"/>
              </a:lnSpc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21 </a:t>
            </a:r>
            <a:r>
              <a:rPr lang="uk-UA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липня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2021 </a:t>
            </a:r>
            <a:r>
              <a:rPr lang="uk-UA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р.</a:t>
            </a:r>
            <a:r>
              <a:rPr lang="en-US" sz="2715" dirty="0" smtClean="0">
                <a:solidFill>
                  <a:srgbClr val="FFFFFF"/>
                </a:solidFill>
                <a:latin typeface="+mj-lt"/>
              </a:rPr>
              <a:t>р</a:t>
            </a:r>
            <a:r>
              <a:rPr lang="en-US" sz="2715" dirty="0">
                <a:solidFill>
                  <a:srgbClr val="FFFFFF"/>
                </a:solidFill>
                <a:latin typeface="Raleway Thi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tat.knute.edu.ua/image/ODczMg==/635ab0cea73e7081162768bb049b3d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968" y="2072987"/>
            <a:ext cx="7455045" cy="355369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at.knute.edu.ua/image/ODczMg==/42916d7617325d7064c86f03d157f4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00" y="2072987"/>
            <a:ext cx="7277877" cy="408362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tat.knute.edu.ua/image/ODczMg==/cf22f7108b7520100e82c8084c03e962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76" y="4582394"/>
            <a:ext cx="9211541" cy="540743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5"/>
          <a:srcRect t="3566" b="8961"/>
          <a:stretch>
            <a:fillRect/>
          </a:stretch>
        </p:blipFill>
        <p:spPr>
          <a:xfrm>
            <a:off x="2136230" y="317501"/>
            <a:ext cx="14416087" cy="23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7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0307" b="33563"/>
          <a:stretch>
            <a:fillRect/>
          </a:stretch>
        </p:blipFill>
        <p:spPr>
          <a:xfrm>
            <a:off x="0" y="0"/>
            <a:ext cx="18288000" cy="68432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21311" y="7251391"/>
            <a:ext cx="17818896" cy="2620125"/>
            <a:chOff x="0" y="0"/>
            <a:chExt cx="23758527" cy="3493500"/>
          </a:xfrm>
        </p:grpSpPr>
        <p:sp>
          <p:nvSpPr>
            <p:cNvPr id="4" name="TextBox 4"/>
            <p:cNvSpPr txBox="1"/>
            <p:nvPr/>
          </p:nvSpPr>
          <p:spPr>
            <a:xfrm>
              <a:off x="0" y="57150"/>
              <a:ext cx="23758527" cy="22298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43"/>
                </a:lnSpc>
              </a:pPr>
              <a:r>
                <a:rPr lang="en-US" sz="6040">
                  <a:solidFill>
                    <a:srgbClr val="FFFFFF"/>
                  </a:solidFill>
                  <a:latin typeface="Arimo"/>
                </a:rPr>
                <a:t>МИ ВІДКРИТІ ДО КОЛАБОРАЦІЇ ТА</a:t>
              </a:r>
            </a:p>
            <a:p>
              <a:pPr algn="ctr">
                <a:lnSpc>
                  <a:spcPts val="6343"/>
                </a:lnSpc>
              </a:pPr>
              <a:r>
                <a:rPr lang="en-US" sz="6040">
                  <a:solidFill>
                    <a:srgbClr val="FFFFFF"/>
                  </a:solidFill>
                  <a:latin typeface="Arimo"/>
                </a:rPr>
                <a:t> СПІЛЬНИХ ОСВІТНІХ ПРОЄКТІВ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715074"/>
              <a:ext cx="23758527" cy="789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97"/>
                </a:lnSpc>
                <a:spcBef>
                  <a:spcPct val="0"/>
                </a:spcBef>
              </a:pPr>
              <a:r>
                <a:rPr lang="en-US" sz="4088">
                  <a:solidFill>
                    <a:srgbClr val="FFFFFF"/>
                  </a:solidFill>
                  <a:latin typeface="Raleway"/>
                </a:rPr>
                <a:t>У Вас є запитання?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61275" y="1523340"/>
            <a:ext cx="11765450" cy="17316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52074" y="534060"/>
            <a:ext cx="2720938" cy="272093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3162" r="864" b="4245"/>
          <a:stretch>
            <a:fillRect/>
          </a:stretch>
        </p:blipFill>
        <p:spPr>
          <a:xfrm>
            <a:off x="1671785" y="3675695"/>
            <a:ext cx="15088208" cy="55826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16872" y="3871081"/>
            <a:ext cx="977959" cy="9018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984607" y="5143500"/>
            <a:ext cx="1242489" cy="10561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052715" y="6711229"/>
            <a:ext cx="1208560" cy="1078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5166" r="19733" b="1109"/>
          <a:stretch>
            <a:fillRect/>
          </a:stretch>
        </p:blipFill>
        <p:spPr>
          <a:xfrm>
            <a:off x="9692902" y="3068"/>
            <a:ext cx="8595098" cy="102839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99414" y="1028700"/>
            <a:ext cx="1887466" cy="188746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199414" y="2909022"/>
            <a:ext cx="7944586" cy="5085839"/>
            <a:chOff x="0" y="-9525"/>
            <a:chExt cx="10592782" cy="6781118"/>
          </a:xfrm>
        </p:grpSpPr>
        <p:sp>
          <p:nvSpPr>
            <p:cNvPr id="5" name="TextBox 5"/>
            <p:cNvSpPr txBox="1"/>
            <p:nvPr/>
          </p:nvSpPr>
          <p:spPr>
            <a:xfrm>
              <a:off x="0" y="1337824"/>
              <a:ext cx="10592782" cy="54337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71"/>
                </a:lnSpc>
              </a:pPr>
              <a:r>
                <a:rPr lang="en-US" sz="7871" spc="-157">
                  <a:solidFill>
                    <a:srgbClr val="FFFFFF"/>
                  </a:solidFill>
                  <a:latin typeface="Raleway"/>
                </a:rPr>
                <a:t>Навчально-науковий центр бізнес-симуляції КНТЕУ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10592782" cy="455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58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6321" t="2241" r="6963" b="14577"/>
          <a:stretch>
            <a:fillRect/>
          </a:stretch>
        </p:blipFill>
        <p:spPr>
          <a:xfrm>
            <a:off x="0" y="0"/>
            <a:ext cx="8721185" cy="1035264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144000" y="1304411"/>
            <a:ext cx="8921265" cy="773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Raleway Bold"/>
              </a:rPr>
              <a:t>ННЦБС </a:t>
            </a:r>
            <a:r>
              <a:rPr lang="en-US" sz="5600">
                <a:solidFill>
                  <a:srgbClr val="FFFFFF"/>
                </a:solidFill>
                <a:latin typeface="Raleway"/>
              </a:rPr>
              <a:t>- структурний підрозділ КНТЕУ – </a:t>
            </a:r>
          </a:p>
          <a:p>
            <a:pPr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Arimo"/>
              </a:rPr>
              <a:t>з </a:t>
            </a:r>
            <a:r>
              <a:rPr lang="en-US" sz="5600">
                <a:solidFill>
                  <a:srgbClr val="FFFFFF"/>
                </a:solidFill>
                <a:latin typeface="Arimo Bold"/>
              </a:rPr>
              <a:t>практичної підготовки студентів </a:t>
            </a:r>
          </a:p>
          <a:p>
            <a:pPr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Arimo Bold"/>
              </a:rPr>
              <a:t>на основі                   бізнес-симуляції</a:t>
            </a:r>
          </a:p>
          <a:p>
            <a:pPr>
              <a:lnSpc>
                <a:spcPts val="3960"/>
              </a:lnSpc>
            </a:pPr>
            <a:r>
              <a:rPr lang="en-US" sz="3300">
                <a:solidFill>
                  <a:srgbClr val="FFFFFF"/>
                </a:solidFill>
                <a:latin typeface="Arimo"/>
              </a:rPr>
              <a:t> </a:t>
            </a:r>
          </a:p>
          <a:p>
            <a:pPr>
              <a:lnSpc>
                <a:spcPts val="5640"/>
              </a:lnSpc>
            </a:pPr>
            <a:r>
              <a:rPr lang="en-US" sz="4700">
                <a:solidFill>
                  <a:srgbClr val="FFFFFF"/>
                </a:solidFill>
                <a:latin typeface="Arimo"/>
              </a:rPr>
              <a:t>(інтерактивної моделі віртуального підприємства торгівлі)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7618" y="84967"/>
            <a:ext cx="1887466" cy="1887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33859" y="2983828"/>
            <a:ext cx="4181819" cy="6990218"/>
            <a:chOff x="0" y="0"/>
            <a:chExt cx="1384072" cy="23135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4072" cy="2313577"/>
            </a:xfrm>
            <a:custGeom>
              <a:avLst/>
              <a:gdLst/>
              <a:ahLst/>
              <a:cxnLst/>
              <a:rect l="l" t="t" r="r" b="b"/>
              <a:pathLst>
                <a:path w="1384072" h="2313577">
                  <a:moveTo>
                    <a:pt x="0" y="0"/>
                  </a:moveTo>
                  <a:lnTo>
                    <a:pt x="1384072" y="0"/>
                  </a:lnTo>
                  <a:lnTo>
                    <a:pt x="1384072" y="2313577"/>
                  </a:lnTo>
                  <a:lnTo>
                    <a:pt x="0" y="231357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36264" y="3317616"/>
            <a:ext cx="4349730" cy="6990218"/>
            <a:chOff x="0" y="0"/>
            <a:chExt cx="1439646" cy="23135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39646" cy="2313577"/>
            </a:xfrm>
            <a:custGeom>
              <a:avLst/>
              <a:gdLst/>
              <a:ahLst/>
              <a:cxnLst/>
              <a:rect l="l" t="t" r="r" b="b"/>
              <a:pathLst>
                <a:path w="1439646" h="2313577">
                  <a:moveTo>
                    <a:pt x="0" y="0"/>
                  </a:moveTo>
                  <a:lnTo>
                    <a:pt x="1439646" y="0"/>
                  </a:lnTo>
                  <a:lnTo>
                    <a:pt x="1439646" y="2313577"/>
                  </a:lnTo>
                  <a:lnTo>
                    <a:pt x="0" y="2313577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056319" y="5194881"/>
            <a:ext cx="3556855" cy="3029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11"/>
              </a:lnSpc>
            </a:pPr>
            <a:r>
              <a:rPr lang="en-US" sz="4009" dirty="0" err="1">
                <a:solidFill>
                  <a:srgbClr val="FFFFFF"/>
                </a:solidFill>
                <a:latin typeface="Arimo"/>
              </a:rPr>
              <a:t>впровадження</a:t>
            </a:r>
            <a:r>
              <a:rPr lang="en-US" sz="4009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4009" dirty="0" err="1">
                <a:solidFill>
                  <a:srgbClr val="FFFFFF"/>
                </a:solidFill>
                <a:latin typeface="Arimo"/>
              </a:rPr>
              <a:t>актуальних</a:t>
            </a:r>
            <a:r>
              <a:rPr lang="en-US" sz="4009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4009" dirty="0" err="1">
                <a:solidFill>
                  <a:srgbClr val="FFFFFF"/>
                </a:solidFill>
                <a:latin typeface="Arimo"/>
              </a:rPr>
              <a:t>бізнес-практик</a:t>
            </a:r>
            <a:endParaRPr lang="en-US" sz="4009" dirty="0">
              <a:solidFill>
                <a:srgbClr val="FFFFFF"/>
              </a:solidFill>
              <a:latin typeface="Arimo"/>
            </a:endParaRPr>
          </a:p>
          <a:p>
            <a:pPr marL="0" lvl="0" indent="0" algn="l">
              <a:lnSpc>
                <a:spcPts val="8427"/>
              </a:lnSpc>
            </a:pPr>
            <a:endParaRPr lang="en-US" sz="4009" dirty="0">
              <a:solidFill>
                <a:srgbClr val="FFFFFF"/>
              </a:solidFill>
              <a:latin typeface="Arim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443445" y="6003483"/>
            <a:ext cx="2667760" cy="1960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19"/>
              </a:lnSpc>
            </a:pPr>
            <a:r>
              <a:rPr lang="en-US" sz="2399">
                <a:solidFill>
                  <a:srgbClr val="FFFFFF"/>
                </a:solidFill>
                <a:latin typeface="Raleway Thin"/>
              </a:rPr>
              <a:t>Поиск экологичной печати, переработанная бумага.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8889" y="4955038"/>
            <a:ext cx="3465730" cy="2981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70"/>
              </a:lnSpc>
            </a:pPr>
            <a:r>
              <a:rPr lang="en-US" sz="3603" dirty="0" err="1">
                <a:solidFill>
                  <a:srgbClr val="FFFFFF"/>
                </a:solidFill>
                <a:latin typeface="Arimo"/>
              </a:rPr>
              <a:t>інтеграцію</a:t>
            </a:r>
            <a:r>
              <a:rPr lang="en-US" sz="360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603" dirty="0" err="1">
                <a:solidFill>
                  <a:srgbClr val="FFFFFF"/>
                </a:solidFill>
                <a:latin typeface="Arimo"/>
              </a:rPr>
              <a:t>науки</a:t>
            </a:r>
            <a:r>
              <a:rPr lang="en-US" sz="3603" dirty="0">
                <a:solidFill>
                  <a:srgbClr val="FFFFFF"/>
                </a:solidFill>
                <a:latin typeface="Arimo"/>
              </a:rPr>
              <a:t>, </a:t>
            </a:r>
            <a:r>
              <a:rPr lang="en-US" sz="3603" dirty="0" err="1">
                <a:solidFill>
                  <a:srgbClr val="FFFFFF"/>
                </a:solidFill>
                <a:latin typeface="Arimo"/>
              </a:rPr>
              <a:t>освіти</a:t>
            </a:r>
            <a:r>
              <a:rPr lang="en-US" sz="360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603" dirty="0" err="1">
                <a:solidFill>
                  <a:srgbClr val="FFFFFF"/>
                </a:solidFill>
                <a:latin typeface="Arimo"/>
              </a:rPr>
              <a:t>та</a:t>
            </a:r>
            <a:r>
              <a:rPr lang="en-US" sz="360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603" dirty="0" err="1">
                <a:solidFill>
                  <a:srgbClr val="FFFFFF"/>
                </a:solidFill>
                <a:latin typeface="Arimo"/>
              </a:rPr>
              <a:t>бізнесу</a:t>
            </a:r>
            <a:endParaRPr lang="en-US" sz="3603" dirty="0">
              <a:solidFill>
                <a:srgbClr val="FFFFFF"/>
              </a:solidFill>
              <a:latin typeface="Arimo"/>
            </a:endParaRPr>
          </a:p>
          <a:p>
            <a:pPr marL="0" lvl="0" indent="0" algn="l">
              <a:lnSpc>
                <a:spcPts val="5870"/>
              </a:lnSpc>
            </a:pPr>
            <a:endParaRPr lang="en-US" sz="3603" dirty="0">
              <a:solidFill>
                <a:srgbClr val="FFFFFF"/>
              </a:solidFill>
              <a:latin typeface="Arim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55022" y="1167629"/>
            <a:ext cx="17689111" cy="1609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69"/>
              </a:lnSpc>
            </a:pPr>
            <a:r>
              <a:rPr lang="uk-UA" sz="5053" spc="-151" dirty="0" smtClean="0">
                <a:solidFill>
                  <a:srgbClr val="004AAD"/>
                </a:solidFill>
                <a:latin typeface="Raleway Bold"/>
              </a:rPr>
              <a:t>Місія Центру –</a:t>
            </a:r>
          </a:p>
          <a:p>
            <a:pPr algn="ctr">
              <a:lnSpc>
                <a:spcPts val="6569"/>
              </a:lnSpc>
              <a:spcBef>
                <a:spcPct val="0"/>
              </a:spcBef>
            </a:pPr>
            <a:r>
              <a:rPr lang="uk-UA" sz="4400" spc="-45" dirty="0" smtClean="0">
                <a:solidFill>
                  <a:srgbClr val="004AAD"/>
                </a:solidFill>
                <a:latin typeface="Arimo Bold"/>
              </a:rPr>
              <a:t>професіоналізація освітнього процесу університету через:</a:t>
            </a:r>
            <a:endParaRPr lang="uk-UA" sz="4400" spc="-45" dirty="0">
              <a:solidFill>
                <a:srgbClr val="004AAD"/>
              </a:solidFill>
              <a:latin typeface="Arimo Bold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3010340" y="8411305"/>
            <a:ext cx="4319960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3478" y="84967"/>
            <a:ext cx="1887466" cy="1887466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9324550" y="3296782"/>
            <a:ext cx="4190978" cy="6990218"/>
            <a:chOff x="0" y="0"/>
            <a:chExt cx="1387103" cy="231357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87103" cy="2313577"/>
            </a:xfrm>
            <a:custGeom>
              <a:avLst/>
              <a:gdLst/>
              <a:ahLst/>
              <a:cxnLst/>
              <a:rect l="l" t="t" r="r" b="b"/>
              <a:pathLst>
                <a:path w="1387103" h="2313577">
                  <a:moveTo>
                    <a:pt x="0" y="0"/>
                  </a:moveTo>
                  <a:lnTo>
                    <a:pt x="1387103" y="0"/>
                  </a:lnTo>
                  <a:lnTo>
                    <a:pt x="1387103" y="2313577"/>
                  </a:lnTo>
                  <a:lnTo>
                    <a:pt x="0" y="2313577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3745386" y="2983828"/>
            <a:ext cx="4122941" cy="6990218"/>
            <a:chOff x="0" y="0"/>
            <a:chExt cx="1364585" cy="231357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64585" cy="2313577"/>
            </a:xfrm>
            <a:custGeom>
              <a:avLst/>
              <a:gdLst/>
              <a:ahLst/>
              <a:cxnLst/>
              <a:rect l="l" t="t" r="r" b="b"/>
              <a:pathLst>
                <a:path w="1364585" h="2313577">
                  <a:moveTo>
                    <a:pt x="0" y="0"/>
                  </a:moveTo>
                  <a:lnTo>
                    <a:pt x="1364585" y="0"/>
                  </a:lnTo>
                  <a:lnTo>
                    <a:pt x="1364585" y="2313577"/>
                  </a:lnTo>
                  <a:lnTo>
                    <a:pt x="0" y="2313577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9553706" y="4396891"/>
            <a:ext cx="3961821" cy="4514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13"/>
              </a:lnSpc>
              <a:spcBef>
                <a:spcPct val="0"/>
              </a:spcBef>
            </a:pPr>
            <a:r>
              <a:rPr lang="en-US" sz="3617" dirty="0" err="1">
                <a:solidFill>
                  <a:srgbClr val="FFFFFF"/>
                </a:solidFill>
                <a:latin typeface="Arimo"/>
              </a:rPr>
              <a:t>розвиток</a:t>
            </a:r>
            <a:r>
              <a:rPr lang="en-US" sz="3617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617" dirty="0" err="1">
                <a:solidFill>
                  <a:srgbClr val="FFFFFF"/>
                </a:solidFill>
                <a:latin typeface="Arimo"/>
              </a:rPr>
              <a:t>специфічних</a:t>
            </a:r>
            <a:r>
              <a:rPr lang="en-US" sz="3617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617" dirty="0" err="1">
                <a:solidFill>
                  <a:srgbClr val="FFFFFF"/>
                </a:solidFill>
                <a:latin typeface="Arimo"/>
              </a:rPr>
              <a:t>ключових</a:t>
            </a:r>
            <a:r>
              <a:rPr lang="en-US" sz="3617" dirty="0">
                <a:solidFill>
                  <a:srgbClr val="FFFFFF"/>
                </a:solidFill>
                <a:latin typeface="Arimo"/>
              </a:rPr>
              <a:t>, </a:t>
            </a:r>
            <a:r>
              <a:rPr lang="en-US" sz="3617" dirty="0" err="1">
                <a:solidFill>
                  <a:srgbClr val="FFFFFF"/>
                </a:solidFill>
                <a:latin typeface="Arimo"/>
              </a:rPr>
              <a:t>професійних</a:t>
            </a:r>
            <a:r>
              <a:rPr lang="en-US" sz="3617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617" dirty="0" err="1">
                <a:solidFill>
                  <a:srgbClr val="FFFFFF"/>
                </a:solidFill>
                <a:latin typeface="Arimo"/>
              </a:rPr>
              <a:t>та</a:t>
            </a:r>
            <a:r>
              <a:rPr lang="en-US" sz="3617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617" dirty="0" err="1">
                <a:solidFill>
                  <a:srgbClr val="FFFFFF"/>
                </a:solidFill>
                <a:latin typeface="Arimo"/>
              </a:rPr>
              <a:t>корпоративних</a:t>
            </a:r>
            <a:r>
              <a:rPr lang="en-US" sz="3617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617" dirty="0" err="1">
                <a:solidFill>
                  <a:srgbClr val="FFFFFF"/>
                </a:solidFill>
                <a:latin typeface="Arimo"/>
              </a:rPr>
              <a:t>компетентностей</a:t>
            </a:r>
            <a:r>
              <a:rPr lang="en-US" sz="3617" dirty="0">
                <a:solidFill>
                  <a:srgbClr val="FFFFFF"/>
                </a:solidFill>
                <a:latin typeface="Arimo"/>
              </a:rPr>
              <a:t> </a:t>
            </a:r>
            <a:r>
              <a:rPr lang="ru-RU" sz="3617" dirty="0" err="1">
                <a:solidFill>
                  <a:srgbClr val="FFFFFF"/>
                </a:solidFill>
                <a:latin typeface="Arimo"/>
              </a:rPr>
              <a:t>н</a:t>
            </a:r>
            <a:r>
              <a:rPr lang="en-US" sz="3617" dirty="0" smtClean="0">
                <a:solidFill>
                  <a:srgbClr val="FFFFFF"/>
                </a:solidFill>
                <a:latin typeface="Arimo"/>
              </a:rPr>
              <a:t>а </a:t>
            </a:r>
            <a:r>
              <a:rPr lang="en-US" sz="3617" dirty="0" err="1">
                <a:solidFill>
                  <a:srgbClr val="FFFFFF"/>
                </a:solidFill>
                <a:latin typeface="Arimo"/>
              </a:rPr>
              <a:t>основі</a:t>
            </a:r>
            <a:r>
              <a:rPr lang="en-US" sz="3617" dirty="0">
                <a:solidFill>
                  <a:srgbClr val="FFFFFF"/>
                </a:solidFill>
                <a:latin typeface="Arimo"/>
              </a:rPr>
              <a:t> </a:t>
            </a:r>
            <a:endParaRPr lang="ru-RU" sz="3617" dirty="0" smtClean="0">
              <a:solidFill>
                <a:srgbClr val="FFFFFF"/>
              </a:solidFill>
              <a:latin typeface="Arimo"/>
            </a:endParaRPr>
          </a:p>
          <a:p>
            <a:pPr>
              <a:lnSpc>
                <a:spcPts val="4413"/>
              </a:lnSpc>
              <a:spcBef>
                <a:spcPct val="0"/>
              </a:spcBef>
            </a:pPr>
            <a:r>
              <a:rPr lang="en-US" sz="3617" dirty="0" err="1" smtClean="0">
                <a:solidFill>
                  <a:srgbClr val="FFFFFF"/>
                </a:solidFill>
                <a:latin typeface="Arimo"/>
              </a:rPr>
              <a:t>бізнес-симуляції</a:t>
            </a:r>
            <a:endParaRPr lang="en-US" sz="3617" dirty="0">
              <a:solidFill>
                <a:srgbClr val="FFFFFF"/>
              </a:solidFill>
              <a:latin typeface="Arimo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4283415" y="4251089"/>
            <a:ext cx="3046885" cy="4180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30"/>
              </a:lnSpc>
            </a:pPr>
            <a:r>
              <a:rPr lang="en-US" sz="3795" dirty="0" err="1">
                <a:solidFill>
                  <a:srgbClr val="FFFFFF"/>
                </a:solidFill>
                <a:latin typeface="Arimo"/>
              </a:rPr>
              <a:t>залучення</a:t>
            </a:r>
            <a:r>
              <a:rPr lang="en-US" sz="3795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795" dirty="0" err="1">
                <a:solidFill>
                  <a:srgbClr val="FFFFFF"/>
                </a:solidFill>
                <a:latin typeface="Arimo"/>
              </a:rPr>
              <a:t>до</a:t>
            </a:r>
            <a:r>
              <a:rPr lang="en-US" sz="3795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795" dirty="0" err="1">
                <a:solidFill>
                  <a:srgbClr val="FFFFFF"/>
                </a:solidFill>
                <a:latin typeface="Arimo"/>
              </a:rPr>
              <a:t>проведення</a:t>
            </a:r>
            <a:r>
              <a:rPr lang="en-US" sz="3795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795" dirty="0" err="1">
                <a:solidFill>
                  <a:srgbClr val="FFFFFF"/>
                </a:solidFill>
                <a:latin typeface="Arimo"/>
              </a:rPr>
              <a:t>занять</a:t>
            </a:r>
            <a:r>
              <a:rPr lang="en-US" sz="3795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795" dirty="0" err="1" smtClean="0">
                <a:solidFill>
                  <a:srgbClr val="FFFFFF"/>
                </a:solidFill>
                <a:latin typeface="Arimo"/>
              </a:rPr>
              <a:t>викладачів-тьюторів</a:t>
            </a:r>
            <a:r>
              <a:rPr lang="en-US" sz="3795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795" dirty="0" err="1">
                <a:solidFill>
                  <a:srgbClr val="FFFFFF"/>
                </a:solidFill>
                <a:latin typeface="Arimo"/>
              </a:rPr>
              <a:t>та</a:t>
            </a:r>
            <a:r>
              <a:rPr lang="en-US" sz="3795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795" dirty="0" err="1">
                <a:solidFill>
                  <a:srgbClr val="FFFFFF"/>
                </a:solidFill>
                <a:latin typeface="Arimo"/>
              </a:rPr>
              <a:t>практиків</a:t>
            </a:r>
            <a:endParaRPr lang="en-US" sz="3795" dirty="0">
              <a:solidFill>
                <a:srgbClr val="FFFFFF"/>
              </a:solidFill>
              <a:latin typeface="Arimo"/>
            </a:endParaRPr>
          </a:p>
          <a:p>
            <a:pPr>
              <a:lnSpc>
                <a:spcPts val="4996"/>
              </a:lnSpc>
              <a:spcBef>
                <a:spcPct val="0"/>
              </a:spcBef>
            </a:pPr>
            <a:endParaRPr lang="en-US" sz="3795" dirty="0">
              <a:solidFill>
                <a:srgbClr val="FFFFFF"/>
              </a:solidFill>
              <a:latin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524001" y="2933700"/>
            <a:ext cx="16078200" cy="5509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uk-UA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uk-UA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кісна </a:t>
            </a:r>
            <a:r>
              <a:rPr lang="uk-UA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трансформація </a:t>
            </a:r>
            <a:r>
              <a:rPr lang="uk-UA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набутих знань </a:t>
            </a:r>
            <a:r>
              <a:rPr lang="uk-UA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професійні </a:t>
            </a:r>
            <a:r>
              <a:rPr lang="uk-UA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навички</a:t>
            </a:r>
          </a:p>
          <a:p>
            <a:endParaRPr lang="uk-U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uk-UA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uk-UA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еалізація </a:t>
            </a:r>
            <a:r>
              <a:rPr lang="uk-UA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ідеї прикладної освіти через вивчення кращих практик торгівлі в Україні, вирішення реальних бізнес-кейсів та </a:t>
            </a:r>
            <a:r>
              <a:rPr lang="uk-UA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дослідження </a:t>
            </a:r>
            <a:r>
              <a:rPr lang="uk-UA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досвіду провідних </a:t>
            </a:r>
            <a:r>
              <a:rPr lang="uk-UA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експертів</a:t>
            </a:r>
            <a:endParaRPr lang="uk-UA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7618" y="84967"/>
            <a:ext cx="1887466" cy="1887466"/>
          </a:xfrm>
          <a:prstGeom prst="rect">
            <a:avLst/>
          </a:prstGeom>
        </p:spPr>
      </p:pic>
      <p:sp>
        <p:nvSpPr>
          <p:cNvPr id="5" name="TextBox 9"/>
          <p:cNvSpPr txBox="1"/>
          <p:nvPr/>
        </p:nvSpPr>
        <p:spPr>
          <a:xfrm>
            <a:off x="1254137" y="1333500"/>
            <a:ext cx="15372333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69"/>
              </a:lnSpc>
            </a:pPr>
            <a:r>
              <a:rPr lang="uk-UA" sz="6000" b="1" spc="-4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Наші цілі:  </a:t>
            </a:r>
            <a:endParaRPr lang="uk-UA" sz="6000" b="1" spc="-4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5315" y="84485"/>
            <a:ext cx="15527089" cy="4611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94682" lvl="1" indent="-447341">
              <a:lnSpc>
                <a:spcPts val="6215"/>
              </a:lnSpc>
              <a:buFont typeface="Arial"/>
              <a:buChar char="•"/>
            </a:pPr>
            <a:r>
              <a:rPr lang="uk-UA" sz="4000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Досвід роботи - 20 років</a:t>
            </a:r>
          </a:p>
          <a:p>
            <a:pPr marL="900690" lvl="1" indent="-450345">
              <a:lnSpc>
                <a:spcPts val="6257"/>
              </a:lnSpc>
              <a:buFont typeface="Arial"/>
              <a:buChar char="•"/>
            </a:pPr>
            <a:r>
              <a:rPr lang="uk-UA" sz="4000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1600 студентів 4-го курсу  23-х спеціалізацій</a:t>
            </a:r>
          </a:p>
          <a:p>
            <a:pPr marL="869964" lvl="1" indent="-434982">
              <a:lnSpc>
                <a:spcPts val="6044"/>
              </a:lnSpc>
              <a:buFont typeface="Arial"/>
              <a:buChar char="•"/>
            </a:pPr>
            <a:r>
              <a:rPr lang="uk-UA" sz="4000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викладачів</a:t>
            </a:r>
          </a:p>
          <a:p>
            <a:pPr marL="869963" lvl="1" indent="-434982">
              <a:lnSpc>
                <a:spcPts val="6044"/>
              </a:lnSpc>
              <a:buFont typeface="Arial"/>
              <a:buChar char="•"/>
            </a:pPr>
            <a:r>
              <a:rPr lang="uk-UA" sz="4000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масштабні освітні </a:t>
            </a:r>
            <a:r>
              <a:rPr lang="uk-UA" sz="4000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проєкти</a:t>
            </a:r>
            <a:endParaRPr lang="uk-UA" sz="4000" dirty="0" smtClean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9963" lvl="1" indent="-434982">
              <a:lnSpc>
                <a:spcPts val="6044"/>
              </a:lnSpc>
              <a:buFont typeface="Arial"/>
              <a:buChar char="•"/>
            </a:pPr>
            <a:r>
              <a:rPr lang="uk-UA" sz="4000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навчальних аудиторій</a:t>
            </a:r>
          </a:p>
          <a:p>
            <a:pPr marL="869964" lvl="1" indent="-434982">
              <a:lnSpc>
                <a:spcPts val="6044"/>
              </a:lnSpc>
              <a:buFont typeface="Arial"/>
              <a:buChar char="•"/>
            </a:pPr>
            <a:r>
              <a:rPr lang="uk-UA" sz="4000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 комп'ютери </a:t>
            </a:r>
            <a:endParaRPr lang="uk-UA" sz="4000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30770" b="28524"/>
          <a:stretch>
            <a:fillRect/>
          </a:stretch>
        </p:blipFill>
        <p:spPr>
          <a:xfrm>
            <a:off x="0" y="5324199"/>
            <a:ext cx="18288000" cy="49628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7040586" y="9459387"/>
            <a:ext cx="331852" cy="331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707" r="599" b="2558"/>
          <a:stretch>
            <a:fillRect/>
          </a:stretch>
        </p:blipFill>
        <p:spPr>
          <a:xfrm>
            <a:off x="694584" y="2093715"/>
            <a:ext cx="17025331" cy="75170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0842" t="11885" r="10842" b="10691"/>
          <a:stretch>
            <a:fillRect/>
          </a:stretch>
        </p:blipFill>
        <p:spPr>
          <a:xfrm>
            <a:off x="5619130" y="322271"/>
            <a:ext cx="6803705" cy="17714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74443" y="322271"/>
            <a:ext cx="2758568" cy="1960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4721" y="-238915"/>
            <a:ext cx="7373627" cy="10629899"/>
            <a:chOff x="154658" y="0"/>
            <a:chExt cx="2210750" cy="3595793"/>
          </a:xfrm>
        </p:grpSpPr>
        <p:sp>
          <p:nvSpPr>
            <p:cNvPr id="3" name="Freeform 3"/>
            <p:cNvSpPr/>
            <p:nvPr/>
          </p:nvSpPr>
          <p:spPr>
            <a:xfrm>
              <a:off x="154658" y="0"/>
              <a:ext cx="2210750" cy="3595793"/>
            </a:xfrm>
            <a:custGeom>
              <a:avLst/>
              <a:gdLst/>
              <a:ahLst/>
              <a:cxnLst/>
              <a:rect l="l" t="t" r="r" b="b"/>
              <a:pathLst>
                <a:path w="2365408" h="3479800">
                  <a:moveTo>
                    <a:pt x="0" y="0"/>
                  </a:moveTo>
                  <a:lnTo>
                    <a:pt x="2365408" y="0"/>
                  </a:lnTo>
                  <a:lnTo>
                    <a:pt x="2365408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7194084" y="1028700"/>
            <a:ext cx="10749066" cy="663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23760" lvl="1" indent="-461880">
              <a:lnSpc>
                <a:spcPts val="5562"/>
              </a:lnSpc>
              <a:buFont typeface="Arial"/>
              <a:buChar char="•"/>
            </a:pPr>
            <a:r>
              <a:rPr lang="en-US" sz="4278" b="1" dirty="0">
                <a:solidFill>
                  <a:srgbClr val="2B2B2B"/>
                </a:solidFill>
                <a:latin typeface="Arimo Bold"/>
              </a:rPr>
              <a:t>ТОВ «МЕТРО </a:t>
            </a:r>
            <a:r>
              <a:rPr lang="en-US" sz="4278" b="1" dirty="0" err="1">
                <a:solidFill>
                  <a:srgbClr val="2B2B2B"/>
                </a:solidFill>
                <a:latin typeface="Arimo Bold"/>
              </a:rPr>
              <a:t>Кеш</a:t>
            </a:r>
            <a:r>
              <a:rPr lang="en-US" sz="4278" b="1" dirty="0">
                <a:solidFill>
                  <a:srgbClr val="2B2B2B"/>
                </a:solidFill>
                <a:latin typeface="Arimo Bold"/>
              </a:rPr>
              <a:t> </a:t>
            </a:r>
            <a:r>
              <a:rPr lang="en-US" sz="4278" b="1" dirty="0" err="1">
                <a:solidFill>
                  <a:srgbClr val="2B2B2B"/>
                </a:solidFill>
                <a:latin typeface="Arimo Bold"/>
              </a:rPr>
              <a:t>енд</a:t>
            </a:r>
            <a:r>
              <a:rPr lang="en-US" sz="4278" b="1" dirty="0">
                <a:solidFill>
                  <a:srgbClr val="2B2B2B"/>
                </a:solidFill>
                <a:latin typeface="Arimo Bold"/>
              </a:rPr>
              <a:t> </a:t>
            </a:r>
            <a:r>
              <a:rPr lang="en-US" sz="4278" b="1" dirty="0" err="1">
                <a:solidFill>
                  <a:srgbClr val="2B2B2B"/>
                </a:solidFill>
                <a:latin typeface="Arimo Bold"/>
              </a:rPr>
              <a:t>Кері</a:t>
            </a:r>
            <a:r>
              <a:rPr lang="en-US" sz="4278" b="1" dirty="0">
                <a:solidFill>
                  <a:srgbClr val="2B2B2B"/>
                </a:solidFill>
                <a:latin typeface="Arimo Bold"/>
              </a:rPr>
              <a:t> </a:t>
            </a:r>
            <a:r>
              <a:rPr lang="en-US" sz="4278" b="1" dirty="0" err="1">
                <a:solidFill>
                  <a:srgbClr val="2B2B2B"/>
                </a:solidFill>
                <a:latin typeface="Arimo Bold"/>
              </a:rPr>
              <a:t>Україна</a:t>
            </a:r>
            <a:r>
              <a:rPr lang="en-US" sz="4278" b="1" dirty="0">
                <a:solidFill>
                  <a:srgbClr val="2B2B2B"/>
                </a:solidFill>
                <a:latin typeface="Arimo Bold"/>
              </a:rPr>
              <a:t>»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194083" y="1898876"/>
            <a:ext cx="11093916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5460"/>
              </a:lnSpc>
              <a:buFont typeface="Arial"/>
              <a:buChar char="•"/>
            </a:pPr>
            <a:r>
              <a:rPr lang="en-US" sz="4200" dirty="0" err="1">
                <a:solidFill>
                  <a:srgbClr val="2B2B2B"/>
                </a:solidFill>
                <a:latin typeface="Arimo Bold"/>
              </a:rPr>
              <a:t>Холдингова</a:t>
            </a:r>
            <a:r>
              <a:rPr lang="en-US" sz="4200" dirty="0">
                <a:solidFill>
                  <a:srgbClr val="2B2B2B"/>
                </a:solidFill>
                <a:latin typeface="Arimo Bold"/>
              </a:rPr>
              <a:t> </a:t>
            </a:r>
            <a:r>
              <a:rPr lang="en-US" sz="4200" dirty="0" err="1">
                <a:solidFill>
                  <a:srgbClr val="2B2B2B"/>
                </a:solidFill>
                <a:latin typeface="Arimo Bold"/>
              </a:rPr>
              <a:t>компанія</a:t>
            </a:r>
            <a:r>
              <a:rPr lang="en-US" sz="4200" dirty="0">
                <a:solidFill>
                  <a:srgbClr val="2B2B2B"/>
                </a:solidFill>
                <a:latin typeface="Arimo Bold"/>
              </a:rPr>
              <a:t> «</a:t>
            </a:r>
            <a:r>
              <a:rPr lang="en-US" sz="4200" dirty="0" err="1">
                <a:solidFill>
                  <a:srgbClr val="2B2B2B"/>
                </a:solidFill>
                <a:latin typeface="Arimo Bold"/>
              </a:rPr>
              <a:t>Баядера</a:t>
            </a:r>
            <a:r>
              <a:rPr lang="en-US" sz="4200" dirty="0">
                <a:solidFill>
                  <a:srgbClr val="2B2B2B"/>
                </a:solidFill>
                <a:latin typeface="Arimo Bold"/>
              </a:rPr>
              <a:t> </a:t>
            </a:r>
            <a:r>
              <a:rPr lang="en-US" sz="4200" dirty="0" err="1">
                <a:solidFill>
                  <a:srgbClr val="2B2B2B"/>
                </a:solidFill>
                <a:latin typeface="Arimo Bold"/>
              </a:rPr>
              <a:t>Груп</a:t>
            </a:r>
            <a:r>
              <a:rPr lang="en-US" sz="4200" dirty="0">
                <a:solidFill>
                  <a:srgbClr val="2B2B2B"/>
                </a:solidFill>
                <a:latin typeface="Arimo Bold"/>
              </a:rPr>
              <a:t>»</a:t>
            </a:r>
          </a:p>
          <a:p>
            <a:pPr>
              <a:lnSpc>
                <a:spcPts val="5460"/>
              </a:lnSpc>
            </a:pPr>
            <a:endParaRPr lang="en-US" sz="4200" dirty="0">
              <a:solidFill>
                <a:srgbClr val="2B2B2B"/>
              </a:solidFill>
              <a:latin typeface="Arim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194082" y="2781300"/>
            <a:ext cx="10749067" cy="23980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5459"/>
              </a:lnSpc>
              <a:buFont typeface="Arial"/>
              <a:buChar char="•"/>
            </a:pPr>
            <a:r>
              <a:rPr lang="en-US" sz="4199" dirty="0">
                <a:solidFill>
                  <a:srgbClr val="2B2B2B"/>
                </a:solidFill>
                <a:latin typeface="Arimo Bold"/>
              </a:rPr>
              <a:t>ТОВ «Ю-</a:t>
            </a:r>
            <a:r>
              <a:rPr lang="en-US" sz="4199" dirty="0" err="1">
                <a:solidFill>
                  <a:srgbClr val="2B2B2B"/>
                </a:solidFill>
                <a:latin typeface="Arimo Bold"/>
              </a:rPr>
              <a:t>Контрол</a:t>
            </a:r>
            <a:r>
              <a:rPr lang="en-US" sz="4199" dirty="0">
                <a:solidFill>
                  <a:srgbClr val="2B2B2B"/>
                </a:solidFill>
                <a:latin typeface="Arimo Bold"/>
              </a:rPr>
              <a:t>» (ІТ-</a:t>
            </a:r>
            <a:r>
              <a:rPr lang="en-US" sz="4199" dirty="0" err="1">
                <a:solidFill>
                  <a:srgbClr val="2B2B2B"/>
                </a:solidFill>
                <a:latin typeface="Arimo Bold"/>
              </a:rPr>
              <a:t>компанія</a:t>
            </a:r>
            <a:r>
              <a:rPr lang="en-US" sz="4199" dirty="0">
                <a:solidFill>
                  <a:srgbClr val="2B2B2B"/>
                </a:solidFill>
                <a:latin typeface="Arimo Bold"/>
              </a:rPr>
              <a:t> </a:t>
            </a:r>
            <a:r>
              <a:rPr lang="en-US" sz="4199" dirty="0" err="1">
                <a:solidFill>
                  <a:srgbClr val="2B2B2B"/>
                </a:solidFill>
                <a:latin typeface="Arimo Bold"/>
              </a:rPr>
              <a:t>та</a:t>
            </a:r>
            <a:endParaRPr lang="en-US" sz="4199" dirty="0">
              <a:solidFill>
                <a:srgbClr val="2B2B2B"/>
              </a:solidFill>
              <a:latin typeface="Arimo Bold"/>
            </a:endParaRPr>
          </a:p>
          <a:p>
            <a:pPr>
              <a:lnSpc>
                <a:spcPts val="5459"/>
              </a:lnSpc>
            </a:pPr>
            <a:r>
              <a:rPr lang="en-US" sz="4199" dirty="0">
                <a:solidFill>
                  <a:srgbClr val="2B2B2B"/>
                </a:solidFill>
                <a:latin typeface="Arimo Bold"/>
              </a:rPr>
              <a:t>      </a:t>
            </a:r>
            <a:r>
              <a:rPr lang="en-US" sz="4199" dirty="0" err="1">
                <a:solidFill>
                  <a:srgbClr val="2B2B2B"/>
                </a:solidFill>
                <a:latin typeface="Arimo Bold"/>
              </a:rPr>
              <a:t>аналітична</a:t>
            </a:r>
            <a:r>
              <a:rPr lang="en-US" sz="4199" dirty="0">
                <a:solidFill>
                  <a:srgbClr val="2B2B2B"/>
                </a:solidFill>
                <a:latin typeface="Arimo Bold"/>
              </a:rPr>
              <a:t> </a:t>
            </a:r>
            <a:r>
              <a:rPr lang="en-US" sz="4199" dirty="0" err="1">
                <a:solidFill>
                  <a:srgbClr val="2B2B2B"/>
                </a:solidFill>
                <a:latin typeface="Arimo Bold"/>
              </a:rPr>
              <a:t>система</a:t>
            </a:r>
            <a:r>
              <a:rPr lang="en-US" sz="4199" dirty="0">
                <a:solidFill>
                  <a:srgbClr val="2B2B2B"/>
                </a:solidFill>
                <a:latin typeface="Arimo Bold"/>
              </a:rPr>
              <a:t> </a:t>
            </a:r>
            <a:r>
              <a:rPr lang="en-US" sz="4199" dirty="0" err="1">
                <a:solidFill>
                  <a:srgbClr val="2B2B2B"/>
                </a:solidFill>
                <a:latin typeface="Arimo Bold"/>
              </a:rPr>
              <a:t>для</a:t>
            </a:r>
            <a:r>
              <a:rPr lang="en-US" sz="4199" dirty="0">
                <a:solidFill>
                  <a:srgbClr val="2B2B2B"/>
                </a:solidFill>
                <a:latin typeface="Arimo Bold"/>
              </a:rPr>
              <a:t> </a:t>
            </a:r>
            <a:r>
              <a:rPr lang="en-US" sz="4199" dirty="0" err="1">
                <a:solidFill>
                  <a:srgbClr val="2B2B2B"/>
                </a:solidFill>
                <a:latin typeface="Arimo Bold"/>
              </a:rPr>
              <a:t>кампаєнсу</a:t>
            </a:r>
            <a:endParaRPr lang="en-US" sz="4199" dirty="0">
              <a:solidFill>
                <a:srgbClr val="2B2B2B"/>
              </a:solidFill>
              <a:latin typeface="Arimo Bold"/>
            </a:endParaRPr>
          </a:p>
          <a:p>
            <a:pPr>
              <a:lnSpc>
                <a:spcPts val="5459"/>
              </a:lnSpc>
            </a:pPr>
            <a:r>
              <a:rPr lang="en-US" sz="4199" dirty="0">
                <a:solidFill>
                  <a:srgbClr val="2B2B2B"/>
                </a:solidFill>
                <a:latin typeface="Arimo Bold"/>
              </a:rPr>
              <a:t>      </a:t>
            </a:r>
            <a:r>
              <a:rPr lang="en-US" sz="4199" dirty="0" err="1">
                <a:solidFill>
                  <a:srgbClr val="2B2B2B"/>
                </a:solidFill>
                <a:latin typeface="Arimo Bold"/>
              </a:rPr>
              <a:t>та</a:t>
            </a:r>
            <a:r>
              <a:rPr lang="en-US" sz="4199" dirty="0">
                <a:solidFill>
                  <a:srgbClr val="2B2B2B"/>
                </a:solidFill>
                <a:latin typeface="Arimo Bold"/>
              </a:rPr>
              <a:t> </a:t>
            </a:r>
            <a:r>
              <a:rPr lang="en-US" sz="4199" dirty="0" err="1">
                <a:solidFill>
                  <a:srgbClr val="2B2B2B"/>
                </a:solidFill>
                <a:latin typeface="Arimo Bold"/>
              </a:rPr>
              <a:t>комерційної</a:t>
            </a:r>
            <a:r>
              <a:rPr lang="en-US" sz="4199" dirty="0">
                <a:solidFill>
                  <a:srgbClr val="2B2B2B"/>
                </a:solidFill>
                <a:latin typeface="Arimo Bold"/>
              </a:rPr>
              <a:t> </a:t>
            </a:r>
            <a:r>
              <a:rPr lang="en-US" sz="4199" dirty="0" err="1">
                <a:solidFill>
                  <a:srgbClr val="2B2B2B"/>
                </a:solidFill>
                <a:latin typeface="Arimo Bold"/>
              </a:rPr>
              <a:t>розвідки</a:t>
            </a:r>
            <a:r>
              <a:rPr lang="en-US" sz="4199" dirty="0">
                <a:solidFill>
                  <a:srgbClr val="2B2B2B"/>
                </a:solidFill>
                <a:latin typeface="Arimo Bold"/>
              </a:rPr>
              <a:t>)</a:t>
            </a:r>
          </a:p>
          <a:p>
            <a:pPr>
              <a:lnSpc>
                <a:spcPts val="2204"/>
              </a:lnSpc>
            </a:pPr>
            <a:r>
              <a:rPr lang="en-US" sz="1696" dirty="0">
                <a:solidFill>
                  <a:srgbClr val="2B2B2B"/>
                </a:solidFill>
                <a:latin typeface="Raleway Thin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194082" y="6061816"/>
            <a:ext cx="11411994" cy="3282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20837" lvl="1" indent="-460419">
              <a:lnSpc>
                <a:spcPts val="5672"/>
              </a:lnSpc>
              <a:buFont typeface="Arial"/>
              <a:buChar char="•"/>
            </a:pPr>
            <a:r>
              <a:rPr lang="en-US" sz="4265" dirty="0">
                <a:solidFill>
                  <a:srgbClr val="2B2B2B"/>
                </a:solidFill>
                <a:latin typeface="Arimo Bold"/>
              </a:rPr>
              <a:t>ТОВ «</a:t>
            </a:r>
            <a:r>
              <a:rPr lang="en-US" sz="4265" dirty="0" err="1">
                <a:solidFill>
                  <a:srgbClr val="2B2B2B"/>
                </a:solidFill>
                <a:latin typeface="Arimo Bold"/>
              </a:rPr>
              <a:t>Проком</a:t>
            </a:r>
            <a:r>
              <a:rPr lang="en-US" sz="4265" dirty="0">
                <a:solidFill>
                  <a:srgbClr val="2B2B2B"/>
                </a:solidFill>
                <a:latin typeface="Arimo Bold"/>
              </a:rPr>
              <a:t>» (</a:t>
            </a:r>
            <a:r>
              <a:rPr lang="en-US" sz="4265" dirty="0" err="1">
                <a:solidFill>
                  <a:srgbClr val="2B2B2B"/>
                </a:solidFill>
                <a:latin typeface="Arimo Bold"/>
              </a:rPr>
              <a:t>Центр</a:t>
            </a:r>
            <a:r>
              <a:rPr lang="en-US" sz="4265" dirty="0">
                <a:solidFill>
                  <a:srgbClr val="2B2B2B"/>
                </a:solidFill>
                <a:latin typeface="Arimo Bold"/>
              </a:rPr>
              <a:t> </a:t>
            </a:r>
            <a:r>
              <a:rPr lang="en-US" sz="4265" dirty="0" err="1">
                <a:solidFill>
                  <a:srgbClr val="2B2B2B"/>
                </a:solidFill>
                <a:latin typeface="Arimo Bold"/>
              </a:rPr>
              <a:t>сертифікованого</a:t>
            </a:r>
            <a:r>
              <a:rPr lang="en-US" sz="4265" dirty="0">
                <a:solidFill>
                  <a:srgbClr val="2B2B2B"/>
                </a:solidFill>
                <a:latin typeface="Arimo Bold"/>
              </a:rPr>
              <a:t> </a:t>
            </a:r>
            <a:r>
              <a:rPr lang="en-US" sz="4265" dirty="0" err="1">
                <a:solidFill>
                  <a:srgbClr val="2B2B2B"/>
                </a:solidFill>
                <a:latin typeface="Arimo Bold"/>
              </a:rPr>
              <a:t>навчання</a:t>
            </a:r>
            <a:r>
              <a:rPr lang="en-US" sz="4265" dirty="0">
                <a:solidFill>
                  <a:srgbClr val="2B2B2B"/>
                </a:solidFill>
                <a:latin typeface="Arimo Bold"/>
              </a:rPr>
              <a:t> з </a:t>
            </a:r>
            <a:r>
              <a:rPr lang="en-US" sz="4265" dirty="0" err="1">
                <a:solidFill>
                  <a:srgbClr val="2B2B2B"/>
                </a:solidFill>
                <a:latin typeface="Arimo Bold"/>
              </a:rPr>
              <a:t>використання</a:t>
            </a:r>
            <a:r>
              <a:rPr lang="en-US" sz="4265" dirty="0">
                <a:solidFill>
                  <a:srgbClr val="2B2B2B"/>
                </a:solidFill>
                <a:latin typeface="Arimo Bold"/>
              </a:rPr>
              <a:t> </a:t>
            </a:r>
            <a:r>
              <a:rPr lang="en-US" sz="4265" dirty="0" err="1">
                <a:solidFill>
                  <a:srgbClr val="2B2B2B"/>
                </a:solidFill>
                <a:latin typeface="Arimo Bold"/>
              </a:rPr>
              <a:t>лінійки</a:t>
            </a:r>
            <a:r>
              <a:rPr lang="en-US" sz="4265" dirty="0">
                <a:solidFill>
                  <a:srgbClr val="2B2B2B"/>
                </a:solidFill>
                <a:latin typeface="Arimo Bold"/>
              </a:rPr>
              <a:t> </a:t>
            </a:r>
            <a:r>
              <a:rPr lang="en-US" sz="4265" dirty="0" err="1">
                <a:solidFill>
                  <a:srgbClr val="2B2B2B"/>
                </a:solidFill>
                <a:latin typeface="Arimo Bold"/>
              </a:rPr>
              <a:t>програмних</a:t>
            </a:r>
            <a:r>
              <a:rPr lang="en-US" sz="4265" dirty="0">
                <a:solidFill>
                  <a:srgbClr val="2B2B2B"/>
                </a:solidFill>
                <a:latin typeface="Arimo Bold"/>
              </a:rPr>
              <a:t> </a:t>
            </a:r>
            <a:r>
              <a:rPr lang="en-US" sz="4265" dirty="0" err="1">
                <a:solidFill>
                  <a:srgbClr val="2B2B2B"/>
                </a:solidFill>
                <a:latin typeface="Arimo Bold"/>
              </a:rPr>
              <a:t>продуктів</a:t>
            </a:r>
            <a:r>
              <a:rPr lang="en-US" sz="4265" dirty="0">
                <a:solidFill>
                  <a:srgbClr val="2B2B2B"/>
                </a:solidFill>
                <a:latin typeface="Arimo Bold"/>
              </a:rPr>
              <a:t> BAS)</a:t>
            </a:r>
          </a:p>
          <a:p>
            <a:pPr marL="332072" lvl="1" indent="-166036">
              <a:lnSpc>
                <a:spcPts val="2768"/>
              </a:lnSpc>
              <a:buFont typeface="Arial"/>
              <a:buChar char="•"/>
            </a:pPr>
            <a:endParaRPr lang="en-US" sz="4265" dirty="0">
              <a:solidFill>
                <a:srgbClr val="2B2B2B"/>
              </a:solidFill>
              <a:latin typeface="Arimo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80999" y="1718646"/>
            <a:ext cx="6813085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uk-UA" sz="6000" dirty="0" smtClean="0">
                <a:solidFill>
                  <a:srgbClr val="FFFFFF"/>
                </a:solidFill>
                <a:latin typeface="Raleway"/>
              </a:rPr>
              <a:t>Пріоритетний напрям </a:t>
            </a:r>
            <a:r>
              <a:rPr lang="uk-UA" sz="6000" dirty="0" smtClean="0">
                <a:solidFill>
                  <a:srgbClr val="FFFFFF"/>
                </a:solidFill>
                <a:latin typeface="Raleway"/>
              </a:rPr>
              <a:t>роботи Центру  </a:t>
            </a:r>
            <a:r>
              <a:rPr lang="uk-UA" sz="6000" dirty="0" smtClean="0">
                <a:solidFill>
                  <a:srgbClr val="FFFFFF"/>
                </a:solidFill>
                <a:latin typeface="Raleway"/>
              </a:rPr>
              <a:t>– </a:t>
            </a:r>
            <a:r>
              <a:rPr lang="uk-UA" sz="6000" dirty="0" smtClean="0">
                <a:solidFill>
                  <a:srgbClr val="FFFFFF"/>
                </a:solidFill>
                <a:latin typeface="Raleway Bold"/>
              </a:rPr>
              <a:t>співпраця з бізнесом</a:t>
            </a:r>
            <a:endParaRPr lang="uk-UA" sz="6000" dirty="0">
              <a:solidFill>
                <a:srgbClr val="FFFFFF"/>
              </a:solidFill>
              <a:latin typeface="Raleway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268906" y="5179393"/>
            <a:ext cx="11019094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79774" lvl="1" indent="-439887" algn="just">
              <a:lnSpc>
                <a:spcPts val="4971"/>
              </a:lnSpc>
              <a:buFont typeface="Arial"/>
              <a:buChar char="•"/>
            </a:pPr>
            <a:r>
              <a:rPr lang="en-US" sz="4074" dirty="0">
                <a:solidFill>
                  <a:srgbClr val="2B2B2B"/>
                </a:solidFill>
                <a:latin typeface="Arimo Bold"/>
              </a:rPr>
              <a:t>САБ (</a:t>
            </a:r>
            <a:r>
              <a:rPr lang="en-US" sz="4074" dirty="0" err="1">
                <a:solidFill>
                  <a:srgbClr val="2B2B2B"/>
                </a:solidFill>
                <a:latin typeface="Arimo Bold"/>
              </a:rPr>
              <a:t>Спілка</a:t>
            </a:r>
            <a:r>
              <a:rPr lang="en-US" sz="4074" dirty="0">
                <a:solidFill>
                  <a:srgbClr val="2B2B2B"/>
                </a:solidFill>
                <a:latin typeface="Arimo Bold"/>
              </a:rPr>
              <a:t> </a:t>
            </a:r>
            <a:r>
              <a:rPr lang="en-US" sz="4074" dirty="0" err="1">
                <a:solidFill>
                  <a:srgbClr val="2B2B2B"/>
                </a:solidFill>
                <a:latin typeface="Arimo Bold"/>
              </a:rPr>
              <a:t>автоматизаторів</a:t>
            </a:r>
            <a:r>
              <a:rPr lang="en-US" sz="4074" dirty="0">
                <a:solidFill>
                  <a:srgbClr val="2B2B2B"/>
                </a:solidFill>
                <a:latin typeface="Arimo Bold"/>
              </a:rPr>
              <a:t> </a:t>
            </a:r>
            <a:r>
              <a:rPr lang="en-US" sz="4074" dirty="0" err="1">
                <a:solidFill>
                  <a:srgbClr val="2B2B2B"/>
                </a:solidFill>
                <a:latin typeface="Arimo Bold"/>
              </a:rPr>
              <a:t>бізнесу</a:t>
            </a:r>
            <a:r>
              <a:rPr lang="en-US" sz="4074" dirty="0">
                <a:solidFill>
                  <a:srgbClr val="2B2B2B"/>
                </a:solidFill>
                <a:latin typeface="Arimo Bold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0386" y="310655"/>
            <a:ext cx="13731587" cy="870641"/>
          </a:xfr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Співпраця з компанією «МЕТРО Кеш </a:t>
            </a:r>
            <a:r>
              <a:rPr lang="uk-UA" b="1" dirty="0" err="1" smtClean="0">
                <a:solidFill>
                  <a:srgbClr val="0070C0"/>
                </a:solidFill>
              </a:rPr>
              <a:t>єнд</a:t>
            </a:r>
            <a:r>
              <a:rPr lang="uk-UA" b="1" dirty="0" smtClean="0">
                <a:solidFill>
                  <a:srgbClr val="0070C0"/>
                </a:solidFill>
              </a:rPr>
              <a:t> Кері»</a:t>
            </a:r>
            <a:endParaRPr lang="uk-UA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8" y="138134"/>
            <a:ext cx="3172134" cy="12156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12" y="4239487"/>
            <a:ext cx="8541315" cy="57981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496292"/>
            <a:ext cx="18407496" cy="2743200"/>
          </a:xfrm>
        </p:spPr>
        <p:txBody>
          <a:bodyPr>
            <a:normAutofit fontScale="77500" lnSpcReduction="20000"/>
          </a:bodyPr>
          <a:lstStyle/>
          <a:p>
            <a:r>
              <a:rPr lang="uk-UA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Гейміфікація</a:t>
            </a:r>
            <a:r>
              <a:rPr lang="uk-UA" sz="4200" dirty="0">
                <a:latin typeface="Arial" panose="020B0604020202020204" pitchFamily="34" charset="0"/>
                <a:cs typeface="Arial" panose="020B0604020202020204" pitchFamily="34" charset="0"/>
              </a:rPr>
              <a:t> освітнього процесу через розробку та запровадження ігрових концепцій</a:t>
            </a:r>
          </a:p>
          <a:p>
            <a:r>
              <a:rPr lang="uk-UA" sz="4200" b="1" dirty="0">
                <a:latin typeface="Arial" panose="020B0604020202020204" pitchFamily="34" charset="0"/>
                <a:cs typeface="Arial" panose="020B0604020202020204" pitchFamily="34" charset="0"/>
              </a:rPr>
              <a:t>Реалізація </a:t>
            </a:r>
            <a:r>
              <a:rPr lang="uk-UA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проєкту</a:t>
            </a:r>
            <a:r>
              <a:rPr lang="uk-UA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4200" dirty="0">
                <a:latin typeface="Arial" panose="020B0604020202020204" pitchFamily="34" charset="0"/>
                <a:cs typeface="Arial" panose="020B0604020202020204" pitchFamily="34" charset="0"/>
              </a:rPr>
              <a:t>«Дизайн професійного середовища віртуального </a:t>
            </a:r>
            <a:r>
              <a:rPr lang="uk-UA" sz="4200" dirty="0" err="1">
                <a:latin typeface="Arial" panose="020B0604020202020204" pitchFamily="34" charset="0"/>
                <a:cs typeface="Arial" panose="020B0604020202020204" pitchFamily="34" charset="0"/>
              </a:rPr>
              <a:t>ритейлера</a:t>
            </a:r>
            <a:r>
              <a:rPr lang="uk-UA" sz="42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uk-UA" sz="4200" b="1" dirty="0">
                <a:latin typeface="Arial" panose="020B0604020202020204" pitchFamily="34" charset="0"/>
                <a:cs typeface="Arial" panose="020B0604020202020204" pitchFamily="34" charset="0"/>
              </a:rPr>
              <a:t>Проведення </a:t>
            </a:r>
            <a:r>
              <a:rPr lang="uk-UA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воркшопів</a:t>
            </a:r>
            <a:r>
              <a:rPr lang="uk-UA" sz="4200" b="1" dirty="0">
                <a:latin typeface="Arial" panose="020B0604020202020204" pitchFamily="34" charset="0"/>
                <a:cs typeface="Arial" panose="020B0604020202020204" pitchFamily="34" charset="0"/>
              </a:rPr>
              <a:t>, майстер-класів, вирішення реальних бізнес-кейсів</a:t>
            </a:r>
          </a:p>
          <a:p>
            <a:r>
              <a:rPr lang="uk-UA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4200" b="1" spc="15" dirty="0">
                <a:latin typeface="Arial" panose="020B0604020202020204" pitchFamily="34" charset="0"/>
                <a:cs typeface="Arial" panose="020B0604020202020204" pitchFamily="34" charset="0"/>
              </a:rPr>
              <a:t>Формування базових лідерських навичок у студентів</a:t>
            </a:r>
            <a:r>
              <a:rPr lang="uk-UA" sz="4200" spc="15" dirty="0">
                <a:latin typeface="Arial" panose="020B0604020202020204" pitchFamily="34" charset="0"/>
                <a:cs typeface="Arial" panose="020B0604020202020204" pitchFamily="34" charset="0"/>
              </a:rPr>
              <a:t>, необхідних для старту кар</a:t>
            </a:r>
            <a:r>
              <a:rPr lang="en-US" sz="4200" spc="15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4200" spc="15" dirty="0" err="1">
                <a:latin typeface="Arial" panose="020B0604020202020204" pitchFamily="34" charset="0"/>
                <a:cs typeface="Arial" panose="020B0604020202020204" pitchFamily="34" charset="0"/>
              </a:rPr>
              <a:t>єри</a:t>
            </a:r>
            <a:endParaRPr lang="uk-UA" sz="4200" spc="1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198" y="4239488"/>
            <a:ext cx="8510154" cy="57981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3904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270</Words>
  <Application>Microsoft Office PowerPoint</Application>
  <PresentationFormat>Произвольный</PresentationFormat>
  <Paragraphs>47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Arimo</vt:lpstr>
      <vt:lpstr>Raleway Bold</vt:lpstr>
      <vt:lpstr>Raleway Thin</vt:lpstr>
      <vt:lpstr>Arimo Bold</vt:lpstr>
      <vt:lpstr>Raleway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Співпраця з компанією «МЕТРО Кеш єнд Кері»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Бирюзовая и Белая Умная Корпоративная СМИ и Издательство Еженедельные Новости Команды Презентация</dc:title>
  <cp:lastModifiedBy>Трубей Оксана Миколаївна</cp:lastModifiedBy>
  <cp:revision>15</cp:revision>
  <dcterms:created xsi:type="dcterms:W3CDTF">2006-08-16T00:00:00Z</dcterms:created>
  <dcterms:modified xsi:type="dcterms:W3CDTF">2021-07-21T07:45:25Z</dcterms:modified>
  <dc:identifier>DAEkwjtohew</dc:identifier>
</cp:coreProperties>
</file>