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492" r:id="rId3"/>
    <p:sldId id="487" r:id="rId4"/>
    <p:sldId id="488" r:id="rId5"/>
    <p:sldId id="489" r:id="rId6"/>
    <p:sldId id="443" r:id="rId7"/>
    <p:sldId id="369" r:id="rId8"/>
    <p:sldId id="491" r:id="rId9"/>
    <p:sldId id="446" r:id="rId10"/>
    <p:sldId id="447" r:id="rId11"/>
    <p:sldId id="451" r:id="rId12"/>
    <p:sldId id="444" r:id="rId13"/>
    <p:sldId id="370" r:id="rId14"/>
    <p:sldId id="493" r:id="rId15"/>
    <p:sldId id="454" r:id="rId16"/>
    <p:sldId id="455" r:id="rId17"/>
    <p:sldId id="457" r:id="rId18"/>
    <p:sldId id="469" r:id="rId19"/>
    <p:sldId id="474" r:id="rId20"/>
    <p:sldId id="473" r:id="rId21"/>
    <p:sldId id="470" r:id="rId22"/>
    <p:sldId id="475" r:id="rId23"/>
    <p:sldId id="471" r:id="rId24"/>
    <p:sldId id="465" r:id="rId25"/>
    <p:sldId id="458" r:id="rId26"/>
    <p:sldId id="481" r:id="rId27"/>
    <p:sldId id="482" r:id="rId28"/>
    <p:sldId id="483" r:id="rId29"/>
    <p:sldId id="484" r:id="rId30"/>
    <p:sldId id="485" r:id="rId31"/>
    <p:sldId id="486" r:id="rId32"/>
    <p:sldId id="464" r:id="rId33"/>
    <p:sldId id="467" r:id="rId34"/>
    <p:sldId id="477" r:id="rId35"/>
    <p:sldId id="476" r:id="rId36"/>
    <p:sldId id="332" r:id="rId37"/>
    <p:sldId id="479" r:id="rId38"/>
    <p:sldId id="468" r:id="rId39"/>
    <p:sldId id="462" r:id="rId40"/>
    <p:sldId id="478" r:id="rId41"/>
    <p:sldId id="283" r:id="rId42"/>
    <p:sldId id="490" r:id="rId43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F3A11"/>
    <a:srgbClr val="FF3300"/>
    <a:srgbClr val="005C2A"/>
    <a:srgbClr val="00FF00"/>
    <a:srgbClr val="39F52B"/>
    <a:srgbClr val="CCF83E"/>
    <a:srgbClr val="CC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528" autoAdjust="0"/>
    <p:restoredTop sz="94608" autoAdjust="0"/>
  </p:normalViewPr>
  <p:slideViewPr>
    <p:cSldViewPr>
      <p:cViewPr varScale="1">
        <p:scale>
          <a:sx n="115" d="100"/>
          <a:sy n="115" d="100"/>
        </p:scale>
        <p:origin x="-1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8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17B731BE-BE03-4906-823D-6EBD6DE30A1C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2A75A437-2CB9-4AD1-B017-58D7A3301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5211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1A48032-9A6F-4123-92EB-D85C5102353E}" type="datetimeFigureOut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BA3D9DD-E225-4C33-8FCF-577FD796D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2288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959109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3864113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429417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998910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871108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3025373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785659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86881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8DEC4-8B91-4474-A1D3-E286814A8F0D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73F5F-EE6B-4249-8615-537ABE4B1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07FE7-434B-47C5-B89C-495B8D162093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19137-FE68-4240-B9D7-2DD92801C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A9A26-11DE-48FB-A2EC-50D176DE0C11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E4EFD-EFB2-4AAD-871B-C35FDA05D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8216A-6704-4BA7-8052-67AE9BA1EFED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22323-E2C3-456B-8ED2-077940811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59AAD-1E67-418E-923B-707C20ADA15E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A3C9A-9313-4063-836B-010EB2AAE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720AB-30D0-409D-A3B5-DF2D173FB9B7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00EF-3689-422C-B2C1-36673B89B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D3BC4-3C60-4DA9-8660-7C089D9028BC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93120-BA1E-4AD4-8F6D-48ECF69BF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0517F-02B3-49B6-87A7-F325166CECB1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A6341-1810-40B2-8343-22CFEE58D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65FE7-8A7F-46D2-BDD6-C2238D5718D5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725FE-BC99-4BC0-803D-297F90E55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0481C-4BF4-4BCB-AFDB-CA6E28802395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2DAC3-4EFD-4F43-B423-68BF71448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826C7-FB31-4C40-822F-48D33484B923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F14BB-9D93-4A9A-9B73-8F76F94EB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28BA2C0-B8BB-47D6-B7E2-654F86454448}" type="datetime1">
              <a:rPr lang="ru-RU"/>
              <a:pPr>
                <a:defRPr/>
              </a:pPr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3C03C86-CA14-4CEC-87C5-1945BC364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://www.nettrader.ru/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6.gif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kbs_knteu@i.u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2DDADE-76F4-4E39-B8F1-A2F5485963E9}" type="slidenum">
              <a:rPr lang="ru-RU"/>
              <a:pPr/>
              <a:t>1</a:t>
            </a:fld>
            <a:endParaRPr lang="ru-RU"/>
          </a:p>
        </p:txBody>
      </p:sp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395288" y="188913"/>
            <a:ext cx="8497887" cy="576262"/>
          </a:xfrm>
        </p:spPr>
        <p:txBody>
          <a:bodyPr/>
          <a:lstStyle/>
          <a:p>
            <a:r>
              <a:rPr lang="uk-UA" sz="2000" dirty="0" smtClean="0"/>
              <a:t>Київський національний торговельно-економічний університет</a:t>
            </a:r>
            <a:endParaRPr lang="ru-RU" sz="2000" dirty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708920"/>
            <a:ext cx="8641208" cy="2664296"/>
          </a:xfrm>
        </p:spPr>
        <p:txBody>
          <a:bodyPr/>
          <a:lstStyle/>
          <a:p>
            <a:r>
              <a:rPr lang="uk-UA" sz="5400" b="1" dirty="0" smtClean="0">
                <a:solidFill>
                  <a:srgbClr val="00B050"/>
                </a:solidFill>
              </a:rPr>
              <a:t>Торгівля цінними паперами</a:t>
            </a:r>
            <a:endParaRPr lang="en-US" sz="5400" b="1" dirty="0" smtClean="0">
              <a:solidFill>
                <a:srgbClr val="00B050"/>
              </a:solidFill>
            </a:endParaRPr>
          </a:p>
          <a:p>
            <a:r>
              <a:rPr lang="uk-UA" dirty="0" smtClean="0">
                <a:solidFill>
                  <a:srgbClr val="00B050"/>
                </a:solidFill>
              </a:rPr>
              <a:t>Презентація ефективного </a:t>
            </a: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практичного</a:t>
            </a:r>
            <a:r>
              <a:rPr lang="uk-UA" dirty="0" smtClean="0">
                <a:solidFill>
                  <a:srgbClr val="00B050"/>
                </a:solidFill>
              </a:rPr>
              <a:t> курсу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053" name="Прямоугольник 4"/>
          <p:cNvSpPr>
            <a:spLocks noChangeArrowheads="1"/>
          </p:cNvSpPr>
          <p:nvPr/>
        </p:nvSpPr>
        <p:spPr bwMode="auto">
          <a:xfrm>
            <a:off x="2915816" y="5301208"/>
            <a:ext cx="55081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uk-UA" sz="2400" dirty="0" smtClean="0">
                <a:solidFill>
                  <a:srgbClr val="FF0000"/>
                </a:solidFill>
              </a:rPr>
              <a:t>Людмила </a:t>
            </a:r>
            <a:r>
              <a:rPr lang="uk-UA" sz="2400" dirty="0" err="1" smtClean="0">
                <a:solidFill>
                  <a:srgbClr val="FF0000"/>
                </a:solidFill>
              </a:rPr>
              <a:t>Жураховська</a:t>
            </a:r>
            <a:r>
              <a:rPr lang="uk-UA" sz="2400" dirty="0" smtClean="0"/>
              <a:t>, </a:t>
            </a:r>
            <a:r>
              <a:rPr lang="uk-UA" sz="2400" dirty="0" err="1" smtClean="0"/>
              <a:t>к.е.н</a:t>
            </a:r>
            <a:r>
              <a:rPr lang="uk-UA" sz="2400" dirty="0" smtClean="0"/>
              <a:t>., М</a:t>
            </a:r>
            <a:r>
              <a:rPr lang="en-US" sz="2400" dirty="0" smtClean="0"/>
              <a:t>B</a:t>
            </a:r>
            <a:r>
              <a:rPr lang="uk-UA" sz="2400" dirty="0" smtClean="0"/>
              <a:t>А,</a:t>
            </a:r>
          </a:p>
          <a:p>
            <a:pPr algn="r"/>
            <a:r>
              <a:rPr lang="uk-UA" sz="2400" dirty="0" smtClean="0"/>
              <a:t>доцент </a:t>
            </a:r>
            <a:r>
              <a:rPr lang="uk-UA" sz="2400" dirty="0"/>
              <a:t>кафедри банківської справи</a:t>
            </a:r>
          </a:p>
          <a:p>
            <a:pPr algn="r"/>
            <a:r>
              <a:rPr lang="ru-RU" sz="2400" dirty="0" err="1" smtClean="0"/>
              <a:t>Представник</a:t>
            </a:r>
            <a:r>
              <a:rPr lang="ru-RU" sz="2400" dirty="0" smtClean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у </a:t>
            </a:r>
            <a:r>
              <a:rPr lang="ru-RU" sz="2400" dirty="0" smtClean="0"/>
              <a:t>R</a:t>
            </a:r>
            <a:r>
              <a:rPr lang="en-US" sz="2400" dirty="0" smtClean="0"/>
              <a:t>T</a:t>
            </a:r>
            <a:r>
              <a:rPr lang="ru-RU" sz="2400" dirty="0" smtClean="0"/>
              <a:t>S </a:t>
            </a:r>
            <a:r>
              <a:rPr lang="ru-RU" sz="2400" dirty="0"/>
              <a:t>EMEA</a:t>
            </a:r>
            <a:r>
              <a:rPr lang="ru-RU" dirty="0"/>
              <a:t> 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054" name="Picture 4" descr="C:\Users\Alex\Desktop\10322385ea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692152"/>
            <a:ext cx="2376264" cy="191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560840" cy="4896544"/>
          </a:xfrm>
        </p:spPr>
        <p:txBody>
          <a:bodyPr/>
          <a:lstStyle/>
          <a:p>
            <a:pPr algn="ctr"/>
            <a:r>
              <a:rPr lang="uk-UA" sz="3200" i="1" cap="none" dirty="0" smtClean="0">
                <a:solidFill>
                  <a:srgbClr val="7030A0"/>
                </a:solidFill>
              </a:rPr>
              <a:t>Якщо </a:t>
            </a:r>
            <a:r>
              <a:rPr lang="uk-UA" sz="3600" b="0" i="1" cap="none" dirty="0" smtClean="0">
                <a:solidFill>
                  <a:srgbClr val="7030A0"/>
                </a:solidFill>
              </a:rPr>
              <a:t>Ви</a:t>
            </a:r>
            <a:r>
              <a:rPr lang="uk-UA" sz="3600" i="1" cap="none" dirty="0" smtClean="0">
                <a:solidFill>
                  <a:srgbClr val="7030A0"/>
                </a:solidFill>
              </a:rPr>
              <a:t> дійсно </a:t>
            </a:r>
            <a:r>
              <a:rPr lang="uk-UA" sz="3600" b="0" i="1" cap="none" dirty="0" smtClean="0"/>
              <a:t>вважаєте, що</a:t>
            </a:r>
            <a:r>
              <a:rPr lang="uk-UA" sz="3600" i="1" cap="none" dirty="0" smtClean="0">
                <a:solidFill>
                  <a:srgbClr val="00B0F0"/>
                </a:solidFill>
              </a:rPr>
              <a:t/>
            </a:r>
            <a:br>
              <a:rPr lang="uk-UA" sz="3600" i="1" cap="none" dirty="0" smtClean="0">
                <a:solidFill>
                  <a:srgbClr val="00B0F0"/>
                </a:solidFill>
              </a:rPr>
            </a:br>
            <a:r>
              <a:rPr lang="uk-UA" sz="4400" cap="none" dirty="0">
                <a:solidFill>
                  <a:srgbClr val="00B050"/>
                </a:solidFill>
              </a:rPr>
              <a:t>«Торгівля цінними паперами»</a:t>
            </a:r>
            <a:r>
              <a:rPr lang="uk-UA" sz="4800" cap="none" dirty="0">
                <a:solidFill>
                  <a:srgbClr val="00B050"/>
                </a:solidFill>
              </a:rPr>
              <a:t/>
            </a:r>
            <a:br>
              <a:rPr lang="uk-UA" sz="4800" cap="none" dirty="0">
                <a:solidFill>
                  <a:srgbClr val="00B050"/>
                </a:solidFill>
              </a:rPr>
            </a:br>
            <a:r>
              <a:rPr lang="uk-UA" cap="none" dirty="0" smtClean="0">
                <a:solidFill>
                  <a:srgbClr val="0070C0"/>
                </a:solidFill>
              </a:rPr>
              <a:t>- це теорія,</a:t>
            </a:r>
            <a:r>
              <a:rPr lang="uk-UA" sz="4800" cap="none" dirty="0" smtClean="0">
                <a:solidFill>
                  <a:srgbClr val="0070C0"/>
                </a:solidFill>
              </a:rPr>
              <a:t/>
            </a:r>
            <a:br>
              <a:rPr lang="uk-UA" sz="4800" cap="none" dirty="0" smtClean="0">
                <a:solidFill>
                  <a:srgbClr val="0070C0"/>
                </a:solidFill>
              </a:rPr>
            </a:br>
            <a:r>
              <a:rPr lang="uk-UA" sz="4800" i="1" cap="none" dirty="0" smtClean="0">
                <a:solidFill>
                  <a:srgbClr val="C00000"/>
                </a:solidFill>
              </a:rPr>
              <a:t>Я вас здивую:</a:t>
            </a:r>
            <a:br>
              <a:rPr lang="uk-UA" sz="4800" i="1" cap="none" dirty="0" smtClean="0">
                <a:solidFill>
                  <a:srgbClr val="C00000"/>
                </a:solidFill>
              </a:rPr>
            </a:br>
            <a:r>
              <a:rPr lang="uk-UA" sz="4800" i="1" cap="none" dirty="0" smtClean="0">
                <a:solidFill>
                  <a:srgbClr val="C00000"/>
                </a:solidFill>
              </a:rPr>
              <a:t>…</a:t>
            </a:r>
            <a:r>
              <a:rPr lang="ru-RU" sz="4800" cap="none" dirty="0" smtClean="0"/>
              <a:t/>
            </a:r>
            <a:br>
              <a:rPr lang="ru-RU" sz="4800" cap="none" dirty="0" smtClean="0"/>
            </a:br>
            <a:r>
              <a:rPr lang="uk-UA" sz="4800" i="1" cap="none" dirty="0" smtClean="0"/>
              <a:t>- це </a:t>
            </a:r>
            <a:r>
              <a:rPr lang="uk-UA" sz="4800" i="1" cap="none" dirty="0">
                <a:solidFill>
                  <a:srgbClr val="00B050"/>
                </a:solidFill>
              </a:rPr>
              <a:t>практичний</a:t>
            </a:r>
            <a:r>
              <a:rPr lang="uk-UA" sz="4800" i="1" cap="none" dirty="0" smtClean="0"/>
              <a:t> курс.</a:t>
            </a:r>
            <a:r>
              <a:rPr lang="ru-RU" sz="4800" cap="none" dirty="0" smtClean="0"/>
              <a:t/>
            </a:r>
            <a:br>
              <a:rPr lang="ru-RU" sz="4800" cap="none" dirty="0" smtClean="0"/>
            </a:br>
            <a:endParaRPr lang="ru-RU" sz="4800" cap="none" dirty="0">
              <a:solidFill>
                <a:srgbClr val="00B050"/>
              </a:solidFill>
            </a:endParaRPr>
          </a:p>
        </p:txBody>
      </p:sp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C5EB69-4749-4932-8565-8433B7ABC2FB}" type="slidenum">
              <a:rPr lang="ru-RU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44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3802533"/>
          </a:xfrm>
        </p:spPr>
        <p:txBody>
          <a:bodyPr rtlCol="0">
            <a:normAutofit/>
          </a:bodyPr>
          <a:lstStyle/>
          <a:p>
            <a:pPr lvl="1" algn="l" eaLnBrk="1" fontAlgn="auto" hangingPunct="1">
              <a:spcAft>
                <a:spcPts val="0"/>
              </a:spcAft>
              <a:defRPr/>
            </a:pPr>
            <a:r>
              <a:rPr lang="uk-UA" altLang="ru-RU" sz="4000" b="1" dirty="0" smtClean="0">
                <a:solidFill>
                  <a:srgbClr val="00B050"/>
                </a:solidFill>
              </a:rPr>
              <a:t>«</a:t>
            </a:r>
            <a:r>
              <a:rPr lang="uk-UA" sz="4000" b="1" dirty="0">
                <a:solidFill>
                  <a:srgbClr val="00B050"/>
                </a:solidFill>
              </a:rPr>
              <a:t>Торгівля цінними паперами</a:t>
            </a:r>
            <a:r>
              <a:rPr lang="uk-UA" altLang="ru-RU" sz="4000" b="1" dirty="0" smtClean="0">
                <a:solidFill>
                  <a:srgbClr val="00B050"/>
                </a:solidFill>
              </a:rPr>
              <a:t>»</a:t>
            </a:r>
            <a:r>
              <a:rPr lang="uk-UA" altLang="ru-RU" sz="4000" b="1" dirty="0" smtClean="0">
                <a:solidFill>
                  <a:srgbClr val="C00000"/>
                </a:solidFill>
              </a:rPr>
              <a:t> </a:t>
            </a:r>
            <a:r>
              <a:rPr lang="uk-UA" altLang="ru-RU" sz="4000" b="1" dirty="0">
                <a:solidFill>
                  <a:srgbClr val="C00000"/>
                </a:solidFill>
              </a:rPr>
              <a:t>– це реальні гроші, </a:t>
            </a:r>
            <a:r>
              <a:rPr lang="uk-UA" altLang="ru-RU" sz="3600" dirty="0"/>
              <a:t>які можна заробити </a:t>
            </a:r>
            <a:r>
              <a:rPr lang="uk-UA" altLang="ru-RU" sz="3600" i="1" dirty="0" smtClean="0"/>
              <a:t>після іспиту</a:t>
            </a:r>
            <a:r>
              <a:rPr lang="uk-UA" altLang="ru-RU" sz="3600" dirty="0" smtClean="0"/>
              <a:t>,</a:t>
            </a:r>
            <a:br>
              <a:rPr lang="uk-UA" altLang="ru-RU" sz="3600" dirty="0" smtClean="0"/>
            </a:br>
            <a:r>
              <a:rPr lang="uk-UA" altLang="ru-RU" sz="3600" i="1" dirty="0" smtClean="0"/>
              <a:t>а може – ще раніше</a:t>
            </a:r>
            <a:r>
              <a:rPr lang="uk-UA" altLang="ru-RU" sz="4000" dirty="0"/>
              <a:t/>
            </a:r>
            <a:br>
              <a:rPr lang="uk-UA" altLang="ru-RU" sz="4000" dirty="0"/>
            </a:br>
            <a:endParaRPr lang="ru-RU" sz="4000" b="1" kern="1200" dirty="0">
              <a:solidFill>
                <a:srgbClr val="005C2A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660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47248" cy="6048672"/>
          </a:xfrm>
        </p:spPr>
        <p:txBody>
          <a:bodyPr/>
          <a:lstStyle/>
          <a:p>
            <a:r>
              <a:rPr lang="uk-UA" sz="3600" cap="none" dirty="0" smtClean="0">
                <a:solidFill>
                  <a:srgbClr val="005C2A"/>
                </a:solidFill>
              </a:rPr>
              <a:t>На «</a:t>
            </a:r>
            <a:r>
              <a:rPr lang="uk-UA" sz="3600" cap="none" dirty="0" smtClean="0">
                <a:solidFill>
                  <a:srgbClr val="00B050"/>
                </a:solidFill>
              </a:rPr>
              <a:t>Торгівлі </a:t>
            </a:r>
            <a:r>
              <a:rPr lang="uk-UA" sz="3600" cap="none" dirty="0">
                <a:solidFill>
                  <a:srgbClr val="00B050"/>
                </a:solidFill>
              </a:rPr>
              <a:t>цінними паперами</a:t>
            </a:r>
            <a:r>
              <a:rPr lang="uk-UA" sz="3600" cap="none" dirty="0" smtClean="0">
                <a:solidFill>
                  <a:srgbClr val="005C2A"/>
                </a:solidFill>
              </a:rPr>
              <a:t>» ви дізнаєтеся про </a:t>
            </a:r>
            <a:r>
              <a:rPr lang="uk-UA" sz="3600" i="1" cap="none" dirty="0" smtClean="0">
                <a:solidFill>
                  <a:srgbClr val="9F3A11"/>
                </a:solidFill>
              </a:rPr>
              <a:t>методи</a:t>
            </a:r>
            <a:r>
              <a:rPr lang="uk-UA" sz="3600" cap="none" dirty="0" smtClean="0">
                <a:solidFill>
                  <a:srgbClr val="005C2A"/>
                </a:solidFill>
              </a:rPr>
              <a:t>, які використовують щодня:</a:t>
            </a:r>
            <a:br>
              <a:rPr lang="uk-UA" sz="3600" cap="none" dirty="0" smtClean="0">
                <a:solidFill>
                  <a:srgbClr val="005C2A"/>
                </a:solidFill>
              </a:rPr>
            </a:br>
            <a:r>
              <a:rPr lang="uk-UA" sz="3600" dirty="0" smtClean="0">
                <a:solidFill>
                  <a:srgbClr val="005C2A"/>
                </a:solidFill>
              </a:rPr>
              <a:t>  - </a:t>
            </a:r>
            <a:r>
              <a:rPr lang="uk-UA" sz="3600" cap="none" dirty="0" smtClean="0">
                <a:solidFill>
                  <a:srgbClr val="FF0000"/>
                </a:solidFill>
              </a:rPr>
              <a:t>Т</a:t>
            </a:r>
            <a:r>
              <a:rPr lang="uk-UA" sz="3600" cap="none" dirty="0" smtClean="0"/>
              <a:t>рейдер</a:t>
            </a:r>
            <a:br>
              <a:rPr lang="uk-UA" sz="3600" cap="none" dirty="0" smtClean="0"/>
            </a:br>
            <a:r>
              <a:rPr lang="uk-UA" sz="3600" cap="none" dirty="0" smtClean="0"/>
              <a:t>  - </a:t>
            </a:r>
            <a:r>
              <a:rPr lang="uk-UA" sz="3600" cap="none" dirty="0" smtClean="0">
                <a:solidFill>
                  <a:srgbClr val="7030A0"/>
                </a:solidFill>
              </a:rPr>
              <a:t>Б</a:t>
            </a:r>
            <a:r>
              <a:rPr lang="uk-UA" sz="3600" cap="none" dirty="0" smtClean="0"/>
              <a:t>рокер</a:t>
            </a:r>
            <a:br>
              <a:rPr lang="uk-UA" sz="3600" cap="none" dirty="0" smtClean="0"/>
            </a:br>
            <a:r>
              <a:rPr lang="uk-UA" sz="3600" cap="none" dirty="0"/>
              <a:t> </a:t>
            </a:r>
            <a:r>
              <a:rPr lang="uk-UA" sz="3600" cap="none" dirty="0" smtClean="0"/>
              <a:t> - </a:t>
            </a:r>
            <a:r>
              <a:rPr lang="uk-UA" sz="3600" cap="none" dirty="0" smtClean="0">
                <a:solidFill>
                  <a:schemeClr val="accent5">
                    <a:lumMod val="50000"/>
                  </a:schemeClr>
                </a:solidFill>
              </a:rPr>
              <a:t>А</a:t>
            </a:r>
            <a:r>
              <a:rPr lang="uk-UA" sz="3600" cap="none" dirty="0" smtClean="0"/>
              <a:t>ндерайтер</a:t>
            </a:r>
            <a:br>
              <a:rPr lang="uk-UA" sz="3600" cap="none" dirty="0" smtClean="0"/>
            </a:br>
            <a:r>
              <a:rPr lang="uk-UA" sz="3600" cap="none" dirty="0" smtClean="0"/>
              <a:t>  - </a:t>
            </a:r>
            <a:r>
              <a:rPr lang="uk-UA" sz="3600" dirty="0">
                <a:solidFill>
                  <a:srgbClr val="005C2A"/>
                </a:solidFill>
              </a:rPr>
              <a:t>П</a:t>
            </a:r>
            <a:r>
              <a:rPr lang="uk-UA" sz="3600" cap="none" dirty="0"/>
              <a:t>риватний </a:t>
            </a:r>
            <a:r>
              <a:rPr lang="uk-UA" sz="3600" cap="none" dirty="0" smtClean="0"/>
              <a:t>інвестор / </a:t>
            </a:r>
            <a:r>
              <a:rPr lang="uk-UA" sz="3600" cap="none" dirty="0" smtClean="0">
                <a:solidFill>
                  <a:srgbClr val="FF3300"/>
                </a:solidFill>
              </a:rPr>
              <a:t>І</a:t>
            </a:r>
            <a:r>
              <a:rPr lang="uk-UA" sz="3600" cap="none" dirty="0" smtClean="0"/>
              <a:t>нтернет трейдер  </a:t>
            </a:r>
            <a:br>
              <a:rPr lang="uk-UA" sz="3600" cap="none" dirty="0" smtClean="0"/>
            </a:br>
            <a:r>
              <a:rPr lang="uk-UA" sz="3600" cap="none" dirty="0" smtClean="0"/>
              <a:t>  - </a:t>
            </a:r>
            <a:r>
              <a:rPr lang="uk-UA" sz="3600" cap="none" dirty="0" smtClean="0">
                <a:solidFill>
                  <a:srgbClr val="0070C0"/>
                </a:solidFill>
              </a:rPr>
              <a:t>Ф</a:t>
            </a:r>
            <a:r>
              <a:rPr lang="uk-UA" sz="3600" cap="none" dirty="0" smtClean="0"/>
              <a:t>інансовий аналітик</a:t>
            </a:r>
            <a:br>
              <a:rPr lang="uk-UA" sz="3600" cap="none" dirty="0" smtClean="0"/>
            </a:br>
            <a:r>
              <a:rPr lang="uk-UA" sz="3600" cap="none" dirty="0" smtClean="0"/>
              <a:t>  - </a:t>
            </a:r>
            <a:r>
              <a:rPr lang="uk-UA" sz="3600" cap="none" dirty="0" smtClean="0">
                <a:solidFill>
                  <a:srgbClr val="9F3A11"/>
                </a:solidFill>
              </a:rPr>
              <a:t>М</a:t>
            </a:r>
            <a:r>
              <a:rPr lang="uk-UA" sz="3600" cap="none" dirty="0" smtClean="0"/>
              <a:t>енеджер по роботі з інвесторами</a:t>
            </a:r>
            <a:br>
              <a:rPr lang="uk-UA" sz="3600" cap="none" dirty="0" smtClean="0"/>
            </a:br>
            <a:r>
              <a:rPr lang="uk-UA" sz="3600" cap="none" dirty="0" smtClean="0"/>
              <a:t>  </a:t>
            </a:r>
            <a:r>
              <a:rPr lang="ru-RU" sz="3600" cap="none" dirty="0" smtClean="0"/>
              <a:t/>
            </a:r>
            <a:br>
              <a:rPr lang="ru-RU" sz="3600" cap="none" dirty="0" smtClean="0"/>
            </a:br>
            <a:r>
              <a:rPr lang="en-US" sz="7200" b="1" dirty="0" smtClean="0">
                <a:solidFill>
                  <a:srgbClr val="005C2A"/>
                </a:solidFill>
              </a:rPr>
              <a:t/>
            </a:r>
            <a:br>
              <a:rPr lang="en-US" sz="7200" b="1" dirty="0" smtClean="0">
                <a:solidFill>
                  <a:srgbClr val="005C2A"/>
                </a:solidFill>
              </a:rPr>
            </a:br>
            <a:r>
              <a:rPr lang="en-US" sz="7200" b="1" dirty="0" smtClean="0">
                <a:solidFill>
                  <a:srgbClr val="005C2A"/>
                </a:solidFill>
              </a:rPr>
              <a:t/>
            </a:r>
            <a:br>
              <a:rPr lang="en-US" sz="7200" b="1" dirty="0" smtClean="0">
                <a:solidFill>
                  <a:srgbClr val="005C2A"/>
                </a:solidFill>
              </a:rPr>
            </a:br>
            <a:endParaRPr lang="ru-RU" sz="7200" b="1" dirty="0" smtClean="0">
              <a:solidFill>
                <a:srgbClr val="005C2A"/>
              </a:solidFill>
            </a:endParaRPr>
          </a:p>
        </p:txBody>
      </p:sp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C5EB69-4749-4932-8565-8433B7ABC2FB}" type="slidenum">
              <a:rPr lang="ru-RU"/>
              <a:pPr/>
              <a:t>12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иржа 9 августа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0167" y="260648"/>
            <a:ext cx="8690077" cy="626469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rgbClr val="FF0000"/>
                </a:solidFill>
              </a:rPr>
              <a:t>Ви</a:t>
            </a:r>
            <a:r>
              <a:rPr lang="uk-UA" i="1" dirty="0" smtClean="0"/>
              <a:t> навчитеся: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186766" cy="4768865"/>
          </a:xfrm>
        </p:spPr>
        <p:txBody>
          <a:bodyPr/>
          <a:lstStyle/>
          <a:p>
            <a:r>
              <a:rPr lang="uk-UA" sz="2400" dirty="0" smtClean="0"/>
              <a:t>використовувати на практиці </a:t>
            </a:r>
            <a:r>
              <a:rPr lang="uk-UA" sz="2400" dirty="0" smtClean="0">
                <a:solidFill>
                  <a:srgbClr val="C00000"/>
                </a:solidFill>
              </a:rPr>
              <a:t>технологію торгівлі </a:t>
            </a:r>
            <a:r>
              <a:rPr lang="uk-UA" sz="2400" dirty="0" smtClean="0"/>
              <a:t>цінними паперами, біржової та депозитарної діяльності, яка ведеться ліцензованими професійними учасниками фондового ринку; </a:t>
            </a:r>
          </a:p>
          <a:p>
            <a:r>
              <a:rPr lang="uk-UA" sz="2400" b="1" dirty="0" smtClean="0">
                <a:solidFill>
                  <a:srgbClr val="00B050"/>
                </a:solidFill>
              </a:rPr>
              <a:t>оцінювати та прогнозувати </a:t>
            </a:r>
            <a:r>
              <a:rPr lang="uk-UA" sz="2400" dirty="0" smtClean="0"/>
              <a:t>інвестиційні характеристики цінних паперів; </a:t>
            </a:r>
          </a:p>
          <a:p>
            <a:r>
              <a:rPr lang="uk-UA" sz="2400" dirty="0" smtClean="0"/>
              <a:t>робити </a:t>
            </a:r>
            <a:r>
              <a:rPr lang="uk-UA" sz="2400" b="1" dirty="0" smtClean="0">
                <a:solidFill>
                  <a:srgbClr val="7030A0"/>
                </a:solidFill>
              </a:rPr>
              <a:t>професійні аналітичні огляди</a:t>
            </a:r>
            <a:r>
              <a:rPr lang="uk-UA" sz="2400" dirty="0" smtClean="0"/>
              <a:t> та</a:t>
            </a:r>
          </a:p>
          <a:p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презентувати </a:t>
            </a:r>
            <a:r>
              <a:rPr lang="uk-UA" sz="2400" dirty="0" smtClean="0"/>
              <a:t>їх потенційним інвесторам</a:t>
            </a:r>
          </a:p>
          <a:p>
            <a:r>
              <a:rPr lang="uk-UA" sz="2400" dirty="0" smtClean="0">
                <a:solidFill>
                  <a:srgbClr val="FF0000"/>
                </a:solidFill>
              </a:rPr>
              <a:t>утримати увагу аудиторії</a:t>
            </a:r>
            <a:r>
              <a:rPr lang="uk-UA" sz="2400" dirty="0" smtClean="0"/>
              <a:t>, вести дискусію та бути переконливим.</a:t>
            </a:r>
            <a:endParaRPr lang="ru-RU" sz="2400" dirty="0" smtClean="0"/>
          </a:p>
          <a:p>
            <a:r>
              <a:rPr lang="uk-UA" sz="2400" b="1" dirty="0" smtClean="0"/>
              <a:t>А головне – </a:t>
            </a:r>
            <a:r>
              <a:rPr lang="uk-UA" sz="2400" b="1" i="1" dirty="0" smtClean="0">
                <a:solidFill>
                  <a:srgbClr val="FF0000"/>
                </a:solidFill>
              </a:rPr>
              <a:t>отримати від цього задоволення</a:t>
            </a:r>
            <a:r>
              <a:rPr lang="uk-UA" sz="2400" b="1" dirty="0" smtClean="0"/>
              <a:t>!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22323-E2C3-456B-8ED2-077940811B5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404664"/>
            <a:ext cx="8568952" cy="6120680"/>
          </a:xfrm>
        </p:spPr>
        <p:txBody>
          <a:bodyPr/>
          <a:lstStyle/>
          <a:p>
            <a:pPr marL="0" indent="0">
              <a:buNone/>
            </a:pPr>
            <a:r>
              <a:rPr lang="uk-UA" sz="4000" b="1" dirty="0">
                <a:solidFill>
                  <a:srgbClr val="005C2A"/>
                </a:solidFill>
              </a:rPr>
              <a:t>Цей курс готує Вас до кар'єри в сфері </a:t>
            </a:r>
            <a:r>
              <a:rPr lang="uk-UA" sz="4000" b="1" dirty="0" smtClean="0">
                <a:solidFill>
                  <a:srgbClr val="C00000"/>
                </a:solidFill>
              </a:rPr>
              <a:t>торгівлі цінними паперами </a:t>
            </a:r>
            <a:r>
              <a:rPr lang="uk-UA" sz="4000" b="1" dirty="0" smtClean="0">
                <a:solidFill>
                  <a:srgbClr val="005C2A"/>
                </a:solidFill>
              </a:rPr>
              <a:t>та </a:t>
            </a:r>
            <a:r>
              <a:rPr lang="uk-UA" sz="4000" b="1" dirty="0" smtClean="0">
                <a:solidFill>
                  <a:srgbClr val="7030A0"/>
                </a:solidFill>
              </a:rPr>
              <a:t>управління </a:t>
            </a:r>
            <a:r>
              <a:rPr lang="uk-UA" sz="4000" b="1" dirty="0">
                <a:solidFill>
                  <a:srgbClr val="7030A0"/>
                </a:solidFill>
              </a:rPr>
              <a:t>інвестиціями.</a:t>
            </a:r>
            <a:r>
              <a:rPr lang="uk-UA" sz="4000" b="1" dirty="0">
                <a:solidFill>
                  <a:srgbClr val="005C2A"/>
                </a:solidFill>
              </a:rPr>
              <a:t> </a:t>
            </a:r>
            <a:endParaRPr lang="uk-UA" sz="4000" b="1" dirty="0" smtClean="0">
              <a:solidFill>
                <a:srgbClr val="005C2A"/>
              </a:solidFill>
            </a:endParaRPr>
          </a:p>
          <a:p>
            <a:pPr marL="0" indent="0">
              <a:buNone/>
            </a:pPr>
            <a:r>
              <a:rPr lang="uk-UA" sz="2800" b="1" dirty="0">
                <a:solidFill>
                  <a:srgbClr val="005C2A"/>
                </a:solidFill>
              </a:rPr>
              <a:t>Ви отримаєте базові знання для роботи </a:t>
            </a:r>
            <a:r>
              <a:rPr lang="uk-UA" sz="2800" b="1" dirty="0" smtClean="0">
                <a:solidFill>
                  <a:srgbClr val="005C2A"/>
                </a:solidFill>
              </a:rPr>
              <a:t>у </a:t>
            </a:r>
          </a:p>
          <a:p>
            <a:r>
              <a:rPr lang="uk-UA" sz="2800" b="1" dirty="0">
                <a:solidFill>
                  <a:srgbClr val="FF0000"/>
                </a:solidFill>
              </a:rPr>
              <a:t>Б</a:t>
            </a:r>
            <a:r>
              <a:rPr lang="uk-UA" sz="2800" b="1" dirty="0">
                <a:solidFill>
                  <a:srgbClr val="005C2A"/>
                </a:solidFill>
              </a:rPr>
              <a:t>рокерські </a:t>
            </a:r>
            <a:r>
              <a:rPr lang="uk-UA" sz="2800" b="1" dirty="0" smtClean="0">
                <a:solidFill>
                  <a:srgbClr val="005C2A"/>
                </a:solidFill>
              </a:rPr>
              <a:t>фірми - </a:t>
            </a:r>
            <a:r>
              <a:rPr lang="uk-UA" sz="2800" b="1" dirty="0" smtClean="0">
                <a:solidFill>
                  <a:srgbClr val="FF0000"/>
                </a:solidFill>
              </a:rPr>
              <a:t>Т</a:t>
            </a:r>
            <a:r>
              <a:rPr lang="uk-UA" sz="2800" b="1" dirty="0" smtClean="0">
                <a:solidFill>
                  <a:srgbClr val="0070C0"/>
                </a:solidFill>
              </a:rPr>
              <a:t>оргівці цінними паперами</a:t>
            </a:r>
          </a:p>
          <a:p>
            <a:r>
              <a:rPr lang="uk-UA" sz="2800" b="1" dirty="0" smtClean="0">
                <a:solidFill>
                  <a:srgbClr val="0070C0"/>
                </a:solidFill>
              </a:rPr>
              <a:t>К</a:t>
            </a:r>
            <a:r>
              <a:rPr lang="uk-UA" sz="2800" b="1" dirty="0" smtClean="0">
                <a:solidFill>
                  <a:srgbClr val="005C2A"/>
                </a:solidFill>
              </a:rPr>
              <a:t>омпанії </a:t>
            </a:r>
            <a:r>
              <a:rPr lang="uk-UA" sz="2800" b="1" dirty="0">
                <a:solidFill>
                  <a:srgbClr val="005C2A"/>
                </a:solidFill>
              </a:rPr>
              <a:t>з управління </a:t>
            </a:r>
            <a:r>
              <a:rPr lang="uk-UA" sz="2800" b="1" dirty="0" smtClean="0">
                <a:solidFill>
                  <a:srgbClr val="005C2A"/>
                </a:solidFill>
              </a:rPr>
              <a:t>активами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uk-UA" sz="2800" b="1" dirty="0" smtClean="0">
                <a:solidFill>
                  <a:srgbClr val="005C2A"/>
                </a:solidFill>
              </a:rPr>
              <a:t>нвестиційному </a:t>
            </a:r>
            <a:r>
              <a:rPr lang="uk-UA" sz="2800" b="1" dirty="0">
                <a:solidFill>
                  <a:srgbClr val="005C2A"/>
                </a:solidFill>
              </a:rPr>
              <a:t>банку. </a:t>
            </a:r>
            <a:endParaRPr lang="uk-UA" sz="2800" b="1" dirty="0" smtClean="0">
              <a:solidFill>
                <a:srgbClr val="005C2A"/>
              </a:solidFill>
            </a:endParaRPr>
          </a:p>
          <a:p>
            <a:pPr marL="0" indent="0">
              <a:buNone/>
            </a:pPr>
            <a:r>
              <a:rPr lang="uk-UA" sz="2800" b="1" dirty="0">
                <a:solidFill>
                  <a:srgbClr val="005C2A"/>
                </a:solidFill>
              </a:rPr>
              <a:t>Ваші знання і професійні навички будуть також цінними для </a:t>
            </a:r>
          </a:p>
          <a:p>
            <a:r>
              <a:rPr lang="uk-UA" sz="2800" b="1" dirty="0" smtClean="0">
                <a:solidFill>
                  <a:srgbClr val="C00000"/>
                </a:solidFill>
              </a:rPr>
              <a:t>Ф</a:t>
            </a:r>
            <a:r>
              <a:rPr lang="uk-UA" sz="2800" b="1" dirty="0" smtClean="0">
                <a:solidFill>
                  <a:srgbClr val="005C2A"/>
                </a:solidFill>
              </a:rPr>
              <a:t>інансових </a:t>
            </a:r>
            <a:r>
              <a:rPr lang="uk-UA" sz="2800" b="1" dirty="0">
                <a:solidFill>
                  <a:srgbClr val="005C2A"/>
                </a:solidFill>
              </a:rPr>
              <a:t>відділів </a:t>
            </a:r>
            <a:r>
              <a:rPr lang="uk-UA" sz="2800" b="1" dirty="0" smtClean="0">
                <a:solidFill>
                  <a:srgbClr val="005C2A"/>
                </a:solidFill>
              </a:rPr>
              <a:t>промислових корпорацій</a:t>
            </a:r>
            <a:r>
              <a:rPr lang="uk-UA" sz="2800" b="1" dirty="0">
                <a:solidFill>
                  <a:srgbClr val="005C2A"/>
                </a:solidFill>
              </a:rPr>
              <a:t>. </a:t>
            </a:r>
            <a:endParaRPr lang="uk-UA" sz="2800" b="1" dirty="0" smtClean="0">
              <a:solidFill>
                <a:srgbClr val="005C2A"/>
              </a:solidFill>
            </a:endParaRPr>
          </a:p>
          <a:p>
            <a:pPr marL="0" indent="0">
              <a:buNone/>
            </a:pPr>
            <a:r>
              <a:rPr lang="uk-UA" sz="2800" b="1" dirty="0" smtClean="0">
                <a:solidFill>
                  <a:srgbClr val="005C2A"/>
                </a:solidFill>
              </a:rPr>
              <a:t>А також: Ви можете стати </a:t>
            </a:r>
            <a:r>
              <a:rPr lang="uk-UA" sz="2800" b="1" dirty="0" smtClean="0">
                <a:solidFill>
                  <a:srgbClr val="FF0000"/>
                </a:solidFill>
              </a:rPr>
              <a:t>приватним інвестором!</a:t>
            </a:r>
            <a:endParaRPr lang="ru-RU" sz="28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22323-E2C3-456B-8ED2-077940811B5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46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4000" b="1" dirty="0">
                <a:solidFill>
                  <a:srgbClr val="005C2A"/>
                </a:solidFill>
              </a:rPr>
              <a:t>Ви також навчитесь </a:t>
            </a:r>
            <a:endParaRPr lang="uk-UA" sz="4000" b="1" dirty="0" smtClean="0">
              <a:solidFill>
                <a:srgbClr val="005C2A"/>
              </a:solidFill>
            </a:endParaRPr>
          </a:p>
          <a:p>
            <a:r>
              <a:rPr lang="uk-UA" sz="4000" b="1" dirty="0" smtClean="0">
                <a:solidFill>
                  <a:srgbClr val="7030A0"/>
                </a:solidFill>
              </a:rPr>
              <a:t>знаходити</a:t>
            </a:r>
            <a:r>
              <a:rPr lang="uk-UA" sz="4000" b="1" dirty="0" smtClean="0">
                <a:solidFill>
                  <a:srgbClr val="005C2A"/>
                </a:solidFill>
              </a:rPr>
              <a:t> </a:t>
            </a:r>
            <a:r>
              <a:rPr lang="uk-UA" sz="4000" b="1" dirty="0">
                <a:solidFill>
                  <a:srgbClr val="7030A0"/>
                </a:solidFill>
              </a:rPr>
              <a:t>гроші</a:t>
            </a:r>
            <a:r>
              <a:rPr lang="uk-UA" sz="4000" b="1" dirty="0">
                <a:solidFill>
                  <a:srgbClr val="005C2A"/>
                </a:solidFill>
              </a:rPr>
              <a:t> для </a:t>
            </a:r>
            <a:r>
              <a:rPr lang="uk-UA" sz="4000" b="1" dirty="0">
                <a:solidFill>
                  <a:srgbClr val="C00000"/>
                </a:solidFill>
              </a:rPr>
              <a:t>власного бізнесу </a:t>
            </a:r>
            <a:r>
              <a:rPr lang="uk-UA" sz="4000" b="1" dirty="0">
                <a:solidFill>
                  <a:srgbClr val="005C2A"/>
                </a:solidFill>
              </a:rPr>
              <a:t>на </a:t>
            </a:r>
            <a:r>
              <a:rPr lang="uk-UA" sz="4000" b="1" dirty="0" smtClean="0">
                <a:solidFill>
                  <a:srgbClr val="005C2A"/>
                </a:solidFill>
              </a:rPr>
              <a:t>фондовому ринку та</a:t>
            </a:r>
          </a:p>
          <a:p>
            <a:r>
              <a:rPr lang="uk-UA" sz="4000" b="1" dirty="0" smtClean="0">
                <a:solidFill>
                  <a:srgbClr val="7030A0"/>
                </a:solidFill>
              </a:rPr>
              <a:t>інвестувати</a:t>
            </a:r>
            <a:r>
              <a:rPr lang="uk-UA" sz="4000" b="1" dirty="0" smtClean="0">
                <a:solidFill>
                  <a:srgbClr val="0070C0"/>
                </a:solidFill>
              </a:rPr>
              <a:t> </a:t>
            </a:r>
            <a:r>
              <a:rPr lang="uk-UA" sz="4000" b="1" dirty="0">
                <a:solidFill>
                  <a:srgbClr val="C00000"/>
                </a:solidFill>
              </a:rPr>
              <a:t>власні</a:t>
            </a:r>
            <a:r>
              <a:rPr lang="uk-UA" sz="4000" b="1" dirty="0">
                <a:solidFill>
                  <a:srgbClr val="0070C0"/>
                </a:solidFill>
              </a:rPr>
              <a:t> </a:t>
            </a:r>
            <a:r>
              <a:rPr lang="uk-UA" sz="4000" b="1" dirty="0">
                <a:solidFill>
                  <a:srgbClr val="005C2A"/>
                </a:solidFill>
              </a:rPr>
              <a:t>кошти.</a:t>
            </a:r>
            <a:endParaRPr lang="ru-RU" sz="4000" b="1" dirty="0">
              <a:solidFill>
                <a:srgbClr val="005C2A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22323-E2C3-456B-8ED2-077940811B5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4152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467544" y="116633"/>
            <a:ext cx="8568952" cy="6604842"/>
          </a:xfrm>
        </p:spPr>
        <p:txBody>
          <a:bodyPr/>
          <a:lstStyle/>
          <a:p>
            <a:pPr lvl="0"/>
            <a:r>
              <a:rPr lang="uk-UA" sz="3200" cap="none" dirty="0">
                <a:solidFill>
                  <a:srgbClr val="005C2A"/>
                </a:solidFill>
              </a:rPr>
              <a:t>Курс включає в себе інноваційні навчальні кейси, </a:t>
            </a:r>
            <a:r>
              <a:rPr lang="uk-UA" sz="3200" u="sng" cap="none" dirty="0">
                <a:solidFill>
                  <a:srgbClr val="005C2A"/>
                </a:solidFill>
              </a:rPr>
              <a:t>близькі до реальних </a:t>
            </a:r>
            <a:r>
              <a:rPr lang="uk-UA" sz="3200" u="sng" cap="none" dirty="0" smtClean="0">
                <a:solidFill>
                  <a:srgbClr val="005C2A"/>
                </a:solidFill>
              </a:rPr>
              <a:t>бізнес-завдань</a:t>
            </a:r>
            <a:r>
              <a:rPr lang="ru-RU" sz="2400" u="sng" cap="none" dirty="0" smtClean="0"/>
              <a:t/>
            </a:r>
            <a:br>
              <a:rPr lang="ru-RU" sz="2400" u="sng" cap="none" dirty="0" smtClean="0"/>
            </a:br>
            <a:r>
              <a:rPr lang="uk-UA" sz="2800" cap="none" dirty="0" smtClean="0">
                <a:solidFill>
                  <a:srgbClr val="7030A0"/>
                </a:solidFill>
              </a:rPr>
              <a:t>Ви дізнаєтесь</a:t>
            </a:r>
            <a:r>
              <a:rPr lang="uk-UA" sz="2800" cap="none" dirty="0" smtClean="0"/>
              <a:t>: </a:t>
            </a:r>
            <a:br>
              <a:rPr lang="uk-UA" sz="2800" cap="none" dirty="0" smtClean="0"/>
            </a:br>
            <a:r>
              <a:rPr lang="uk-UA" sz="2800" cap="none" dirty="0" smtClean="0"/>
              <a:t> - Як стати професійним учасником / торговцем на фондовому ринку</a:t>
            </a:r>
            <a:br>
              <a:rPr lang="uk-UA" sz="2800" cap="none" dirty="0" smtClean="0"/>
            </a:br>
            <a:r>
              <a:rPr lang="uk-UA" sz="2800" cap="none" dirty="0" smtClean="0"/>
              <a:t> </a:t>
            </a:r>
            <a:r>
              <a:rPr lang="uk-UA" sz="3200" cap="none" dirty="0" smtClean="0"/>
              <a:t>- </a:t>
            </a:r>
            <a:r>
              <a:rPr lang="uk-UA" sz="2800" cap="none" dirty="0" smtClean="0"/>
              <a:t>Як знайти інвестиції для </a:t>
            </a:r>
            <a:r>
              <a:rPr lang="uk-UA" sz="2800" cap="none" dirty="0" smtClean="0">
                <a:solidFill>
                  <a:srgbClr val="C00000"/>
                </a:solidFill>
              </a:rPr>
              <a:t>Вашого старт-апу</a:t>
            </a:r>
            <a:br>
              <a:rPr lang="uk-UA" sz="2800" cap="none" dirty="0" smtClean="0">
                <a:solidFill>
                  <a:srgbClr val="C00000"/>
                </a:solidFill>
              </a:rPr>
            </a:br>
            <a:r>
              <a:rPr lang="uk-UA" sz="2800" cap="none" dirty="0">
                <a:solidFill>
                  <a:srgbClr val="C00000"/>
                </a:solidFill>
              </a:rPr>
              <a:t> </a:t>
            </a:r>
            <a:r>
              <a:rPr lang="uk-UA" sz="2800" cap="none" dirty="0" smtClean="0">
                <a:solidFill>
                  <a:srgbClr val="C00000"/>
                </a:solidFill>
              </a:rPr>
              <a:t>- Я</a:t>
            </a:r>
            <a:r>
              <a:rPr lang="uk-UA" sz="2800" cap="none" dirty="0" smtClean="0"/>
              <a:t>к </a:t>
            </a:r>
            <a:r>
              <a:rPr lang="uk-UA" sz="2800" cap="none" dirty="0" smtClean="0">
                <a:solidFill>
                  <a:srgbClr val="7030A0"/>
                </a:solidFill>
              </a:rPr>
              <a:t>обрати торговця</a:t>
            </a:r>
            <a:r>
              <a:rPr lang="uk-UA" sz="2800" cap="none" dirty="0" smtClean="0"/>
              <a:t> цінними паперами, що обслуговуватиму Вас і Вашу компанію</a:t>
            </a:r>
            <a:r>
              <a:rPr lang="ru-RU" sz="2800" cap="none" dirty="0" smtClean="0">
                <a:solidFill>
                  <a:srgbClr val="C00000"/>
                </a:solidFill>
              </a:rPr>
              <a:t/>
            </a:r>
            <a:br>
              <a:rPr lang="ru-RU" sz="2800" cap="none" dirty="0" smtClean="0">
                <a:solidFill>
                  <a:srgbClr val="C00000"/>
                </a:solidFill>
              </a:rPr>
            </a:br>
            <a:r>
              <a:rPr lang="ru-RU" sz="2800" cap="none" dirty="0" smtClean="0"/>
              <a:t> - Я</a:t>
            </a:r>
            <a:r>
              <a:rPr lang="uk-UA" sz="2800" cap="none" dirty="0" smtClean="0"/>
              <a:t>к </a:t>
            </a:r>
            <a:r>
              <a:rPr lang="uk-UA" sz="2800" cap="none" dirty="0" smtClean="0">
                <a:solidFill>
                  <a:srgbClr val="005C2A"/>
                </a:solidFill>
              </a:rPr>
              <a:t>випустити акції / облігації</a:t>
            </a:r>
            <a:r>
              <a:rPr lang="ru-RU" sz="2800" cap="none" dirty="0" smtClean="0"/>
              <a:t/>
            </a:r>
            <a:br>
              <a:rPr lang="ru-RU" sz="2800" cap="none" dirty="0" smtClean="0"/>
            </a:br>
            <a:r>
              <a:rPr lang="ru-RU" sz="2800" cap="none" dirty="0" smtClean="0"/>
              <a:t> - К</a:t>
            </a:r>
            <a:r>
              <a:rPr lang="uk-UA" sz="2800" cap="none" dirty="0" err="1" smtClean="0"/>
              <a:t>уди</a:t>
            </a:r>
            <a:r>
              <a:rPr lang="uk-UA" sz="2800" cap="none" dirty="0" smtClean="0"/>
              <a:t> вкласти гроші, щоб досягнути </a:t>
            </a:r>
            <a:r>
              <a:rPr lang="uk-UA" sz="2800" cap="none" dirty="0" smtClean="0">
                <a:solidFill>
                  <a:srgbClr val="FF0000"/>
                </a:solidFill>
              </a:rPr>
              <a:t>Вашої мети</a:t>
            </a:r>
            <a:r>
              <a:rPr lang="ru-RU" sz="2800" cap="none" dirty="0" smtClean="0"/>
              <a:t/>
            </a:r>
            <a:br>
              <a:rPr lang="ru-RU" sz="2800" cap="none" dirty="0" smtClean="0"/>
            </a:br>
            <a:r>
              <a:rPr lang="ru-RU" sz="2800" cap="none" dirty="0" smtClean="0"/>
              <a:t> - Я</a:t>
            </a:r>
            <a:r>
              <a:rPr lang="uk-UA" sz="2800" cap="none" dirty="0" smtClean="0"/>
              <a:t>к отримати весь </a:t>
            </a:r>
            <a:r>
              <a:rPr lang="uk-UA" sz="2800" cap="none" dirty="0" smtClean="0">
                <a:solidFill>
                  <a:srgbClr val="00B050"/>
                </a:solidFill>
              </a:rPr>
              <a:t>фондовий ринок </a:t>
            </a:r>
            <a:r>
              <a:rPr lang="uk-UA" sz="2800" cap="none" dirty="0"/>
              <a:t>У</a:t>
            </a:r>
            <a:r>
              <a:rPr lang="uk-UA" sz="2800" cap="none" dirty="0" smtClean="0"/>
              <a:t>країни лише </a:t>
            </a:r>
            <a:r>
              <a:rPr lang="uk-UA" sz="2800" cap="none" dirty="0" smtClean="0">
                <a:solidFill>
                  <a:srgbClr val="00B050"/>
                </a:solidFill>
              </a:rPr>
              <a:t>за</a:t>
            </a:r>
            <a:r>
              <a:rPr lang="uk-UA" sz="2800" cap="none" dirty="0" smtClean="0"/>
              <a:t> </a:t>
            </a:r>
            <a:r>
              <a:rPr lang="uk-UA" sz="2800" cap="none" dirty="0" smtClean="0">
                <a:solidFill>
                  <a:srgbClr val="00B050"/>
                </a:solidFill>
              </a:rPr>
              <a:t>10 грн.</a:t>
            </a:r>
            <a:r>
              <a:rPr lang="ru-RU" sz="2800" cap="none" dirty="0" smtClean="0"/>
              <a:t/>
            </a:r>
            <a:br>
              <a:rPr lang="ru-RU" sz="2800" cap="none" dirty="0" smtClean="0"/>
            </a:br>
            <a:r>
              <a:rPr lang="ru-RU" sz="2800" cap="none" dirty="0" smtClean="0"/>
              <a:t> - </a:t>
            </a:r>
            <a:r>
              <a:rPr lang="uk-UA" sz="2800" cap="none" dirty="0" smtClean="0"/>
              <a:t>Як інвестувати в </a:t>
            </a:r>
            <a:r>
              <a:rPr lang="uk-UA" sz="2800" cap="none" dirty="0" smtClean="0">
                <a:solidFill>
                  <a:srgbClr val="0070C0"/>
                </a:solidFill>
              </a:rPr>
              <a:t>нерухомість або венчурний бізнес</a:t>
            </a:r>
            <a:r>
              <a:rPr lang="uk-UA" sz="2800" cap="none" dirty="0" smtClean="0"/>
              <a:t>, витративши </a:t>
            </a:r>
            <a:r>
              <a:rPr lang="uk-UA" sz="2800" cap="none" dirty="0" smtClean="0">
                <a:solidFill>
                  <a:srgbClr val="0070C0"/>
                </a:solidFill>
              </a:rPr>
              <a:t>не більше 10 тис. грн.</a:t>
            </a:r>
            <a:r>
              <a:rPr lang="ru-RU" sz="2800" cap="none" dirty="0" smtClean="0"/>
              <a:t/>
            </a:r>
            <a:br>
              <a:rPr lang="ru-RU" sz="2800" cap="none" dirty="0" smtClean="0"/>
            </a:br>
            <a:r>
              <a:rPr lang="ru-RU" sz="2400" cap="none" dirty="0" smtClean="0"/>
              <a:t>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en-US" sz="7200" b="1" dirty="0" smtClean="0">
                <a:solidFill>
                  <a:srgbClr val="005C2A"/>
                </a:solidFill>
              </a:rPr>
              <a:t/>
            </a:r>
            <a:br>
              <a:rPr lang="en-US" sz="7200" b="1" dirty="0" smtClean="0">
                <a:solidFill>
                  <a:srgbClr val="005C2A"/>
                </a:solidFill>
              </a:rPr>
            </a:br>
            <a:r>
              <a:rPr lang="en-US" sz="7200" b="1" dirty="0" smtClean="0">
                <a:solidFill>
                  <a:srgbClr val="005C2A"/>
                </a:solidFill>
              </a:rPr>
              <a:t/>
            </a:r>
            <a:br>
              <a:rPr lang="en-US" sz="7200" b="1" dirty="0" smtClean="0">
                <a:solidFill>
                  <a:srgbClr val="005C2A"/>
                </a:solidFill>
              </a:rPr>
            </a:br>
            <a:endParaRPr lang="ru-RU" sz="7200" b="1" dirty="0" smtClean="0">
              <a:solidFill>
                <a:srgbClr val="005C2A"/>
              </a:solidFill>
            </a:endParaRPr>
          </a:p>
        </p:txBody>
      </p:sp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C5EB69-4749-4932-8565-8433B7ABC2FB}" type="slidenum">
              <a:rPr lang="ru-RU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515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467544" y="116633"/>
            <a:ext cx="8568952" cy="6604842"/>
          </a:xfrm>
        </p:spPr>
        <p:txBody>
          <a:bodyPr/>
          <a:lstStyle/>
          <a:p>
            <a:pPr lvl="0"/>
            <a:r>
              <a:rPr lang="ru-RU" sz="3200" cap="none" dirty="0" smtClean="0"/>
              <a:t>  - Я</a:t>
            </a:r>
            <a:r>
              <a:rPr lang="uk-UA" sz="3200" cap="none" dirty="0" smtClean="0"/>
              <a:t>к зробити професійний аналітичний огляд компанії  - </a:t>
            </a:r>
            <a:r>
              <a:rPr lang="uk-UA" sz="3200" cap="none" dirty="0" err="1" smtClean="0">
                <a:solidFill>
                  <a:srgbClr val="C00000"/>
                </a:solidFill>
              </a:rPr>
              <a:t>Сompany</a:t>
            </a:r>
            <a:r>
              <a:rPr lang="uk-UA" sz="3200" cap="none" dirty="0" smtClean="0">
                <a:solidFill>
                  <a:srgbClr val="C00000"/>
                </a:solidFill>
              </a:rPr>
              <a:t> </a:t>
            </a:r>
            <a:r>
              <a:rPr lang="uk-UA" sz="3200" cap="none" dirty="0" err="1" smtClean="0">
                <a:solidFill>
                  <a:srgbClr val="C00000"/>
                </a:solidFill>
              </a:rPr>
              <a:t>Profile</a:t>
            </a:r>
            <a:r>
              <a:rPr lang="uk-UA" sz="3200" cap="none" dirty="0" smtClean="0">
                <a:solidFill>
                  <a:srgbClr val="C00000"/>
                </a:solidFill>
              </a:rPr>
              <a:t/>
            </a:r>
            <a:br>
              <a:rPr lang="uk-UA" sz="3200" cap="none" dirty="0" smtClean="0">
                <a:solidFill>
                  <a:srgbClr val="C00000"/>
                </a:solidFill>
              </a:rPr>
            </a:br>
            <a:r>
              <a:rPr lang="uk-UA" sz="3200" cap="none" dirty="0" smtClean="0"/>
              <a:t> - Як успішно </a:t>
            </a:r>
            <a:r>
              <a:rPr lang="uk-UA" sz="3200" cap="none" dirty="0" smtClean="0">
                <a:solidFill>
                  <a:srgbClr val="0070C0"/>
                </a:solidFill>
              </a:rPr>
              <a:t>торгувати на біржі</a:t>
            </a:r>
            <a:br>
              <a:rPr lang="uk-UA" sz="3200" cap="none" dirty="0" smtClean="0">
                <a:solidFill>
                  <a:srgbClr val="0070C0"/>
                </a:solidFill>
              </a:rPr>
            </a:br>
            <a:r>
              <a:rPr lang="uk-UA" sz="3200" cap="none" dirty="0" smtClean="0">
                <a:solidFill>
                  <a:srgbClr val="C00000"/>
                </a:solidFill>
              </a:rPr>
              <a:t>-  </a:t>
            </a:r>
            <a:r>
              <a:rPr lang="uk-UA" sz="3200" cap="none" dirty="0" smtClean="0"/>
              <a:t>Як здійснити успішне злиття та поглинання - </a:t>
            </a:r>
            <a:r>
              <a:rPr lang="uk-UA" sz="3200" cap="none" dirty="0" smtClean="0">
                <a:solidFill>
                  <a:srgbClr val="005C2A"/>
                </a:solidFill>
              </a:rPr>
              <a:t>M&amp;A</a:t>
            </a:r>
            <a:br>
              <a:rPr lang="uk-UA" sz="3200" cap="none" dirty="0" smtClean="0">
                <a:solidFill>
                  <a:srgbClr val="005C2A"/>
                </a:solidFill>
              </a:rPr>
            </a:br>
            <a:r>
              <a:rPr lang="uk-UA" sz="3200" cap="none" dirty="0" smtClean="0">
                <a:solidFill>
                  <a:srgbClr val="005C2A"/>
                </a:solidFill>
              </a:rPr>
              <a:t> - Як розмістити Ваші акції закордоном</a:t>
            </a:r>
            <a:r>
              <a:rPr lang="uk-UA" sz="3200" cap="none" dirty="0" smtClean="0">
                <a:solidFill>
                  <a:srgbClr val="FF0000"/>
                </a:solidFill>
              </a:rPr>
              <a:t/>
            </a:r>
            <a:br>
              <a:rPr lang="uk-UA" sz="3200" cap="none" dirty="0" smtClean="0">
                <a:solidFill>
                  <a:srgbClr val="FF0000"/>
                </a:solidFill>
              </a:rPr>
            </a:br>
            <a:r>
              <a:rPr lang="uk-UA" sz="3200" cap="none" dirty="0" smtClean="0"/>
              <a:t> - Як </a:t>
            </a:r>
            <a:r>
              <a:rPr lang="uk-UA" sz="3200" cap="none" dirty="0" smtClean="0">
                <a:solidFill>
                  <a:srgbClr val="7030A0"/>
                </a:solidFill>
              </a:rPr>
              <a:t>аналізувати</a:t>
            </a:r>
            <a:r>
              <a:rPr lang="uk-UA" sz="3200" cap="none" dirty="0" smtClean="0"/>
              <a:t> фондовий ринок , щоб </a:t>
            </a:r>
            <a:r>
              <a:rPr lang="uk-UA" sz="3200" cap="none" dirty="0" smtClean="0">
                <a:solidFill>
                  <a:schemeClr val="accent1">
                    <a:lumMod val="75000"/>
                  </a:schemeClr>
                </a:solidFill>
              </a:rPr>
              <a:t>успішно купувати й продавати </a:t>
            </a:r>
            <a:r>
              <a:rPr lang="uk-UA" sz="3200" cap="none" dirty="0" smtClean="0"/>
              <a:t>цінні папери</a:t>
            </a:r>
            <a:br>
              <a:rPr lang="uk-UA" sz="3200" cap="none" dirty="0" smtClean="0"/>
            </a:br>
            <a:r>
              <a:rPr lang="uk-UA" sz="3200" cap="none" dirty="0" smtClean="0">
                <a:solidFill>
                  <a:srgbClr val="FF0000"/>
                </a:solidFill>
              </a:rPr>
              <a:t>- </a:t>
            </a:r>
            <a:r>
              <a:rPr lang="uk-UA" sz="3200" cap="none" dirty="0" smtClean="0"/>
              <a:t>Як розрахувати </a:t>
            </a:r>
            <a:r>
              <a:rPr lang="uk-UA" sz="3200" cap="none" dirty="0" smtClean="0">
                <a:solidFill>
                  <a:srgbClr val="FF0000"/>
                </a:solidFill>
              </a:rPr>
              <a:t>доходність Ваших </a:t>
            </a:r>
            <a:r>
              <a:rPr lang="uk-UA" sz="3200" cap="none" dirty="0" smtClean="0"/>
              <a:t>інвестицій </a:t>
            </a:r>
            <a:br>
              <a:rPr lang="uk-UA" sz="3200" cap="none" dirty="0" smtClean="0"/>
            </a:br>
            <a:r>
              <a:rPr lang="uk-UA" sz="3200" cap="none" dirty="0" smtClean="0"/>
              <a:t>Нарешті, Ви дізнаєтесь, що це за звір такий - </a:t>
            </a:r>
            <a:r>
              <a:rPr lang="uk-UA" sz="3200" cap="none" dirty="0" smtClean="0">
                <a:solidFill>
                  <a:srgbClr val="00B050"/>
                </a:solidFill>
              </a:rPr>
              <a:t>Ф’ючерс на індекс UX</a:t>
            </a:r>
            <a:r>
              <a:rPr lang="uk-UA" sz="3200" cap="none" dirty="0" smtClean="0"/>
              <a:t>, і як на ньому можна заробити.</a:t>
            </a:r>
            <a:r>
              <a:rPr lang="ru-RU" dirty="0"/>
              <a:t/>
            </a:r>
            <a:br>
              <a:rPr lang="ru-RU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en-US" sz="7200" b="1" dirty="0" smtClean="0">
                <a:solidFill>
                  <a:srgbClr val="005C2A"/>
                </a:solidFill>
              </a:rPr>
              <a:t/>
            </a:r>
            <a:br>
              <a:rPr lang="en-US" sz="7200" b="1" dirty="0" smtClean="0">
                <a:solidFill>
                  <a:srgbClr val="005C2A"/>
                </a:solidFill>
              </a:rPr>
            </a:br>
            <a:r>
              <a:rPr lang="en-US" sz="7200" b="1" dirty="0" smtClean="0">
                <a:solidFill>
                  <a:srgbClr val="005C2A"/>
                </a:solidFill>
              </a:rPr>
              <a:t/>
            </a:r>
            <a:br>
              <a:rPr lang="en-US" sz="7200" b="1" dirty="0" smtClean="0">
                <a:solidFill>
                  <a:srgbClr val="005C2A"/>
                </a:solidFill>
              </a:rPr>
            </a:br>
            <a:endParaRPr lang="ru-RU" sz="7200" b="1" dirty="0" smtClean="0">
              <a:solidFill>
                <a:srgbClr val="005C2A"/>
              </a:solidFill>
            </a:endParaRPr>
          </a:p>
        </p:txBody>
      </p:sp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C5EB69-4749-4932-8565-8433B7ABC2FB}" type="slidenum">
              <a:rPr lang="ru-RU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3845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22323-E2C3-456B-8ED2-077940811B5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196752"/>
            <a:ext cx="8229600" cy="230425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b="1" dirty="0" smtClean="0">
                <a:solidFill>
                  <a:srgbClr val="005C2A"/>
                </a:solidFill>
              </a:rPr>
              <a:t>Практичні навички</a:t>
            </a:r>
            <a:r>
              <a:rPr lang="uk-UA" dirty="0" smtClean="0"/>
              <a:t>, що Ви отримаєте,</a:t>
            </a:r>
            <a:r>
              <a:rPr lang="en-US" dirty="0" smtClean="0"/>
              <a:t> </a:t>
            </a:r>
            <a:r>
              <a:rPr lang="uk-UA" dirty="0" smtClean="0"/>
              <a:t>включите у  </a:t>
            </a:r>
            <a:r>
              <a:rPr lang="uk-UA" sz="4800" b="1" dirty="0" smtClean="0">
                <a:solidFill>
                  <a:srgbClr val="C00000"/>
                </a:solidFill>
              </a:rPr>
              <a:t>Резюме</a:t>
            </a:r>
            <a:r>
              <a:rPr lang="uk-UA" dirty="0" smtClean="0"/>
              <a:t> для потенційного роботодавця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1070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22323-E2C3-456B-8ED2-077940811B5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4643438" y="2857496"/>
            <a:ext cx="4000528" cy="3429024"/>
          </a:xfrm>
          <a:prstGeom prst="horizontalScroll">
            <a:avLst>
              <a:gd name="adj" fmla="val 12500"/>
            </a:avLst>
          </a:prstGeom>
          <a:solidFill>
            <a:srgbClr val="F7CAAC">
              <a:alpha val="21960"/>
            </a:srgbClr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«Я розповім вам, як стати багатим. Закрийте двері.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Бійтеся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коли інші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жадібні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 Будьте </a:t>
            </a:r>
            <a:r>
              <a:rPr lang="uk-UA" sz="20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жадібні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коли інші </a:t>
            </a:r>
            <a:r>
              <a:rPr lang="uk-UA" sz="2000" i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бояться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»</a:t>
            </a:r>
            <a:endParaRPr kumimoji="0" lang="uk-UA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Уоррен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Баффетт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Warren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Buffett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Содержимое 11" descr="http://finpost.com.ua/wp-content/uploads/2019/05/news2.02.05.1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392909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725FE-BC99-4BC0-803D-297F90E558C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61950"/>
            <a:ext cx="8763000" cy="6134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7742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597666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/>
            </a:r>
            <a:br>
              <a:rPr lang="uk-UA" b="1" dirty="0" smtClean="0">
                <a:solidFill>
                  <a:srgbClr val="00B050"/>
                </a:solidFill>
              </a:rPr>
            </a:br>
            <a:r>
              <a:rPr lang="uk-UA" b="1" dirty="0" smtClean="0">
                <a:solidFill>
                  <a:srgbClr val="00B050"/>
                </a:solidFill>
              </a:rPr>
              <a:t>БОНУС</a:t>
            </a:r>
            <a:br>
              <a:rPr lang="uk-UA" b="1" dirty="0" smtClean="0">
                <a:solidFill>
                  <a:srgbClr val="00B050"/>
                </a:solidFill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Ви </a:t>
            </a:r>
            <a:r>
              <a:rPr lang="uk-UA" dirty="0"/>
              <a:t>також навчитесь:</a:t>
            </a:r>
            <a:r>
              <a:rPr lang="ru-RU" dirty="0"/>
              <a:t/>
            </a:r>
            <a:br>
              <a:rPr lang="ru-RU" dirty="0"/>
            </a:br>
            <a:r>
              <a:rPr lang="uk-UA" dirty="0">
                <a:solidFill>
                  <a:srgbClr val="00B0F0"/>
                </a:solidFill>
              </a:rPr>
              <a:t>Працювати в команді</a:t>
            </a:r>
            <a:r>
              <a:rPr lang="ru-RU" dirty="0"/>
              <a:t/>
            </a:r>
            <a:br>
              <a:rPr lang="ru-RU" dirty="0"/>
            </a:br>
            <a:r>
              <a:rPr lang="uk-UA" dirty="0">
                <a:solidFill>
                  <a:srgbClr val="7030A0"/>
                </a:solidFill>
              </a:rPr>
              <a:t>Виступати з презентацією перед потенційними інвесторами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uk-UA" dirty="0">
                <a:solidFill>
                  <a:srgbClr val="C00000"/>
                </a:solidFill>
              </a:rPr>
              <a:t>Завойовувати аудиторію</a:t>
            </a:r>
            <a:r>
              <a:rPr lang="ru-RU" dirty="0"/>
              <a:t/>
            </a:r>
            <a:br>
              <a:rPr lang="ru-RU" dirty="0"/>
            </a:br>
            <a:r>
              <a:rPr lang="uk-UA" dirty="0">
                <a:solidFill>
                  <a:srgbClr val="005C2A"/>
                </a:solidFill>
              </a:rPr>
              <a:t>Цікаво проводити дискусію та бути переконливим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5017564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/>
          <a:lstStyle/>
          <a:p>
            <a:pPr algn="l"/>
            <a:r>
              <a:rPr lang="uk-UA" b="1" dirty="0">
                <a:solidFill>
                  <a:srgbClr val="005C2A"/>
                </a:solidFill>
              </a:rPr>
              <a:t>Отримувати від цього </a:t>
            </a:r>
            <a:r>
              <a:rPr lang="uk-UA" b="1" dirty="0" smtClean="0">
                <a:solidFill>
                  <a:srgbClr val="005C2A"/>
                </a:solidFill>
              </a:rPr>
              <a:t>               </a:t>
            </a:r>
            <a:r>
              <a:rPr lang="uk-UA" b="1" dirty="0" smtClean="0">
                <a:solidFill>
                  <a:srgbClr val="FF3300"/>
                </a:solidFill>
              </a:rPr>
              <a:t>						задоволення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725FE-BC99-4BC0-803D-297F90E558C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44" y="2258219"/>
            <a:ext cx="9144000" cy="3257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8047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stock_generic_17153-1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-1" y="0"/>
            <a:ext cx="921546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24744"/>
            <a:ext cx="8229600" cy="3875892"/>
          </a:xfrm>
        </p:spPr>
        <p:txBody>
          <a:bodyPr>
            <a:noAutofit/>
          </a:bodyPr>
          <a:lstStyle/>
          <a:p>
            <a:r>
              <a:rPr lang="uk-UA" sz="5400" dirty="0"/>
              <a:t>Основні причини для вивчення </a:t>
            </a:r>
            <a:r>
              <a:rPr lang="uk-UA" sz="5400" dirty="0" smtClean="0"/>
              <a:t>курсу</a:t>
            </a:r>
            <a:br>
              <a:rPr lang="uk-UA" sz="5400" dirty="0" smtClean="0"/>
            </a:br>
            <a:r>
              <a:rPr lang="uk-UA" sz="6000" b="1" dirty="0" smtClean="0">
                <a:solidFill>
                  <a:srgbClr val="00B050"/>
                </a:solidFill>
              </a:rPr>
              <a:t>«Торгівля цінними паперами»</a:t>
            </a:r>
            <a:endParaRPr lang="ru-RU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78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3649"/>
          </a:xfrm>
        </p:spPr>
        <p:txBody>
          <a:bodyPr/>
          <a:lstStyle/>
          <a:p>
            <a:r>
              <a:rPr lang="uk-UA" dirty="0" smtClean="0"/>
              <a:t>Наші </a:t>
            </a:r>
            <a:r>
              <a:rPr lang="uk-UA" dirty="0" smtClean="0">
                <a:solidFill>
                  <a:srgbClr val="C00000"/>
                </a:solidFill>
              </a:rPr>
              <a:t>партнери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22323-E2C3-456B-8ED2-077940811B58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204" y="1268284"/>
            <a:ext cx="2520280" cy="80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2552" y="2272264"/>
            <a:ext cx="284918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8885" y="2451505"/>
            <a:ext cx="19431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554278"/>
            <a:ext cx="2857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9060" y="3407255"/>
            <a:ext cx="940686" cy="12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37531" y="4487936"/>
            <a:ext cx="2181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66782" y="4834923"/>
            <a:ext cx="32827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240" y="3568408"/>
            <a:ext cx="3667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D:\Мила\Projects\#GIPS\_0611 Перевод GIPS\_GIPS - Branding Guidelines\GIPS-Logo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68284" y="5978971"/>
            <a:ext cx="2390775" cy="790575"/>
          </a:xfrm>
          <a:prstGeom prst="rect">
            <a:avLst/>
          </a:prstGeom>
          <a:noFill/>
        </p:spPr>
      </p:pic>
      <p:pic>
        <p:nvPicPr>
          <p:cNvPr id="1028" name="Picture 4" descr="http://www.nettrader.ru/sites/default/files/1/images/logo_nettrader_new_2.pn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6" y="1238580"/>
            <a:ext cx="3867150" cy="895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04" y="2133931"/>
            <a:ext cx="2209524" cy="13206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3655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31296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Тренінги від банків та інвестиційних компаній </a:t>
            </a:r>
            <a:r>
              <a:rPr lang="uk-UA" dirty="0" smtClean="0"/>
              <a:t>, що проходять в зручний для Вас час, надають змогу отримати додаткові знання. По закінченню цих курсів студенти, що найкраще себе проявлять </a:t>
            </a:r>
            <a:r>
              <a:rPr lang="uk-UA" dirty="0" smtClean="0">
                <a:solidFill>
                  <a:srgbClr val="FF0000"/>
                </a:solidFill>
              </a:rPr>
              <a:t>отримають змогу працевлаштуватися </a:t>
            </a:r>
            <a:r>
              <a:rPr lang="uk-UA" dirty="0" smtClean="0"/>
              <a:t>в ці компанії.</a:t>
            </a:r>
            <a:endParaRPr lang="ru-RU" dirty="0"/>
          </a:p>
        </p:txBody>
      </p:sp>
      <p:pic>
        <p:nvPicPr>
          <p:cNvPr id="6" name="Рисунок 5" descr="stand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717032"/>
            <a:ext cx="5040560" cy="28428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277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 Market</a:t>
            </a:r>
            <a:r>
              <a:rPr lang="uk-UA" dirty="0"/>
              <a:t>: </a:t>
            </a:r>
            <a:r>
              <a:rPr lang="ru-RU" b="1" dirty="0" err="1">
                <a:solidFill>
                  <a:srgbClr val="7030A0"/>
                </a:solidFill>
              </a:rPr>
              <a:t>Юрій</a:t>
            </a:r>
            <a:r>
              <a:rPr lang="ru-RU" b="1" dirty="0">
                <a:solidFill>
                  <a:srgbClr val="7030A0"/>
                </a:solidFill>
              </a:rPr>
              <a:t> Бойко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378" y="1221581"/>
            <a:ext cx="3977822" cy="53037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22323-E2C3-456B-8ED2-077940811B5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4843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/>
              <a:t>Агенція</a:t>
            </a:r>
            <a:r>
              <a:rPr lang="ru-RU" sz="3600" dirty="0"/>
              <a:t> </a:t>
            </a:r>
            <a:r>
              <a:rPr lang="ru-RU" sz="3600" dirty="0" err="1"/>
              <a:t>відносин</a:t>
            </a:r>
            <a:r>
              <a:rPr lang="ru-RU" sz="3600" dirty="0"/>
              <a:t> з </a:t>
            </a:r>
            <a:r>
              <a:rPr lang="ru-RU" sz="3600" dirty="0" err="1" smtClean="0"/>
              <a:t>інвесторами</a:t>
            </a:r>
            <a:r>
              <a:rPr lang="ru-RU" sz="3600" dirty="0" smtClean="0"/>
              <a:t>: </a:t>
            </a:r>
            <a:r>
              <a:rPr lang="ru-RU" sz="3600" b="1" dirty="0" smtClean="0">
                <a:solidFill>
                  <a:srgbClr val="7030A0"/>
                </a:solidFill>
              </a:rPr>
              <a:t>Оксана </a:t>
            </a:r>
            <a:r>
              <a:rPr lang="ru-RU" sz="3600" b="1" dirty="0" err="1">
                <a:solidFill>
                  <a:srgbClr val="7030A0"/>
                </a:solidFill>
              </a:rPr>
              <a:t>Параскева</a:t>
            </a:r>
            <a:r>
              <a:rPr lang="ru-RU" sz="3600" b="1" dirty="0">
                <a:solidFill>
                  <a:srgbClr val="7030A0"/>
                </a:solidFill>
              </a:rPr>
              <a:t>, </a:t>
            </a:r>
            <a:r>
              <a:rPr lang="ru-RU" sz="3600" b="1" dirty="0" err="1">
                <a:solidFill>
                  <a:srgbClr val="7030A0"/>
                </a:solidFill>
              </a:rPr>
              <a:t>Олександр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Нікішев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32912"/>
            <a:ext cx="7272807" cy="513057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22323-E2C3-456B-8ED2-077940811B58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2285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0232"/>
          </a:xfrm>
        </p:spPr>
        <p:txBody>
          <a:bodyPr/>
          <a:lstStyle/>
          <a:p>
            <a:r>
              <a:rPr lang="ru-RU" dirty="0" smtClean="0"/>
              <a:t>ОТР: </a:t>
            </a:r>
            <a:r>
              <a:rPr lang="ru-RU" b="1" dirty="0" smtClean="0">
                <a:solidFill>
                  <a:srgbClr val="7030A0"/>
                </a:solidFill>
              </a:rPr>
              <a:t>Григорий </a:t>
            </a:r>
            <a:r>
              <a:rPr lang="ru-RU" b="1" dirty="0">
                <a:solidFill>
                  <a:srgbClr val="7030A0"/>
                </a:solidFill>
              </a:rPr>
              <a:t>Овчаренко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4870"/>
            <a:ext cx="7488831" cy="561662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22323-E2C3-456B-8ED2-077940811B58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0193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Трейдер </a:t>
            </a:r>
            <a:r>
              <a:rPr lang="ru-RU" b="1" dirty="0" err="1">
                <a:solidFill>
                  <a:srgbClr val="7030A0"/>
                </a:solidFill>
              </a:rPr>
              <a:t>Олександр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Циглін</a:t>
            </a:r>
            <a:r>
              <a:rPr lang="ru-RU" dirty="0" smtClean="0"/>
              <a:t>, автор книги «</a:t>
            </a:r>
            <a:r>
              <a:rPr lang="ru-RU" dirty="0" err="1" smtClean="0"/>
              <a:t>Біржа</a:t>
            </a:r>
            <a:r>
              <a:rPr lang="en-US" dirty="0"/>
              <a:t>/</a:t>
            </a:r>
            <a:r>
              <a:rPr lang="en-US" dirty="0" err="1" smtClean="0"/>
              <a:t>ua</a:t>
            </a:r>
            <a:r>
              <a:rPr lang="uk-UA" dirty="0" smtClean="0"/>
              <a:t>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7638"/>
            <a:ext cx="6984776" cy="519985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22323-E2C3-456B-8ED2-077940811B58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758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i="1" dirty="0" err="1" smtClean="0"/>
              <a:t>Знайомство</a:t>
            </a:r>
            <a:r>
              <a:rPr lang="ru-RU" sz="7200" b="1" i="1" dirty="0" smtClean="0"/>
              <a:t>…</a:t>
            </a:r>
            <a:endParaRPr lang="ru-RU" sz="7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Українська асоціація інвестиційного бізнесу - УАІБ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0" y="1600200"/>
            <a:ext cx="8126099" cy="539301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22323-E2C3-456B-8ED2-077940811B58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9245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665"/>
            <a:ext cx="8229600" cy="911385"/>
          </a:xfrm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Українська біржа </a:t>
            </a:r>
            <a:r>
              <a:rPr lang="ru-RU" b="1" dirty="0" smtClean="0">
                <a:solidFill>
                  <a:srgbClr val="7030A0"/>
                </a:solidFill>
              </a:rPr>
              <a:t>– </a:t>
            </a:r>
            <a:r>
              <a:rPr lang="en-US" b="1" dirty="0" smtClean="0">
                <a:solidFill>
                  <a:srgbClr val="7030A0"/>
                </a:solidFill>
              </a:rPr>
              <a:t>ux.ua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5" y="908720"/>
            <a:ext cx="8751741" cy="568863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22323-E2C3-456B-8ED2-077940811B58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7061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shibki-investo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6012"/>
            <a:ext cx="9144000" cy="6858000"/>
          </a:xfrm>
          <a:prstGeom prst="rect">
            <a:avLst/>
          </a:prstGeom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4762872" cy="6552728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b="1" dirty="0" smtClean="0">
                <a:solidFill>
                  <a:srgbClr val="C00000"/>
                </a:solidFill>
              </a:rPr>
              <a:t>Викладачі</a:t>
            </a:r>
            <a:r>
              <a:rPr lang="uk-UA" sz="3600" b="1" dirty="0"/>
              <a:t> </a:t>
            </a:r>
            <a:endParaRPr lang="uk-UA" sz="3600" b="1" dirty="0" smtClean="0"/>
          </a:p>
          <a:p>
            <a:r>
              <a:rPr lang="uk-UA" b="1" dirty="0" smtClean="0">
                <a:solidFill>
                  <a:srgbClr val="7030A0"/>
                </a:solidFill>
              </a:rPr>
              <a:t>є практиками </a:t>
            </a:r>
            <a:r>
              <a:rPr lang="uk-UA" b="1" u="sng" dirty="0" smtClean="0"/>
              <a:t>банківського-кредитного </a:t>
            </a:r>
            <a:r>
              <a:rPr lang="uk-UA" b="1" dirty="0" smtClean="0"/>
              <a:t>та</a:t>
            </a:r>
            <a:r>
              <a:rPr lang="uk-UA" b="1" u="sng" dirty="0" smtClean="0"/>
              <a:t> фондового ринку </a:t>
            </a:r>
            <a:r>
              <a:rPr lang="uk-UA" b="1" dirty="0" smtClean="0"/>
              <a:t>і зможуть поділитись власним досвідом роботи на цих ринках;</a:t>
            </a:r>
          </a:p>
          <a:p>
            <a:r>
              <a:rPr lang="uk-UA" b="1" dirty="0" smtClean="0"/>
              <a:t>Можливість відвідувати </a:t>
            </a:r>
            <a:r>
              <a:rPr lang="uk-UA" b="1" u="sng" dirty="0" smtClean="0"/>
              <a:t>семінари профес</a:t>
            </a:r>
            <a:r>
              <a:rPr lang="en-US" b="1" u="sng" dirty="0" smtClean="0"/>
              <a:t>i</a:t>
            </a:r>
            <a:r>
              <a:rPr lang="ru-RU" b="1" u="sng" dirty="0" smtClean="0"/>
              <a:t>йних</a:t>
            </a:r>
            <a:r>
              <a:rPr lang="uk-UA" b="1" u="sng" dirty="0" smtClean="0"/>
              <a:t> учасників</a:t>
            </a:r>
            <a:r>
              <a:rPr lang="uk-UA" b="1" dirty="0" smtClean="0"/>
              <a:t> фондового ринку;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668241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764703"/>
            <a:ext cx="4608512" cy="5419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Автор курсу, Людмила </a:t>
            </a:r>
            <a:r>
              <a:rPr lang="uk-UA" dirty="0" err="1" smtClean="0"/>
              <a:t>Жураховська</a:t>
            </a:r>
            <a:r>
              <a:rPr lang="uk-UA" dirty="0" smtClean="0"/>
              <a:t> </a:t>
            </a:r>
          </a:p>
          <a:p>
            <a:r>
              <a:rPr lang="uk-UA" sz="2400" dirty="0" smtClean="0"/>
              <a:t>кандидат </a:t>
            </a:r>
            <a:r>
              <a:rPr lang="uk-UA" sz="2400" dirty="0"/>
              <a:t>економічних наук, MBA, є </a:t>
            </a:r>
            <a:r>
              <a:rPr lang="uk-UA" sz="2400" dirty="0">
                <a:solidFill>
                  <a:srgbClr val="005C2A"/>
                </a:solidFill>
              </a:rPr>
              <a:t>експертом з</a:t>
            </a:r>
            <a:r>
              <a:rPr lang="uk-UA" sz="2400" dirty="0"/>
              <a:t> </a:t>
            </a:r>
            <a:r>
              <a:rPr lang="uk-UA" sz="2400" dirty="0">
                <a:solidFill>
                  <a:srgbClr val="C00000"/>
                </a:solidFill>
              </a:rPr>
              <a:t>5-річним практичним досвідом</a:t>
            </a:r>
            <a:r>
              <a:rPr lang="uk-UA" sz="2400" dirty="0">
                <a:solidFill>
                  <a:srgbClr val="005C2A"/>
                </a:solidFill>
              </a:rPr>
              <a:t> в брокерських, дилерських операціях з акціями та облігаціями та управління портфелем цінних паперів</a:t>
            </a:r>
            <a:r>
              <a:rPr lang="uk-UA" sz="2400" dirty="0"/>
              <a:t>. </a:t>
            </a:r>
            <a:endParaRPr lang="uk-UA" sz="2400" dirty="0" smtClean="0"/>
          </a:p>
          <a:p>
            <a:r>
              <a:rPr lang="uk-UA" sz="2400" dirty="0" smtClean="0"/>
              <a:t>її </a:t>
            </a:r>
            <a:r>
              <a:rPr lang="uk-UA" sz="2400" dirty="0"/>
              <a:t>досвід в інвестиціях був узагальнений в більш ніж 100 статей в провідних фінансових ЗМІ. </a:t>
            </a:r>
            <a:endParaRPr lang="uk-UA" sz="2400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06" y="764703"/>
            <a:ext cx="4080901" cy="61183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600443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725FE-BC99-4BC0-803D-297F90E558C6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4008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5757874" cy="5840435"/>
          </a:xfrm>
        </p:spPr>
        <p:txBody>
          <a:bodyPr>
            <a:normAutofit fontScale="92500"/>
          </a:bodyPr>
          <a:lstStyle/>
          <a:p>
            <a:r>
              <a:rPr lang="uk-UA" sz="3000" dirty="0"/>
              <a:t>Курс заснований на вимогах </a:t>
            </a:r>
            <a:r>
              <a:rPr lang="uk-UA" sz="3000" dirty="0">
                <a:solidFill>
                  <a:srgbClr val="7030A0"/>
                </a:solidFill>
              </a:rPr>
              <a:t>Національної комісії з цінних паперів та фондового ринку (НКЦПФР)</a:t>
            </a:r>
            <a:r>
              <a:rPr lang="uk-UA" sz="3000" dirty="0"/>
              <a:t> для </a:t>
            </a:r>
            <a:r>
              <a:rPr lang="uk-UA" sz="3000" b="1" dirty="0">
                <a:solidFill>
                  <a:srgbClr val="C00000"/>
                </a:solidFill>
              </a:rPr>
              <a:t>сертифікованих фахівців</a:t>
            </a:r>
            <a:r>
              <a:rPr lang="uk-UA" sz="3000" dirty="0"/>
              <a:t>  ринку цінних паперів. Ви отримаєте </a:t>
            </a:r>
            <a:r>
              <a:rPr lang="uk-UA" sz="3000" b="1" dirty="0">
                <a:solidFill>
                  <a:srgbClr val="005C2A"/>
                </a:solidFill>
              </a:rPr>
              <a:t>початкову базу для </a:t>
            </a:r>
            <a:r>
              <a:rPr lang="uk-UA" sz="3000" dirty="0"/>
              <a:t>здачі іспиту НКЦПФР та </a:t>
            </a:r>
            <a:r>
              <a:rPr lang="uk-UA" sz="3000" b="1" dirty="0">
                <a:solidFill>
                  <a:srgbClr val="C00000"/>
                </a:solidFill>
              </a:rPr>
              <a:t>отримання сертифікату </a:t>
            </a:r>
            <a:r>
              <a:rPr lang="uk-UA" sz="3000" dirty="0"/>
              <a:t>для роботи на фондовому ринку.</a:t>
            </a:r>
            <a:endParaRPr lang="ru-RU" sz="3000" dirty="0"/>
          </a:p>
          <a:p>
            <a:r>
              <a:rPr lang="uk-UA" sz="3000" b="1" dirty="0" smtClean="0">
                <a:solidFill>
                  <a:srgbClr val="005C2A"/>
                </a:solidFill>
              </a:rPr>
              <a:t>Курс </a:t>
            </a:r>
            <a:r>
              <a:rPr lang="uk-UA" sz="3000" b="1" dirty="0">
                <a:solidFill>
                  <a:srgbClr val="005C2A"/>
                </a:solidFill>
              </a:rPr>
              <a:t>озброює Вас </a:t>
            </a:r>
            <a:r>
              <a:rPr lang="uk-UA" sz="3000" dirty="0"/>
              <a:t>знаннями та практичними вміннями, щоб почати успішну кар'єру на </a:t>
            </a:r>
            <a:r>
              <a:rPr lang="uk-UA" sz="3000" dirty="0" smtClean="0"/>
              <a:t>фондовому </a:t>
            </a:r>
            <a:r>
              <a:rPr lang="uk-UA" sz="3000" dirty="0"/>
              <a:t>ринку. </a:t>
            </a:r>
            <a:endParaRPr lang="ru-RU" sz="3000" dirty="0"/>
          </a:p>
          <a:p>
            <a:endParaRPr lang="ru-RU" dirty="0"/>
          </a:p>
        </p:txBody>
      </p:sp>
      <p:pic>
        <p:nvPicPr>
          <p:cNvPr id="4" name="Рисунок 3" descr="6-300x2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3610" y="-28645"/>
            <a:ext cx="3176902" cy="66009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008536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3740224" cy="5361459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Реальний </a:t>
            </a:r>
            <a:r>
              <a:rPr lang="uk-UA" b="1" dirty="0">
                <a:solidFill>
                  <a:srgbClr val="C00000"/>
                </a:solidFill>
              </a:rPr>
              <a:t>досвід </a:t>
            </a:r>
            <a:r>
              <a:rPr lang="uk-UA" dirty="0"/>
              <a:t>з інвестування на </a:t>
            </a:r>
            <a:r>
              <a:rPr lang="uk-UA" dirty="0" smtClean="0"/>
              <a:t>фондовому ринку, </a:t>
            </a:r>
            <a:r>
              <a:rPr lang="uk-UA" dirty="0"/>
              <a:t>що ви отримаєте. </a:t>
            </a:r>
            <a:endParaRPr lang="uk-UA" dirty="0" smtClean="0"/>
          </a:p>
          <a:p>
            <a:r>
              <a:rPr lang="uk-UA" dirty="0" smtClean="0"/>
              <a:t>Він </a:t>
            </a:r>
            <a:r>
              <a:rPr lang="uk-UA" dirty="0"/>
              <a:t>може бути </a:t>
            </a:r>
            <a:r>
              <a:rPr lang="uk-UA" b="1" dirty="0">
                <a:solidFill>
                  <a:srgbClr val="7030A0"/>
                </a:solidFill>
              </a:rPr>
              <a:t>використаний</a:t>
            </a:r>
            <a:r>
              <a:rPr lang="uk-UA" dirty="0"/>
              <a:t> для вирішення різноманітних практичних, фінансових і управлінських проблем.</a:t>
            </a:r>
            <a:endParaRPr lang="ru-RU" dirty="0"/>
          </a:p>
        </p:txBody>
      </p:sp>
      <p:pic>
        <p:nvPicPr>
          <p:cNvPr id="11" name="Содержимое 10" descr="Женя Клименко_526221_463651570317083_100000167311648_87417335_1765150167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2227" y="764704"/>
            <a:ext cx="312854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88" y="0"/>
            <a:ext cx="6877568" cy="718939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A3C9A-9313-4063-836B-010EB2AAED9A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104" y="-99392"/>
            <a:ext cx="9083352" cy="792088"/>
          </a:xfrm>
        </p:spPr>
        <p:txBody>
          <a:bodyPr/>
          <a:lstStyle/>
          <a:p>
            <a:pPr algn="l"/>
            <a:r>
              <a:rPr lang="uk-UA" sz="5400" b="1" i="1" dirty="0" smtClean="0">
                <a:solidFill>
                  <a:srgbClr val="00B0F0"/>
                </a:solidFill>
              </a:rPr>
              <a:t>А </a:t>
            </a:r>
            <a:r>
              <a:rPr lang="uk-UA" sz="5400" b="1" i="1" smtClean="0">
                <a:solidFill>
                  <a:srgbClr val="00B0F0"/>
                </a:solidFill>
              </a:rPr>
              <a:t>що кажуть </a:t>
            </a:r>
            <a:r>
              <a:rPr lang="uk-UA" sz="5400" b="1" i="1" dirty="0" smtClean="0">
                <a:solidFill>
                  <a:srgbClr val="7030A0"/>
                </a:solidFill>
              </a:rPr>
              <a:t>випускники?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65809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05264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Ксенія </a:t>
            </a:r>
            <a:r>
              <a:rPr lang="uk-UA" b="1" i="1" dirty="0" err="1" smtClean="0">
                <a:solidFill>
                  <a:srgbClr val="7030A0"/>
                </a:solidFill>
              </a:rPr>
              <a:t>Кампомар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«…</a:t>
            </a:r>
            <a:r>
              <a:rPr lang="uk-UA" dirty="0" smtClean="0"/>
              <a:t>створено для тих, хто хоче отримувати високі доходи і ефективно управляти своїми коштами, </a:t>
            </a:r>
            <a:r>
              <a:rPr lang="uk-UA" dirty="0" smtClean="0">
                <a:solidFill>
                  <a:srgbClr val="FF0000"/>
                </a:solidFill>
              </a:rPr>
              <a:t>використовуючи</a:t>
            </a:r>
            <a:r>
              <a:rPr lang="uk-UA" dirty="0" smtClean="0"/>
              <a:t> для цього весь </a:t>
            </a:r>
            <a:r>
              <a:rPr lang="uk-UA" dirty="0" smtClean="0">
                <a:solidFill>
                  <a:srgbClr val="FF0000"/>
                </a:solidFill>
              </a:rPr>
              <a:t>спектр можливостей фондового ринку.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пассивный-доход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751075"/>
            <a:ext cx="3888432" cy="2514837"/>
          </a:xfrm>
          <a:prstGeom prst="rect">
            <a:avLst/>
          </a:prstGeom>
        </p:spPr>
      </p:pic>
      <p:pic>
        <p:nvPicPr>
          <p:cNvPr id="6" name="Рисунок 5" descr="_MG_41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7958" y="2708920"/>
            <a:ext cx="4878498" cy="33940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444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179512" y="923524"/>
            <a:ext cx="4464496" cy="4572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3200" dirty="0">
                <a:cs typeface="+mn-cs"/>
              </a:rPr>
              <a:t>Це дозволить Вам</a:t>
            </a:r>
            <a:r>
              <a:rPr lang="uk-UA" sz="3200" dirty="0" smtClean="0">
                <a:cs typeface="+mn-cs"/>
              </a:rPr>
              <a:t>: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Пройти 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курс теоретичної підготовки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щодо фондового ринку;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Поспілкуватись із практиками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фондового ринку;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Отримати можливість створити 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власні віртуальні портфелі цінних паперів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 відчути себе в ролі інвестора»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680151"/>
          </a:xfrm>
        </p:spPr>
        <p:txBody>
          <a:bodyPr/>
          <a:lstStyle/>
          <a:p>
            <a:pPr algn="l"/>
            <a:r>
              <a:rPr lang="uk-UA" sz="3200" b="1" i="1" dirty="0">
                <a:solidFill>
                  <a:srgbClr val="7030A0"/>
                </a:solidFill>
                <a:ea typeface="+mn-ea"/>
                <a:cs typeface="+mn-cs"/>
              </a:rPr>
              <a:t>Ірина </a:t>
            </a:r>
            <a:r>
              <a:rPr lang="uk-UA" sz="3200" b="1" i="1" dirty="0" err="1" smtClean="0">
                <a:solidFill>
                  <a:srgbClr val="7030A0"/>
                </a:solidFill>
                <a:ea typeface="+mn-ea"/>
                <a:cs typeface="+mn-cs"/>
              </a:rPr>
              <a:t>Агаркова</a:t>
            </a:r>
            <a:r>
              <a:rPr lang="uk-UA" sz="3200" b="1" i="1" dirty="0" smtClean="0">
                <a:solidFill>
                  <a:srgbClr val="7030A0"/>
                </a:solidFill>
                <a:ea typeface="+mn-ea"/>
                <a:cs typeface="+mn-cs"/>
              </a:rPr>
              <a:t>:</a:t>
            </a:r>
            <a:endParaRPr lang="ru-RU" sz="3200" b="1" dirty="0">
              <a:ea typeface="+mn-ea"/>
              <a:cs typeface="+mn-cs"/>
            </a:endParaRPr>
          </a:p>
        </p:txBody>
      </p:sp>
      <p:pic>
        <p:nvPicPr>
          <p:cNvPr id="8" name="Содержимое 4" descr="z_3a224e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836712"/>
            <a:ext cx="3747084" cy="5503765"/>
          </a:xfrm>
        </p:spPr>
      </p:pic>
    </p:spTree>
    <p:extLst>
      <p:ext uri="{BB962C8B-B14F-4D97-AF65-F5344CB8AC3E}">
        <p14:creationId xmlns="" xmlns:p14="http://schemas.microsoft.com/office/powerpoint/2010/main" val="26047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3538736" cy="4497363"/>
          </a:xfrm>
        </p:spPr>
        <p:txBody>
          <a:bodyPr>
            <a:normAutofit/>
          </a:bodyPr>
          <a:lstStyle/>
          <a:p>
            <a:r>
              <a:rPr lang="uk-UA" sz="4400" i="1" cap="none" dirty="0" smtClean="0">
                <a:solidFill>
                  <a:srgbClr val="0070C0"/>
                </a:solidFill>
              </a:rPr>
              <a:t>Хто я?</a:t>
            </a:r>
          </a:p>
          <a:p>
            <a:r>
              <a:rPr lang="uk-UA" sz="4400" i="1" dirty="0" smtClean="0">
                <a:solidFill>
                  <a:srgbClr val="0070C0"/>
                </a:solidFill>
              </a:rPr>
              <a:t>Мене звати…</a:t>
            </a:r>
            <a:endParaRPr lang="uk-UA" sz="4400" cap="none" dirty="0">
              <a:solidFill>
                <a:srgbClr val="0070C0"/>
              </a:solidFill>
            </a:endParaRPr>
          </a:p>
        </p:txBody>
      </p:sp>
      <p:pic>
        <p:nvPicPr>
          <p:cNvPr id="9" name="Содержимое 3" descr="Жураховская_Алматы-Чизбулак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122948" y="332656"/>
            <a:ext cx="4553508" cy="5793508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x_0d6814d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9032" r="25000"/>
          <a:stretch>
            <a:fillRect/>
          </a:stretch>
        </p:blipFill>
        <p:spPr>
          <a:xfrm>
            <a:off x="428595" y="285728"/>
            <a:ext cx="3459001" cy="564360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00042"/>
            <a:ext cx="4038600" cy="5626121"/>
          </a:xfrm>
        </p:spPr>
        <p:txBody>
          <a:bodyPr/>
          <a:lstStyle/>
          <a:p>
            <a:r>
              <a:rPr lang="uk-UA" b="1" i="1" dirty="0" smtClean="0">
                <a:solidFill>
                  <a:srgbClr val="7030A0"/>
                </a:solidFill>
              </a:rPr>
              <a:t>Віталій:</a:t>
            </a:r>
            <a:r>
              <a:rPr lang="uk-UA" dirty="0" smtClean="0">
                <a:solidFill>
                  <a:srgbClr val="7030A0"/>
                </a:solidFill>
              </a:rPr>
              <a:t> </a:t>
            </a:r>
            <a:r>
              <a:rPr lang="uk-UA" dirty="0" smtClean="0"/>
              <a:t>“Завдяки програмі …я не тільки </a:t>
            </a:r>
            <a:r>
              <a:rPr lang="uk-UA" b="1" dirty="0" smtClean="0"/>
              <a:t>визначився із майбутньою професією</a:t>
            </a:r>
            <a:r>
              <a:rPr lang="uk-UA" dirty="0" smtClean="0"/>
              <a:t>, але й зрозумів, ким можна взагалі працювати на фондовому ринку”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569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0F4E980-2049-48F7-9840-2D4AF9F5214D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7" name="Picture 4" descr="Спайдер_общаяIMG_00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48400" y="-4686300"/>
            <a:ext cx="21640800" cy="162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5C2A"/>
                </a:solidFill>
                <a:cs typeface="Times New Roman" pitchFamily="18" charset="0"/>
              </a:rPr>
              <a:t>Дякуємо за увагу!</a:t>
            </a:r>
            <a:endParaRPr lang="ru-RU" dirty="0">
              <a:solidFill>
                <a:srgbClr val="005C2A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/>
          <a:lstStyle/>
          <a:p>
            <a:r>
              <a:rPr lang="uk-UA" sz="2400" b="1" noProof="1" smtClean="0">
                <a:solidFill>
                  <a:srgbClr val="005C2A"/>
                </a:solidFill>
                <a:cs typeface="Times New Roman" pitchFamily="18" charset="0"/>
              </a:rPr>
              <a:t>Київський національний торговельно-економічний університет</a:t>
            </a:r>
            <a:endParaRPr lang="en-US" sz="2400" b="1" noProof="1" smtClean="0">
              <a:solidFill>
                <a:srgbClr val="005C2A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noProof="1" smtClean="0">
                <a:solidFill>
                  <a:srgbClr val="005C2A"/>
                </a:solidFill>
                <a:cs typeface="Times New Roman" pitchFamily="18" charset="0"/>
              </a:rPr>
              <a:t>    </a:t>
            </a:r>
            <a:r>
              <a:rPr lang="uk-UA" sz="2400" b="1" noProof="1" smtClean="0">
                <a:solidFill>
                  <a:srgbClr val="005C2A"/>
                </a:solidFill>
                <a:cs typeface="Times New Roman" pitchFamily="18" charset="0"/>
              </a:rPr>
              <a:t>Кафедра банківської справи</a:t>
            </a:r>
            <a:endParaRPr lang="ru-RU" sz="2400" b="1" noProof="1" smtClean="0">
              <a:solidFill>
                <a:srgbClr val="005C2A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/>
              <a:t>    </a:t>
            </a:r>
            <a:r>
              <a:rPr lang="en-US" sz="2400" noProof="1" smtClean="0">
                <a:cs typeface="Times New Roman" pitchFamily="18" charset="0"/>
                <a:hlinkClick r:id="rId2"/>
              </a:rPr>
              <a:t>kbs_knteu@i.ua</a:t>
            </a:r>
            <a:endParaRPr lang="uk-UA" sz="2400" noProof="1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sz="2400" b="1" noProof="1" smtClean="0">
                <a:solidFill>
                  <a:srgbClr val="005C2A"/>
                </a:solidFill>
                <a:cs typeface="Times New Roman" pitchFamily="18" charset="0"/>
              </a:rPr>
              <a:t>	</a:t>
            </a:r>
            <a:r>
              <a:rPr lang="uk-UA" sz="2400" dirty="0" smtClean="0">
                <a:solidFill>
                  <a:srgbClr val="005C2A"/>
                </a:solidFill>
              </a:rPr>
              <a:t>доцент кафедри банківської справи Жураховська Людмила Валентинівна, к.е.н., </a:t>
            </a:r>
            <a:r>
              <a:rPr lang="uk-UA" sz="2400" dirty="0" err="1" smtClean="0">
                <a:solidFill>
                  <a:srgbClr val="005C2A"/>
                </a:solidFill>
              </a:rPr>
              <a:t>МВА</a:t>
            </a:r>
            <a:endParaRPr lang="uk-UA" sz="2400" dirty="0" smtClean="0">
              <a:solidFill>
                <a:srgbClr val="005C2A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dirty="0" smtClean="0">
                <a:solidFill>
                  <a:srgbClr val="005C2A"/>
                </a:solidFill>
              </a:rPr>
              <a:t>     </a:t>
            </a:r>
            <a:r>
              <a:rPr lang="uk-UA" sz="2400" dirty="0" smtClean="0">
                <a:solidFill>
                  <a:srgbClr val="005C2A"/>
                </a:solidFill>
              </a:rPr>
              <a:t>Гарант </a:t>
            </a:r>
            <a:r>
              <a:rPr lang="uk-UA" sz="2400" dirty="0" smtClean="0">
                <a:solidFill>
                  <a:srgbClr val="005C2A"/>
                </a:solidFill>
              </a:rPr>
              <a:t>магістерської програми </a:t>
            </a:r>
            <a:r>
              <a:rPr lang="uk-UA" sz="2400" dirty="0" err="1" smtClean="0">
                <a:solidFill>
                  <a:srgbClr val="005C2A"/>
                </a:solidFill>
              </a:rPr>
              <a:t>“Фінансове</a:t>
            </a:r>
            <a:r>
              <a:rPr lang="uk-UA" sz="2400" dirty="0" smtClean="0">
                <a:solidFill>
                  <a:srgbClr val="005C2A"/>
                </a:solidFill>
              </a:rPr>
              <a:t> </a:t>
            </a:r>
            <a:r>
              <a:rPr lang="uk-UA" sz="2400" dirty="0" err="1" smtClean="0">
                <a:solidFill>
                  <a:srgbClr val="005C2A"/>
                </a:solidFill>
              </a:rPr>
              <a:t>посередництво”</a:t>
            </a:r>
            <a:endParaRPr lang="uk-UA" sz="2400" dirty="0" smtClean="0">
              <a:solidFill>
                <a:srgbClr val="005C2A"/>
              </a:solidFill>
            </a:endParaRPr>
          </a:p>
          <a:p>
            <a:pPr>
              <a:buNone/>
            </a:pPr>
            <a:r>
              <a:rPr lang="uk-UA" sz="2400" dirty="0" smtClean="0">
                <a:solidFill>
                  <a:srgbClr val="005C2A"/>
                </a:solidFill>
              </a:rPr>
              <a:t>	</a:t>
            </a:r>
            <a:r>
              <a:rPr lang="la-Latn" sz="2400" dirty="0" smtClean="0"/>
              <a:t> l.zhurakhovska@gmail.com</a:t>
            </a:r>
            <a:endParaRPr lang="uk-UA" sz="2400" noProof="1" smtClean="0">
              <a:cs typeface="Times New Roman" pitchFamily="18" charset="0"/>
            </a:endParaRPr>
          </a:p>
          <a:p>
            <a:pPr>
              <a:buNone/>
            </a:pPr>
            <a:r>
              <a:rPr lang="uk-UA" sz="2400" dirty="0" smtClean="0">
                <a:solidFill>
                  <a:srgbClr val="005C2A"/>
                </a:solidFill>
              </a:rPr>
              <a:t>	</a:t>
            </a:r>
            <a:r>
              <a:rPr lang="en-US" sz="2400" dirty="0" smtClean="0">
                <a:solidFill>
                  <a:srgbClr val="005C2A"/>
                </a:solidFill>
              </a:rPr>
              <a:t>Telegram: Liudmyla Zhurakhovska, PhD, MBA </a:t>
            </a:r>
            <a:endParaRPr lang="en-US" sz="2400" dirty="0" smtClean="0">
              <a:solidFill>
                <a:srgbClr val="005C2A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5C2A"/>
                </a:solidFill>
              </a:rPr>
              <a:t> </a:t>
            </a:r>
            <a:r>
              <a:rPr lang="en-US" sz="2400" dirty="0" smtClean="0">
                <a:solidFill>
                  <a:srgbClr val="005C2A"/>
                </a:solidFill>
              </a:rPr>
              <a:t>    </a:t>
            </a:r>
            <a:r>
              <a:rPr lang="uk-UA" sz="2400" dirty="0" smtClean="0">
                <a:solidFill>
                  <a:srgbClr val="005C2A"/>
                </a:solidFill>
              </a:rPr>
              <a:t>(</a:t>
            </a:r>
            <a:r>
              <a:rPr lang="uk-UA" sz="2400" dirty="0" smtClean="0">
                <a:solidFill>
                  <a:srgbClr val="005C2A"/>
                </a:solidFill>
              </a:rPr>
              <a:t>067) 705 03 15 </a:t>
            </a:r>
            <a:endParaRPr lang="ru-RU" sz="2400" dirty="0" smtClean="0">
              <a:solidFill>
                <a:srgbClr val="005C2A"/>
              </a:solidFill>
            </a:endParaRPr>
          </a:p>
          <a:p>
            <a:endParaRPr lang="en-US" sz="2400" dirty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noProof="1"/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600" noProof="1"/>
              <a:t> 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381000" y="1295400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uk-UA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FEB94-033E-4AF0-9073-00F0D85D3115}" type="slidenum">
              <a:rPr lang="ru-RU"/>
              <a:pPr/>
              <a:t>5</a:t>
            </a:fld>
            <a:endParaRPr lang="ru-RU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Жураховська Людмила Валентинівна, </a:t>
            </a:r>
            <a:r>
              <a:rPr lang="uk-UA" dirty="0" err="1" smtClean="0"/>
              <a:t>к.е.н</a:t>
            </a:r>
            <a:r>
              <a:rPr lang="uk-UA" dirty="0" smtClean="0"/>
              <a:t>., </a:t>
            </a:r>
            <a:r>
              <a:rPr lang="uk-UA" dirty="0" err="1" smtClean="0"/>
              <a:t>МВА</a:t>
            </a:r>
            <a:endParaRPr lang="uk-UA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1816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7 років роботи на ринку цінних паперів і Проекті Світового Банку</a:t>
            </a:r>
          </a:p>
          <a:p>
            <a:r>
              <a:rPr lang="uk-UA" dirty="0" smtClean="0"/>
              <a:t>Проректор КІІМ : Розвиток (з 2001 р.)</a:t>
            </a:r>
          </a:p>
          <a:p>
            <a:r>
              <a:rPr lang="uk-UA" dirty="0" smtClean="0"/>
              <a:t>Член УТФА - Українського товариства фінансових аналітиків (з 1996 р.)</a:t>
            </a:r>
          </a:p>
          <a:p>
            <a:r>
              <a:rPr lang="uk-UA" dirty="0" smtClean="0"/>
              <a:t>Представник України в </a:t>
            </a:r>
            <a:r>
              <a:rPr lang="uk-UA" dirty="0"/>
              <a:t>EMEA R</a:t>
            </a:r>
            <a:r>
              <a:rPr lang="en-US" dirty="0"/>
              <a:t>T</a:t>
            </a:r>
            <a:r>
              <a:rPr lang="uk-UA" dirty="0" smtClean="0"/>
              <a:t>S (</a:t>
            </a:r>
            <a:r>
              <a:rPr lang="uk-UA" dirty="0" err="1" smtClean="0"/>
              <a:t>Europe</a:t>
            </a:r>
            <a:r>
              <a:rPr lang="uk-UA" dirty="0" smtClean="0"/>
              <a:t>, </a:t>
            </a:r>
            <a:r>
              <a:rPr lang="uk-UA" dirty="0" err="1" smtClean="0"/>
              <a:t>Middle</a:t>
            </a:r>
            <a:r>
              <a:rPr lang="uk-UA" dirty="0" smtClean="0"/>
              <a:t> </a:t>
            </a:r>
            <a:r>
              <a:rPr lang="uk-UA" dirty="0" err="1" smtClean="0"/>
              <a:t>East</a:t>
            </a:r>
            <a:r>
              <a:rPr lang="uk-UA" dirty="0" smtClean="0"/>
              <a:t> </a:t>
            </a:r>
            <a:r>
              <a:rPr lang="uk-UA" dirty="0" err="1" smtClean="0"/>
              <a:t>and</a:t>
            </a:r>
            <a:r>
              <a:rPr lang="uk-UA" dirty="0" smtClean="0"/>
              <a:t> </a:t>
            </a:r>
            <a:r>
              <a:rPr lang="uk-UA" dirty="0" err="1" smtClean="0"/>
              <a:t>Africa</a:t>
            </a:r>
            <a:r>
              <a:rPr lang="en-US" dirty="0" smtClean="0"/>
              <a:t>’</a:t>
            </a:r>
            <a:r>
              <a:rPr lang="uk-UA" dirty="0" smtClean="0"/>
              <a:t> </a:t>
            </a:r>
            <a:r>
              <a:rPr lang="uk-UA" dirty="0" err="1"/>
              <a:t>Regional</a:t>
            </a:r>
            <a:r>
              <a:rPr lang="uk-UA" dirty="0"/>
              <a:t> </a:t>
            </a:r>
            <a:r>
              <a:rPr lang="en-US" dirty="0" smtClean="0"/>
              <a:t>Technical</a:t>
            </a:r>
            <a:r>
              <a:rPr lang="uk-UA" dirty="0" smtClean="0"/>
              <a:t> </a:t>
            </a:r>
            <a:r>
              <a:rPr lang="en-US" dirty="0" smtClean="0"/>
              <a:t>Sub</a:t>
            </a:r>
            <a:r>
              <a:rPr lang="uk-UA" dirty="0" err="1" smtClean="0"/>
              <a:t>Committee</a:t>
            </a:r>
            <a:r>
              <a:rPr lang="uk-UA" dirty="0" smtClean="0"/>
              <a:t> </a:t>
            </a:r>
            <a:r>
              <a:rPr lang="uk-UA" dirty="0"/>
              <a:t>) </a:t>
            </a:r>
            <a:r>
              <a:rPr lang="uk-UA" dirty="0" smtClean="0"/>
              <a:t>(з 2000 р.)</a:t>
            </a:r>
          </a:p>
          <a:p>
            <a:r>
              <a:rPr lang="uk-UA" dirty="0" smtClean="0"/>
              <a:t>Доцент кафедри банківської справи (з 2011)</a:t>
            </a:r>
          </a:p>
          <a:p>
            <a:r>
              <a:rPr lang="uk-UA" dirty="0" smtClean="0"/>
              <a:t>Гарант магістерської програми </a:t>
            </a:r>
            <a:r>
              <a:rPr lang="uk-UA" dirty="0" err="1" smtClean="0"/>
              <a:t>“Фінансове</a:t>
            </a:r>
            <a:r>
              <a:rPr lang="uk-UA" dirty="0" smtClean="0"/>
              <a:t> </a:t>
            </a:r>
            <a:r>
              <a:rPr lang="uk-UA" dirty="0" err="1" smtClean="0"/>
              <a:t>посередництво”</a:t>
            </a:r>
            <a:r>
              <a:rPr lang="uk-UA" dirty="0" smtClean="0"/>
              <a:t> ФФО КНТЕУ</a:t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560840" cy="4896544"/>
          </a:xfrm>
        </p:spPr>
        <p:txBody>
          <a:bodyPr/>
          <a:lstStyle/>
          <a:p>
            <a:pPr algn="ctr"/>
            <a:r>
              <a:rPr lang="uk-UA" i="1" cap="none" dirty="0" smtClean="0">
                <a:solidFill>
                  <a:srgbClr val="00B0F0"/>
                </a:solidFill>
              </a:rPr>
              <a:t/>
            </a:r>
            <a:br>
              <a:rPr lang="uk-UA" i="1" cap="none" dirty="0" smtClean="0">
                <a:solidFill>
                  <a:srgbClr val="00B0F0"/>
                </a:solidFill>
              </a:rPr>
            </a:br>
            <a:r>
              <a:rPr lang="uk-UA" sz="4400" i="1" cap="none" dirty="0" smtClean="0">
                <a:solidFill>
                  <a:srgbClr val="00B0F0"/>
                </a:solidFill>
              </a:rPr>
              <a:t>Як ви думаєте, з чого складається </a:t>
            </a:r>
            <a:br>
              <a:rPr lang="uk-UA" sz="4400" i="1" cap="none" dirty="0" smtClean="0">
                <a:solidFill>
                  <a:srgbClr val="00B0F0"/>
                </a:solidFill>
              </a:rPr>
            </a:br>
            <a:r>
              <a:rPr lang="uk-UA" sz="5400" cap="none" dirty="0" smtClean="0">
                <a:solidFill>
                  <a:srgbClr val="00B050"/>
                </a:solidFill>
              </a:rPr>
              <a:t>Торгівля цінними паперами?</a:t>
            </a:r>
            <a:br>
              <a:rPr lang="uk-UA" sz="5400" cap="none" dirty="0" smtClean="0">
                <a:solidFill>
                  <a:srgbClr val="00B050"/>
                </a:solidFill>
              </a:rPr>
            </a:br>
            <a:r>
              <a:rPr lang="uk-UA" sz="4800" i="1" cap="none" dirty="0" smtClean="0">
                <a:solidFill>
                  <a:srgbClr val="00B050"/>
                </a:solidFill>
              </a:rPr>
              <a:t>…</a:t>
            </a:r>
            <a:endParaRPr lang="ru-RU" sz="4800" cap="none" dirty="0">
              <a:solidFill>
                <a:srgbClr val="00B050"/>
              </a:solidFill>
            </a:endParaRPr>
          </a:p>
        </p:txBody>
      </p:sp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C5EB69-4749-4932-8565-8433B7ABC2FB}" type="slidenum">
              <a:rPr lang="ru-RU"/>
              <a:pPr/>
              <a:t>6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539552" y="260647"/>
            <a:ext cx="8147248" cy="5976665"/>
          </a:xfrm>
        </p:spPr>
        <p:txBody>
          <a:bodyPr/>
          <a:lstStyle/>
          <a:p>
            <a:pPr eaLnBrk="1" hangingPunct="1">
              <a:defRPr/>
            </a:pPr>
            <a:r>
              <a:rPr lang="uk-UA" sz="4800" cap="none" dirty="0">
                <a:solidFill>
                  <a:srgbClr val="00B050"/>
                </a:solidFill>
              </a:rPr>
              <a:t>Торгівля цінними </a:t>
            </a:r>
            <a:r>
              <a:rPr lang="uk-UA" sz="4800" cap="none" dirty="0" smtClean="0">
                <a:solidFill>
                  <a:srgbClr val="00B050"/>
                </a:solidFill>
              </a:rPr>
              <a:t>паперами</a:t>
            </a:r>
            <a:r>
              <a:rPr lang="uk-UA" sz="3200" cap="none" dirty="0" smtClean="0">
                <a:solidFill>
                  <a:srgbClr val="00B050"/>
                </a:solidFill>
              </a:rPr>
              <a:t/>
            </a:r>
            <a:br>
              <a:rPr lang="uk-UA" sz="3200" cap="none" dirty="0" smtClean="0">
                <a:solidFill>
                  <a:srgbClr val="00B050"/>
                </a:solidFill>
              </a:rPr>
            </a:br>
            <a:r>
              <a:rPr lang="uk-UA" sz="3200" cap="none" dirty="0" smtClean="0">
                <a:solidFill>
                  <a:srgbClr val="00B050"/>
                </a:solidFill>
              </a:rPr>
              <a:t/>
            </a:r>
            <a:br>
              <a:rPr lang="uk-UA" sz="3200" cap="none" dirty="0" smtClean="0">
                <a:solidFill>
                  <a:srgbClr val="00B050"/>
                </a:solidFill>
              </a:rPr>
            </a:br>
            <a:r>
              <a:rPr lang="uk-UA" sz="3200" b="0" cap="none" dirty="0" smtClean="0"/>
              <a:t>це не тільки </a:t>
            </a:r>
            <a:r>
              <a:rPr lang="uk-UA" sz="3200" b="0" cap="none" dirty="0"/>
              <a:t>тільки</a:t>
            </a:r>
            <a:r>
              <a:rPr lang="uk-UA" sz="3200" b="0" dirty="0" smtClean="0"/>
              <a:t/>
            </a:r>
            <a:br>
              <a:rPr lang="uk-UA" sz="3200" b="0" dirty="0" smtClean="0"/>
            </a:br>
            <a:r>
              <a:rPr lang="uk-UA" sz="2800" b="0" dirty="0" smtClean="0">
                <a:solidFill>
                  <a:srgbClr val="0070C0"/>
                </a:solidFill>
              </a:rPr>
              <a:t>Нормативне </a:t>
            </a:r>
            <a:r>
              <a:rPr lang="uk-UA" sz="2800" b="0" dirty="0">
                <a:solidFill>
                  <a:srgbClr val="0070C0"/>
                </a:solidFill>
              </a:rPr>
              <a:t>регулювання </a:t>
            </a:r>
            <a:r>
              <a:rPr lang="uk-UA" sz="2800" b="0" dirty="0" smtClean="0">
                <a:solidFill>
                  <a:srgbClr val="0070C0"/>
                </a:solidFill>
              </a:rPr>
              <a:t/>
            </a:r>
            <a:br>
              <a:rPr lang="uk-UA" sz="2800" b="0" dirty="0" smtClean="0">
                <a:solidFill>
                  <a:srgbClr val="0070C0"/>
                </a:solidFill>
              </a:rPr>
            </a:br>
            <a:r>
              <a:rPr lang="uk-UA" sz="2800" b="0" dirty="0" smtClean="0">
                <a:solidFill>
                  <a:srgbClr val="0070C0"/>
                </a:solidFill>
              </a:rPr>
              <a:t>= </a:t>
            </a:r>
            <a:r>
              <a:rPr lang="uk-UA" sz="2800" b="0" i="1" dirty="0">
                <a:solidFill>
                  <a:srgbClr val="0070C0"/>
                </a:solidFill>
              </a:rPr>
              <a:t>Як нам дозволяють це </a:t>
            </a:r>
            <a:r>
              <a:rPr lang="uk-UA" sz="2800" b="0" i="1" dirty="0" smtClean="0">
                <a:solidFill>
                  <a:srgbClr val="0070C0"/>
                </a:solidFill>
              </a:rPr>
              <a:t>робити?</a:t>
            </a:r>
            <a:r>
              <a:rPr lang="uk-UA" sz="2800" b="0" i="1" dirty="0">
                <a:solidFill>
                  <a:srgbClr val="0070C0"/>
                </a:solidFill>
              </a:rPr>
              <a:t/>
            </a:r>
            <a:br>
              <a:rPr lang="uk-UA" sz="2800" b="0" i="1" dirty="0">
                <a:solidFill>
                  <a:srgbClr val="0070C0"/>
                </a:solidFill>
              </a:rPr>
            </a:br>
            <a:r>
              <a:rPr lang="uk-UA" sz="2800" b="0" cap="none" dirty="0" smtClean="0"/>
              <a:t>Головне – це:</a:t>
            </a:r>
            <a:r>
              <a:rPr lang="uk-UA" sz="2800" b="0" dirty="0"/>
              <a:t/>
            </a:r>
            <a:br>
              <a:rPr lang="uk-UA" sz="2800" b="0" dirty="0"/>
            </a:br>
            <a:r>
              <a:rPr lang="uk-UA" sz="2800" dirty="0">
                <a:solidFill>
                  <a:srgbClr val="C00000"/>
                </a:solidFill>
              </a:rPr>
              <a:t>Ринкова практика </a:t>
            </a:r>
            <a:r>
              <a:rPr lang="uk-UA" sz="2800" dirty="0" smtClean="0">
                <a:solidFill>
                  <a:srgbClr val="C00000"/>
                </a:solidFill>
              </a:rPr>
              <a:t/>
            </a:r>
            <a:br>
              <a:rPr lang="uk-UA" sz="2800" dirty="0" smtClean="0">
                <a:solidFill>
                  <a:srgbClr val="C00000"/>
                </a:solidFill>
              </a:rPr>
            </a:br>
            <a:r>
              <a:rPr lang="uk-UA" sz="2800" dirty="0">
                <a:solidFill>
                  <a:srgbClr val="C00000"/>
                </a:solidFill>
              </a:rPr>
              <a:t>	</a:t>
            </a:r>
            <a:r>
              <a:rPr lang="uk-UA" sz="2800" dirty="0" smtClean="0">
                <a:solidFill>
                  <a:srgbClr val="C00000"/>
                </a:solidFill>
              </a:rPr>
              <a:t>			</a:t>
            </a:r>
            <a:r>
              <a:rPr lang="uk-UA" sz="2800" b="0" dirty="0" smtClean="0">
                <a:solidFill>
                  <a:srgbClr val="C00000"/>
                </a:solidFill>
              </a:rPr>
              <a:t>= </a:t>
            </a:r>
            <a:r>
              <a:rPr lang="uk-UA" sz="2800" b="0" i="1" dirty="0">
                <a:solidFill>
                  <a:srgbClr val="C00000"/>
                </a:solidFill>
              </a:rPr>
              <a:t>Як ми це робимо</a:t>
            </a:r>
            <a:r>
              <a:rPr lang="uk-UA" sz="2800" b="0" i="1" dirty="0"/>
              <a:t/>
            </a:r>
            <a:br>
              <a:rPr lang="uk-UA" sz="2800" b="0" i="1" dirty="0"/>
            </a:br>
            <a:r>
              <a:rPr lang="uk-UA" sz="2800" dirty="0">
                <a:solidFill>
                  <a:srgbClr val="7030A0"/>
                </a:solidFill>
              </a:rPr>
              <a:t>Аналітика ринку </a:t>
            </a:r>
            <a:r>
              <a:rPr lang="uk-UA" sz="2800" dirty="0" smtClean="0">
                <a:solidFill>
                  <a:srgbClr val="7030A0"/>
                </a:solidFill>
              </a:rPr>
              <a:t/>
            </a:r>
            <a:br>
              <a:rPr lang="uk-UA" sz="2800" dirty="0" smtClean="0">
                <a:solidFill>
                  <a:srgbClr val="7030A0"/>
                </a:solidFill>
              </a:rPr>
            </a:br>
            <a:r>
              <a:rPr lang="uk-UA" sz="2800" b="0" dirty="0" smtClean="0">
                <a:solidFill>
                  <a:srgbClr val="7030A0"/>
                </a:solidFill>
              </a:rPr>
              <a:t>= </a:t>
            </a:r>
            <a:r>
              <a:rPr lang="uk-UA" sz="2800" b="0" i="1" u="sng" dirty="0">
                <a:solidFill>
                  <a:srgbClr val="7030A0"/>
                </a:solidFill>
              </a:rPr>
              <a:t>Куди</a:t>
            </a:r>
            <a:r>
              <a:rPr lang="uk-UA" sz="2800" b="0" i="1" dirty="0">
                <a:solidFill>
                  <a:srgbClr val="7030A0"/>
                </a:solidFill>
              </a:rPr>
              <a:t>, яким чином </a:t>
            </a:r>
            <a:r>
              <a:rPr lang="uk-UA" sz="2800" b="0" i="1" u="sng" dirty="0">
                <a:solidFill>
                  <a:srgbClr val="7030A0"/>
                </a:solidFill>
              </a:rPr>
              <a:t>рухається ринок</a:t>
            </a:r>
            <a:r>
              <a:rPr lang="uk-UA" sz="2800" b="0" i="1" dirty="0">
                <a:solidFill>
                  <a:srgbClr val="7030A0"/>
                </a:solidFill>
              </a:rPr>
              <a:t>? </a:t>
            </a:r>
            <a:r>
              <a:rPr lang="uk-UA" sz="2800" b="0" i="1" dirty="0" smtClean="0">
                <a:solidFill>
                  <a:srgbClr val="7030A0"/>
                </a:solidFill>
              </a:rPr>
              <a:t/>
            </a:r>
            <a:br>
              <a:rPr lang="uk-UA" sz="2800" b="0" i="1" dirty="0" smtClean="0">
                <a:solidFill>
                  <a:srgbClr val="7030A0"/>
                </a:solidFill>
              </a:rPr>
            </a:br>
            <a:r>
              <a:rPr lang="uk-UA" sz="2800" b="0" i="1" dirty="0">
                <a:solidFill>
                  <a:srgbClr val="7030A0"/>
                </a:solidFill>
              </a:rPr>
              <a:t>=</a:t>
            </a:r>
            <a:r>
              <a:rPr lang="uk-UA" sz="2800" b="0" i="1" u="sng" dirty="0" smtClean="0">
                <a:solidFill>
                  <a:srgbClr val="7030A0"/>
                </a:solidFill>
              </a:rPr>
              <a:t>Де </a:t>
            </a:r>
            <a:r>
              <a:rPr lang="uk-UA" sz="2800" b="0" i="1" u="sng" dirty="0">
                <a:solidFill>
                  <a:srgbClr val="7030A0"/>
                </a:solidFill>
              </a:rPr>
              <a:t>взяти інформацію </a:t>
            </a:r>
            <a:r>
              <a:rPr lang="uk-UA" sz="2800" b="0" i="1" dirty="0">
                <a:solidFill>
                  <a:srgbClr val="7030A0"/>
                </a:solidFill>
              </a:rPr>
              <a:t>для прийняття рішень?</a:t>
            </a:r>
            <a:r>
              <a:rPr lang="ru-RU" b="0" i="1" dirty="0">
                <a:solidFill>
                  <a:srgbClr val="7030A0"/>
                </a:solidFill>
              </a:rPr>
              <a:t/>
            </a:r>
            <a:br>
              <a:rPr lang="ru-RU" b="0" i="1" dirty="0">
                <a:solidFill>
                  <a:srgbClr val="7030A0"/>
                </a:solidFill>
              </a:rPr>
            </a:br>
            <a:r>
              <a:rPr lang="uk-UA" sz="3600" dirty="0" smtClean="0"/>
              <a:t/>
            </a:r>
            <a:br>
              <a:rPr lang="uk-UA" sz="3600" dirty="0" smtClean="0"/>
            </a:br>
            <a:endParaRPr lang="ru-RU" sz="2400" dirty="0" smtClean="0">
              <a:solidFill>
                <a:srgbClr val="7030A0"/>
              </a:solidFill>
            </a:endParaRPr>
          </a:p>
        </p:txBody>
      </p:sp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C5EB69-4749-4932-8565-8433B7ABC2FB}" type="slidenum">
              <a:rPr lang="ru-RU"/>
              <a:pPr/>
              <a:t>7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Розділи курсу </a:t>
            </a:r>
            <a:r>
              <a:rPr lang="uk-UA" b="1" dirty="0" err="1" smtClean="0"/>
              <a:t>“Торгівля</a:t>
            </a:r>
            <a:r>
              <a:rPr lang="uk-UA" b="1" dirty="0" smtClean="0"/>
              <a:t> цінними </a:t>
            </a:r>
            <a:r>
              <a:rPr lang="uk-UA" b="1" dirty="0" err="1" smtClean="0"/>
              <a:t>паперами”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8215370" cy="4857784"/>
          </a:xfrm>
        </p:spPr>
        <p:txBody>
          <a:bodyPr/>
          <a:lstStyle/>
          <a:p>
            <a:pPr marL="514350" indent="-514350">
              <a:buNone/>
            </a:pPr>
            <a:r>
              <a:rPr lang="uk-UA" sz="2400" dirty="0" smtClean="0"/>
              <a:t>1. Теоретичні основи торгівлі на ринку цінних паперів України</a:t>
            </a:r>
          </a:p>
          <a:p>
            <a:pPr marL="514350" indent="-514350">
              <a:buNone/>
            </a:pPr>
            <a:r>
              <a:rPr lang="uk-UA" sz="2400" dirty="0" smtClean="0"/>
              <a:t>2. Процес інвестування у професійній діяльності торговця цінними паперами  на фондовому ринку</a:t>
            </a:r>
            <a:endParaRPr lang="ru-RU" sz="2400" dirty="0" smtClean="0"/>
          </a:p>
          <a:p>
            <a:pPr>
              <a:buNone/>
            </a:pPr>
            <a:r>
              <a:rPr lang="uk-UA" sz="2400" b="1" dirty="0" smtClean="0"/>
              <a:t>3. </a:t>
            </a:r>
            <a:r>
              <a:rPr lang="uk-UA" sz="2400" dirty="0" smtClean="0"/>
              <a:t>Регулювання торгівлі цінними паперами в Україні та інших країнах</a:t>
            </a:r>
            <a:endParaRPr lang="ru-RU" sz="2400" dirty="0" smtClean="0"/>
          </a:p>
          <a:p>
            <a:pPr>
              <a:buNone/>
            </a:pPr>
            <a:r>
              <a:rPr lang="uk-UA" sz="2400" b="1" dirty="0" smtClean="0"/>
              <a:t>4. </a:t>
            </a:r>
            <a:r>
              <a:rPr lang="uk-UA" sz="2400" dirty="0" smtClean="0"/>
              <a:t>Цінні папери як об’єкти торгівлі в Україні та інших країнах</a:t>
            </a:r>
            <a:endParaRPr lang="ru-RU" sz="2400" dirty="0" smtClean="0"/>
          </a:p>
          <a:p>
            <a:pPr>
              <a:buNone/>
            </a:pPr>
            <a:r>
              <a:rPr lang="uk-UA" sz="2400" b="1" dirty="0" smtClean="0"/>
              <a:t>5. </a:t>
            </a:r>
            <a:r>
              <a:rPr lang="uk-UA" sz="2400" dirty="0" smtClean="0"/>
              <a:t>Організація торгівлі цінними паперами на фондовій біржі</a:t>
            </a:r>
            <a:endParaRPr lang="ru-RU" sz="2400" dirty="0" smtClean="0"/>
          </a:p>
          <a:p>
            <a:pPr>
              <a:buNone/>
            </a:pPr>
            <a:r>
              <a:rPr lang="uk-UA" sz="2400" b="1" dirty="0" smtClean="0"/>
              <a:t>6. </a:t>
            </a:r>
            <a:r>
              <a:rPr lang="uk-UA" sz="2400" dirty="0" smtClean="0"/>
              <a:t>Випуск та розміщення цінних паперів</a:t>
            </a:r>
            <a:endParaRPr lang="ru-RU" sz="2400" dirty="0" smtClean="0"/>
          </a:p>
          <a:p>
            <a:pPr>
              <a:buNone/>
            </a:pPr>
            <a:r>
              <a:rPr lang="uk-UA" sz="2400" b="1" dirty="0" smtClean="0"/>
              <a:t>7. </a:t>
            </a:r>
            <a:r>
              <a:rPr lang="uk-UA" sz="2400" dirty="0" smtClean="0"/>
              <a:t>Використання фундаментального та технічного аналізу у торгівлі цінними паперами</a:t>
            </a:r>
            <a:endParaRPr lang="ru-RU" sz="2400" dirty="0" smtClean="0"/>
          </a:p>
          <a:p>
            <a:pPr>
              <a:buNone/>
            </a:pPr>
            <a:r>
              <a:rPr lang="uk-UA" sz="2400" b="1" dirty="0" smtClean="0"/>
              <a:t>8. </a:t>
            </a:r>
            <a:r>
              <a:rPr lang="uk-UA" sz="2400" dirty="0" smtClean="0"/>
              <a:t>Торгові операції на вторинному ринку цінних паперів</a:t>
            </a:r>
            <a:endParaRPr lang="ru-RU" sz="2400" dirty="0" smtClean="0"/>
          </a:p>
          <a:p>
            <a:pPr marL="514350" indent="-514350" eaLnBrk="1" hangingPunct="1">
              <a:buFont typeface="Arial" pitchFamily="34" charset="0"/>
              <a:buNone/>
            </a:pPr>
            <a:endParaRPr lang="ru-RU" sz="24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560840" cy="4896544"/>
          </a:xfrm>
        </p:spPr>
        <p:txBody>
          <a:bodyPr/>
          <a:lstStyle/>
          <a:p>
            <a:pPr algn="ctr"/>
            <a:r>
              <a:rPr lang="uk-UA" i="1" cap="none" dirty="0" smtClean="0">
                <a:solidFill>
                  <a:srgbClr val="00B0F0"/>
                </a:solidFill>
              </a:rPr>
              <a:t/>
            </a:r>
            <a:br>
              <a:rPr lang="uk-UA" i="1" cap="none" dirty="0" smtClean="0">
                <a:solidFill>
                  <a:srgbClr val="00B0F0"/>
                </a:solidFill>
              </a:rPr>
            </a:br>
            <a:r>
              <a:rPr lang="uk-UA" sz="4400" i="1" cap="none" dirty="0" smtClean="0">
                <a:solidFill>
                  <a:srgbClr val="00B0F0"/>
                </a:solidFill>
              </a:rPr>
              <a:t>Ви думаєте, що</a:t>
            </a:r>
            <a:br>
              <a:rPr lang="uk-UA" sz="4400" i="1" cap="none" dirty="0" smtClean="0">
                <a:solidFill>
                  <a:srgbClr val="00B0F0"/>
                </a:solidFill>
              </a:rPr>
            </a:br>
            <a:r>
              <a:rPr lang="uk-UA" sz="6000" cap="none" dirty="0">
                <a:solidFill>
                  <a:srgbClr val="00B050"/>
                </a:solidFill>
              </a:rPr>
              <a:t>Торгівля цінними паперами</a:t>
            </a:r>
            <a:r>
              <a:rPr lang="uk-UA" sz="6000" cap="none" dirty="0" smtClean="0">
                <a:solidFill>
                  <a:srgbClr val="00B050"/>
                </a:solidFill>
              </a:rPr>
              <a:t/>
            </a:r>
            <a:br>
              <a:rPr lang="uk-UA" sz="6000" cap="none" dirty="0" smtClean="0">
                <a:solidFill>
                  <a:srgbClr val="00B050"/>
                </a:solidFill>
              </a:rPr>
            </a:br>
            <a:r>
              <a:rPr lang="uk-UA" sz="4800" cap="none" dirty="0" smtClean="0">
                <a:solidFill>
                  <a:srgbClr val="0070C0"/>
                </a:solidFill>
              </a:rPr>
              <a:t>- теоретична дисципліна?</a:t>
            </a:r>
            <a:br>
              <a:rPr lang="uk-UA" sz="4800" cap="none" dirty="0" smtClean="0">
                <a:solidFill>
                  <a:srgbClr val="0070C0"/>
                </a:solidFill>
              </a:rPr>
            </a:br>
            <a:r>
              <a:rPr lang="uk-UA" sz="4800" i="1" cap="none" dirty="0" smtClean="0">
                <a:solidFill>
                  <a:srgbClr val="00B050"/>
                </a:solidFill>
              </a:rPr>
              <a:t>…</a:t>
            </a:r>
            <a:endParaRPr lang="ru-RU" sz="4800" cap="none" dirty="0">
              <a:solidFill>
                <a:srgbClr val="00B050"/>
              </a:solidFill>
            </a:endParaRPr>
          </a:p>
        </p:txBody>
      </p:sp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C5EB69-4749-4932-8565-8433B7ABC2FB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376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</TotalTime>
  <Words>821</Words>
  <Application>Microsoft Office PowerPoint</Application>
  <PresentationFormat>Экран (4:3)</PresentationFormat>
  <Paragraphs>121</Paragraphs>
  <Slides>42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Київський національний торговельно-економічний університет</vt:lpstr>
      <vt:lpstr>Слайд 2</vt:lpstr>
      <vt:lpstr>Знайомство…</vt:lpstr>
      <vt:lpstr>Слайд 4</vt:lpstr>
      <vt:lpstr>Жураховська Людмила Валентинівна, к.е.н., МВА</vt:lpstr>
      <vt:lpstr> Як ви думаєте, з чого складається  Торгівля цінними паперами? …</vt:lpstr>
      <vt:lpstr>Торгівля цінними паперами  це не тільки тільки Нормативне регулювання  = Як нам дозволяють це робити? Головне – це: Ринкова практика      = Як ми це робимо Аналітика ринку  = Куди, яким чином рухається ринок?  =Де взяти інформацію для прийняття рішень?  </vt:lpstr>
      <vt:lpstr> Розділи курсу “Торгівля цінними паперами” </vt:lpstr>
      <vt:lpstr> Ви думаєте, що Торгівля цінними паперами - теоретична дисципліна? …</vt:lpstr>
      <vt:lpstr>Якщо Ви дійсно вважаєте, що «Торгівля цінними паперами» - це теорія, Я вас здивую: … - це практичний курс. </vt:lpstr>
      <vt:lpstr>«Торгівля цінними паперами» – це реальні гроші, які можна заробити після іспиту, а може – ще раніше </vt:lpstr>
      <vt:lpstr>На «Торгівлі цінними паперами» ви дізнаєтеся про методи, які використовують щодня:   - Трейдер   - Брокер   - Андерайтер   - Приватний інвестор / Інтернет трейдер     - Фінансовий аналітик   - Менеджер по роботі з інвесторами      </vt:lpstr>
      <vt:lpstr>Слайд 13</vt:lpstr>
      <vt:lpstr>Ви навчитеся:</vt:lpstr>
      <vt:lpstr>Слайд 15</vt:lpstr>
      <vt:lpstr>Слайд 16</vt:lpstr>
      <vt:lpstr>Курс включає в себе інноваційні навчальні кейси, близькі до реальних бізнес-завдань Ви дізнаєтесь:   - Як стати професійним учасником / торговцем на фондовому ринку  - Як знайти інвестиції для Вашого старт-апу  - Як обрати торговця цінними паперами, що обслуговуватиму Вас і Вашу компанію  - Як випустити акції / облігації  - Куди вкласти гроші, щоб досягнути Вашої мети  - Як отримати весь фондовий ринок України лише за 10 грн.  - Як інвестувати в нерухомість або венчурний бізнес, витративши не більше 10 тис. грн.      </vt:lpstr>
      <vt:lpstr>  - Як зробити професійний аналітичний огляд компанії  - Сompany Profile  - Як успішно торгувати на біржі -  Як здійснити успішне злиття та поглинання - M&amp;A  - Як розмістити Ваші акції закордоном  - Як аналізувати фондовий ринок , щоб успішно купувати й продавати цінні папери - Як розрахувати доходність Ваших інвестицій  Нарешті, Ви дізнаєтесь, що це за звір такий - Ф’ючерс на індекс UX, і як на ньому можна заробити.     </vt:lpstr>
      <vt:lpstr>Слайд 19</vt:lpstr>
      <vt:lpstr>Слайд 20</vt:lpstr>
      <vt:lpstr> БОНУС  Ви також навчитесь: Працювати в команді Виступати з презентацією перед потенційними інвесторами Завойовувати аудиторію Цікаво проводити дискусію та бути переконливим  </vt:lpstr>
      <vt:lpstr>Отримувати від цього                      задоволення</vt:lpstr>
      <vt:lpstr>Основні причини для вивчення курсу «Торгівля цінними паперами»</vt:lpstr>
      <vt:lpstr>Наші партнери</vt:lpstr>
      <vt:lpstr>Слайд 25</vt:lpstr>
      <vt:lpstr>Stock Market: Юрій Бойко</vt:lpstr>
      <vt:lpstr>Агенція відносин з інвесторами: Оксана Параскева, Олександр Нікішев</vt:lpstr>
      <vt:lpstr>ОТР: Григорий Овчаренко</vt:lpstr>
      <vt:lpstr>Трейдер Олександр Циглін, автор книги «Біржа/ua»</vt:lpstr>
      <vt:lpstr>Українська асоціація інвестиційного бізнесу - УАІБ</vt:lpstr>
      <vt:lpstr>Українська біржа – ux.ua</vt:lpstr>
      <vt:lpstr>Слайд 32</vt:lpstr>
      <vt:lpstr>Слайд 33</vt:lpstr>
      <vt:lpstr>Слайд 34</vt:lpstr>
      <vt:lpstr>Слайд 35</vt:lpstr>
      <vt:lpstr>Слайд 36</vt:lpstr>
      <vt:lpstr>А що кажуть випускники?</vt:lpstr>
      <vt:lpstr>Слайд 38</vt:lpstr>
      <vt:lpstr>Ірина Агаркова:</vt:lpstr>
      <vt:lpstr>Слайд 40</vt:lpstr>
      <vt:lpstr>Слайд 41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Київський національний торговельно-економічний університет</dc:title>
  <dc:creator>Alex</dc:creator>
  <cp:lastModifiedBy>Admin</cp:lastModifiedBy>
  <cp:revision>698</cp:revision>
  <dcterms:created xsi:type="dcterms:W3CDTF">2011-04-07T10:06:58Z</dcterms:created>
  <dcterms:modified xsi:type="dcterms:W3CDTF">2021-02-11T13:15:14Z</dcterms:modified>
</cp:coreProperties>
</file>