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heme/themeOverride19.xml" ContentType="application/vnd.openxmlformats-officedocument.themeOverride+xml"/>
  <Override PartName="/ppt/commentAuthors.xml" ContentType="application/vnd.openxmlformats-officedocument.presentationml.commentAuthors+xml"/>
  <Override PartName="/ppt/theme/themeOverride17.xml" ContentType="application/vnd.openxmlformats-officedocument.themeOverride+xml"/>
  <Override PartName="/ppt/theme/themeOverride28.xml" ContentType="application/vnd.openxmlformats-officedocument.themeOverride+xml"/>
  <Override PartName="/ppt/theme/themeOverride1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24.xml" ContentType="application/vnd.openxmlformats-officedocument.themeOverride+xml"/>
  <Override PartName="/ppt/theme/themeOverride26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1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2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heme/themeOverride29.xml" ContentType="application/vnd.openxmlformats-officedocument.themeOverride+xml"/>
  <Override PartName="/ppt/slideLayouts/slideLayout10.xml" ContentType="application/vnd.openxmlformats-officedocument.presentationml.slideLayout+xml"/>
  <Default Extension="gif" ContentType="image/gif"/>
  <Override PartName="/ppt/theme/themeOverride18.xml" ContentType="application/vnd.openxmlformats-officedocument.themeOverride+xml"/>
  <Override PartName="/ppt/theme/themeOverride27.xml" ContentType="application/vnd.openxmlformats-officedocument.themeOverride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25.xml" ContentType="application/vnd.openxmlformats-officedocument.themeOverr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495" r:id="rId3"/>
    <p:sldId id="496" r:id="rId4"/>
    <p:sldId id="497" r:id="rId5"/>
    <p:sldId id="498" r:id="rId6"/>
    <p:sldId id="511" r:id="rId7"/>
    <p:sldId id="512" r:id="rId8"/>
    <p:sldId id="499" r:id="rId9"/>
    <p:sldId id="500" r:id="rId10"/>
    <p:sldId id="443" r:id="rId11"/>
    <p:sldId id="501" r:id="rId12"/>
    <p:sldId id="502" r:id="rId13"/>
    <p:sldId id="503" r:id="rId14"/>
    <p:sldId id="504" r:id="rId15"/>
    <p:sldId id="444" r:id="rId16"/>
    <p:sldId id="505" r:id="rId17"/>
    <p:sldId id="506" r:id="rId18"/>
    <p:sldId id="507" r:id="rId19"/>
    <p:sldId id="508" r:id="rId20"/>
    <p:sldId id="509" r:id="rId21"/>
    <p:sldId id="515" r:id="rId22"/>
    <p:sldId id="510" r:id="rId23"/>
    <p:sldId id="469" r:id="rId24"/>
    <p:sldId id="514" r:id="rId25"/>
    <p:sldId id="513" r:id="rId26"/>
    <p:sldId id="470" r:id="rId27"/>
    <p:sldId id="475" r:id="rId28"/>
    <p:sldId id="467" r:id="rId29"/>
    <p:sldId id="477" r:id="rId30"/>
    <p:sldId id="479" r:id="rId31"/>
    <p:sldId id="283" r:id="rId32"/>
    <p:sldId id="494" r:id="rId33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=""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5C2A"/>
    <a:srgbClr val="9F3A11"/>
    <a:srgbClr val="FF3300"/>
    <a:srgbClr val="00FF00"/>
    <a:srgbClr val="39F52B"/>
    <a:srgbClr val="CCF83E"/>
    <a:srgbClr val="CC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9528" autoAdjust="0"/>
    <p:restoredTop sz="94608" autoAdjust="0"/>
  </p:normalViewPr>
  <p:slideViewPr>
    <p:cSldViewPr>
      <p:cViewPr varScale="1">
        <p:scale>
          <a:sx n="115" d="100"/>
          <a:sy n="115" d="100"/>
        </p:scale>
        <p:origin x="-1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17B731BE-BE03-4906-823D-6EBD6DE30A1C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2A75A437-2CB9-4AD1-B017-58D7A3301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5211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1A48032-9A6F-4123-92EB-D85C5102353E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BA3D9DD-E225-4C33-8FCF-577FD796D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2288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959109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08E14-AA35-48F8-AA6E-5F50C40E082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7754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3864113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3025373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3767580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868812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86881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8DEC4-8B91-4474-A1D3-E286814A8F0D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73F5F-EE6B-4249-8615-537ABE4B1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07FE7-434B-47C5-B89C-495B8D162093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19137-FE68-4240-B9D7-2DD92801C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A9A26-11DE-48FB-A2EC-50D176DE0C11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E4EFD-EFB2-4AAD-871B-C35FDA05D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8216A-6704-4BA7-8052-67AE9BA1EFED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22323-E2C3-456B-8ED2-077940811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59AAD-1E67-418E-923B-707C20ADA15E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A3C9A-9313-4063-836B-010EB2AAE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720AB-30D0-409D-A3B5-DF2D173FB9B7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00EF-3689-422C-B2C1-36673B89B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D3BC4-3C60-4DA9-8660-7C089D9028BC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93120-BA1E-4AD4-8F6D-48ECF69BF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0517F-02B3-49B6-87A7-F325166CECB1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A6341-1810-40B2-8343-22CFEE58D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65FE7-8A7F-46D2-BDD6-C2238D5718D5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725FE-BC99-4BC0-803D-297F90E55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0481C-4BF4-4BCB-AFDB-CA6E28802395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2DAC3-4EFD-4F43-B423-68BF71448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826C7-FB31-4C40-822F-48D33484B923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F14BB-9D93-4A9A-9B73-8F76F94EB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28BA2C0-B8BB-47D6-B7E2-654F86454448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3C03C86-CA14-4CEC-87C5-1945BC364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kbs_knteu@i.u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2DDADE-76F4-4E39-B8F1-A2F5485963E9}" type="slidenum">
              <a:rPr lang="ru-RU"/>
              <a:pPr/>
              <a:t>1</a:t>
            </a:fld>
            <a:endParaRPr lang="ru-RU"/>
          </a:p>
        </p:txBody>
      </p:sp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395288" y="188913"/>
            <a:ext cx="8497887" cy="576262"/>
          </a:xfrm>
        </p:spPr>
        <p:txBody>
          <a:bodyPr/>
          <a:lstStyle/>
          <a:p>
            <a:r>
              <a:rPr lang="uk-UA" sz="2000" dirty="0" smtClean="0"/>
              <a:t>Київський національний торговельно-економічний університет</a:t>
            </a:r>
            <a:endParaRPr lang="uk-UA" sz="2000" dirty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99592" y="2708920"/>
            <a:ext cx="7704856" cy="2664296"/>
          </a:xfrm>
        </p:spPr>
        <p:txBody>
          <a:bodyPr/>
          <a:lstStyle/>
          <a:p>
            <a:r>
              <a:rPr lang="uk-UA" sz="4400" b="1" dirty="0" smtClean="0">
                <a:solidFill>
                  <a:srgbClr val="C00000"/>
                </a:solidFill>
              </a:rPr>
              <a:t>Управління відносинами з інвесторами</a:t>
            </a:r>
          </a:p>
          <a:p>
            <a:r>
              <a:rPr lang="uk-UA" dirty="0" smtClean="0">
                <a:solidFill>
                  <a:srgbClr val="00B050"/>
                </a:solidFill>
              </a:rPr>
              <a:t>Презентація </a:t>
            </a: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практичного</a:t>
            </a:r>
            <a:r>
              <a:rPr lang="uk-UA" dirty="0" smtClean="0">
                <a:solidFill>
                  <a:srgbClr val="00B050"/>
                </a:solidFill>
              </a:rPr>
              <a:t> курсу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2053" name="Прямоугольник 4"/>
          <p:cNvSpPr>
            <a:spLocks noChangeArrowheads="1"/>
          </p:cNvSpPr>
          <p:nvPr/>
        </p:nvSpPr>
        <p:spPr bwMode="auto">
          <a:xfrm>
            <a:off x="2915816" y="5301208"/>
            <a:ext cx="55081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uk-UA" sz="2400" dirty="0" smtClean="0">
                <a:solidFill>
                  <a:srgbClr val="FF0000"/>
                </a:solidFill>
              </a:rPr>
              <a:t>Людмила </a:t>
            </a:r>
            <a:r>
              <a:rPr lang="uk-UA" sz="2400" dirty="0" err="1" smtClean="0">
                <a:solidFill>
                  <a:srgbClr val="FF0000"/>
                </a:solidFill>
              </a:rPr>
              <a:t>Жураховська</a:t>
            </a:r>
            <a:r>
              <a:rPr lang="uk-UA" sz="2400" dirty="0" smtClean="0"/>
              <a:t>, </a:t>
            </a:r>
            <a:r>
              <a:rPr lang="uk-UA" sz="2400" dirty="0" err="1" smtClean="0"/>
              <a:t>к.е.н</a:t>
            </a:r>
            <a:r>
              <a:rPr lang="uk-UA" sz="2400" dirty="0" smtClean="0"/>
              <a:t>., М</a:t>
            </a:r>
            <a:r>
              <a:rPr lang="en-US" sz="2400" dirty="0" smtClean="0"/>
              <a:t>B</a:t>
            </a:r>
            <a:r>
              <a:rPr lang="uk-UA" sz="2400" dirty="0" smtClean="0"/>
              <a:t>А,</a:t>
            </a:r>
          </a:p>
          <a:p>
            <a:pPr algn="r"/>
            <a:r>
              <a:rPr lang="uk-UA" sz="2400" dirty="0" smtClean="0"/>
              <a:t>доцент </a:t>
            </a:r>
            <a:r>
              <a:rPr lang="uk-UA" sz="2400" dirty="0"/>
              <a:t>кафедри банківської справи</a:t>
            </a:r>
          </a:p>
          <a:p>
            <a:pPr algn="r"/>
            <a:r>
              <a:rPr lang="ru-RU" sz="2400" dirty="0" err="1" smtClean="0"/>
              <a:t>Представник</a:t>
            </a:r>
            <a:r>
              <a:rPr lang="ru-RU" sz="2400" dirty="0" smtClean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у RIPS EMEA</a:t>
            </a:r>
            <a:r>
              <a:rPr lang="ru-RU" dirty="0"/>
              <a:t> 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054" name="Picture 4" descr="C:\Users\Alex\Desktop\10322385ea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692152"/>
            <a:ext cx="2376264" cy="191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560840" cy="4896544"/>
          </a:xfrm>
        </p:spPr>
        <p:txBody>
          <a:bodyPr/>
          <a:lstStyle/>
          <a:p>
            <a:pPr algn="ctr"/>
            <a:r>
              <a:rPr lang="uk-UA" i="1" cap="none" dirty="0" smtClean="0">
                <a:solidFill>
                  <a:srgbClr val="00B0F0"/>
                </a:solidFill>
              </a:rPr>
              <a:t/>
            </a:r>
            <a:br>
              <a:rPr lang="uk-UA" i="1" cap="none" dirty="0" smtClean="0">
                <a:solidFill>
                  <a:srgbClr val="00B0F0"/>
                </a:solidFill>
              </a:rPr>
            </a:br>
            <a:r>
              <a:rPr lang="uk-UA" sz="4400" i="1" cap="none" dirty="0" smtClean="0">
                <a:solidFill>
                  <a:srgbClr val="00B0F0"/>
                </a:solidFill>
              </a:rPr>
              <a:t>Як ви </a:t>
            </a:r>
            <a:r>
              <a:rPr lang="uk-UA" sz="4400" i="1" cap="none" dirty="0" smtClean="0">
                <a:solidFill>
                  <a:srgbClr val="00B0F0"/>
                </a:solidFill>
              </a:rPr>
              <a:t>думаєте:</a:t>
            </a:r>
            <a:r>
              <a:rPr lang="uk-UA" sz="4400" i="1" cap="none" dirty="0" smtClean="0">
                <a:solidFill>
                  <a:srgbClr val="00B0F0"/>
                </a:solidFill>
              </a:rPr>
              <a:t/>
            </a:r>
            <a:br>
              <a:rPr lang="uk-UA" sz="4400" i="1" cap="none" dirty="0" smtClean="0">
                <a:solidFill>
                  <a:srgbClr val="00B0F0"/>
                </a:solidFill>
              </a:rPr>
            </a:br>
            <a:r>
              <a:rPr lang="uk-UA" sz="4400" cap="none" dirty="0" smtClean="0">
                <a:solidFill>
                  <a:srgbClr val="C00000"/>
                </a:solidFill>
              </a:rPr>
              <a:t>Управління відносинами з інвесторами</a:t>
            </a:r>
            <a:r>
              <a:rPr lang="uk-UA" sz="5400" dirty="0" smtClean="0">
                <a:solidFill>
                  <a:srgbClr val="C00000"/>
                </a:solidFill>
              </a:rPr>
              <a:t/>
            </a:r>
            <a:br>
              <a:rPr lang="uk-UA" sz="5400" dirty="0" smtClean="0">
                <a:solidFill>
                  <a:srgbClr val="C00000"/>
                </a:solidFill>
              </a:rPr>
            </a:br>
            <a:r>
              <a:rPr lang="uk-UA" sz="5400" i="1" cap="none" dirty="0" smtClean="0">
                <a:solidFill>
                  <a:srgbClr val="00B050"/>
                </a:solidFill>
              </a:rPr>
              <a:t>це легко?</a:t>
            </a:r>
            <a:r>
              <a:rPr lang="uk-UA" sz="5400" cap="none" dirty="0" smtClean="0">
                <a:solidFill>
                  <a:srgbClr val="00B050"/>
                </a:solidFill>
              </a:rPr>
              <a:t/>
            </a:r>
            <a:br>
              <a:rPr lang="uk-UA" sz="5400" cap="none" dirty="0" smtClean="0">
                <a:solidFill>
                  <a:srgbClr val="00B050"/>
                </a:solidFill>
              </a:rPr>
            </a:br>
            <a:r>
              <a:rPr lang="uk-UA" sz="4800" i="1" cap="none" dirty="0" smtClean="0">
                <a:solidFill>
                  <a:srgbClr val="00B050"/>
                </a:solidFill>
              </a:rPr>
              <a:t>…</a:t>
            </a:r>
            <a:endParaRPr lang="uk-UA" sz="4800" cap="none" dirty="0">
              <a:solidFill>
                <a:srgbClr val="00B050"/>
              </a:solidFill>
            </a:endParaRPr>
          </a:p>
        </p:txBody>
      </p:sp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C5EB69-4749-4932-8565-8433B7ABC2FB}" type="slidenum">
              <a:rPr lang="ru-RU"/>
              <a:pPr/>
              <a:t>10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472608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ru-RU" sz="2000" dirty="0" smtClean="0"/>
          </a:p>
          <a:p>
            <a:pPr marL="457200" indent="-457200">
              <a:buNone/>
            </a:pPr>
            <a:r>
              <a:rPr lang="uk-UA" sz="2000" dirty="0" smtClean="0"/>
              <a:t>Людина</a:t>
            </a:r>
          </a:p>
          <a:p>
            <a:pPr marL="457200" indent="-457200">
              <a:buNone/>
            </a:pPr>
            <a:r>
              <a:rPr lang="uk-UA" sz="2000" dirty="0" smtClean="0"/>
              <a:t>	- це породження ірраціональності,</a:t>
            </a:r>
          </a:p>
          <a:p>
            <a:pPr marL="457200" indent="-457200">
              <a:buNone/>
            </a:pPr>
            <a:r>
              <a:rPr lang="uk-UA" sz="2000" dirty="0" smtClean="0"/>
              <a:t>		просто фізіологічно влаштоване</a:t>
            </a:r>
          </a:p>
          <a:p>
            <a:pPr marL="457200" indent="-457200">
              <a:buNone/>
            </a:pPr>
            <a:r>
              <a:rPr lang="uk-UA" sz="2000" dirty="0" smtClean="0"/>
              <a:t>			здійснювати ірраціональні вчинки</a:t>
            </a:r>
          </a:p>
          <a:p>
            <a:pPr marL="457200" indent="-457200">
              <a:buNone/>
            </a:pPr>
            <a:r>
              <a:rPr lang="uk-UA" sz="2000" dirty="0" smtClean="0"/>
              <a:t>				приймаючи інвестиційні рішення.</a:t>
            </a:r>
          </a:p>
          <a:p>
            <a:pPr marL="457200" indent="-457200">
              <a:buNone/>
            </a:pPr>
            <a:endParaRPr lang="uk-UA" sz="2000" dirty="0" smtClean="0"/>
          </a:p>
          <a:p>
            <a:pPr marL="457200" indent="-457200">
              <a:buNone/>
            </a:pPr>
            <a:endParaRPr lang="uk-UA" sz="2000" dirty="0" smtClean="0"/>
          </a:p>
          <a:p>
            <a:pPr marL="457200" indent="-457200">
              <a:buNone/>
            </a:pPr>
            <a:r>
              <a:rPr lang="uk-UA" sz="2000" dirty="0" smtClean="0"/>
              <a:t>«У кожному з нас - не супермен, а Гомер Сімпсон.» (Ден Аріелі) </a:t>
            </a:r>
          </a:p>
          <a:p>
            <a:pPr marL="457200" indent="-457200">
              <a:buNone/>
            </a:pPr>
            <a:r>
              <a:rPr lang="ru-RU" sz="2000" dirty="0" smtClean="0"/>
              <a:t>	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676" y="176656"/>
            <a:ext cx="2446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uk-UA" sz="2800" dirty="0" smtClean="0"/>
              <a:t>Погана новина</a:t>
            </a:r>
          </a:p>
        </p:txBody>
      </p:sp>
      <p:pic>
        <p:nvPicPr>
          <p:cNvPr id="57346" name="Picture 2" descr="http://www.weekjournal.ru/img/!content/wj100-12-87-z07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293096"/>
            <a:ext cx="1876425" cy="2171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40669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472608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ru-RU" sz="2000" dirty="0" smtClean="0"/>
          </a:p>
          <a:p>
            <a:pPr marL="457200" indent="-457200">
              <a:buNone/>
            </a:pPr>
            <a:r>
              <a:rPr lang="uk-UA" sz="2000" dirty="0" smtClean="0"/>
              <a:t>«Ми передбачувано ірраціональні.»(Ден Аріелі)</a:t>
            </a:r>
          </a:p>
          <a:p>
            <a:pPr marL="457200" indent="-457200">
              <a:buNone/>
            </a:pPr>
            <a:endParaRPr lang="uk-UA" sz="2000" dirty="0" smtClean="0"/>
          </a:p>
          <a:p>
            <a:pPr marL="457200" indent="-457200">
              <a:buNone/>
            </a:pPr>
            <a:r>
              <a:rPr lang="uk-UA" sz="2000" dirty="0" smtClean="0"/>
              <a:t>Герою «Спогадів біржового спекулянта» </a:t>
            </a:r>
            <a:r>
              <a:rPr lang="uk-UA" sz="2000" dirty="0" err="1" smtClean="0"/>
              <a:t>Джессі</a:t>
            </a:r>
            <a:r>
              <a:rPr lang="uk-UA" sz="2000" dirty="0" smtClean="0"/>
              <a:t> </a:t>
            </a:r>
            <a:r>
              <a:rPr lang="uk-UA" sz="2000" dirty="0" err="1" smtClean="0"/>
              <a:t>Лівермор</a:t>
            </a:r>
            <a:r>
              <a:rPr lang="uk-UA" sz="2000" dirty="0" smtClean="0"/>
              <a:t> </a:t>
            </a:r>
          </a:p>
          <a:p>
            <a:pPr marL="457200" indent="-457200">
              <a:buNone/>
            </a:pPr>
            <a:r>
              <a:rPr lang="uk-UA" sz="2000" dirty="0" smtClean="0"/>
              <a:t>довелося вчитися на своїх помилках.</a:t>
            </a:r>
          </a:p>
          <a:p>
            <a:pPr marL="457200" indent="-457200">
              <a:buNone/>
            </a:pPr>
            <a:endParaRPr lang="uk-UA" sz="2000" dirty="0" smtClean="0"/>
          </a:p>
          <a:p>
            <a:pPr marL="457200" indent="-457200">
              <a:buNone/>
            </a:pPr>
            <a:r>
              <a:rPr lang="uk-UA" sz="2000" dirty="0" smtClean="0"/>
              <a:t>Для Вас є ціла наука «Поведінкова економіка», </a:t>
            </a:r>
          </a:p>
          <a:p>
            <a:pPr marL="457200" indent="-457200">
              <a:buNone/>
            </a:pPr>
            <a:r>
              <a:rPr lang="uk-UA" sz="2000" dirty="0" smtClean="0"/>
              <a:t>	і її відгалуження «Поведінкові фінанси» цілеспрямовано збирають і 	систематизують інформацію про наші баєси </a:t>
            </a:r>
          </a:p>
          <a:p>
            <a:pPr marL="457200" indent="-457200">
              <a:buNone/>
            </a:pPr>
            <a:r>
              <a:rPr lang="uk-UA" sz="2000" dirty="0" smtClean="0"/>
              <a:t>		(</a:t>
            </a:r>
            <a:r>
              <a:rPr lang="uk-UA" sz="2000" dirty="0" err="1" smtClean="0"/>
              <a:t>Англ</a:t>
            </a:r>
            <a:r>
              <a:rPr lang="uk-UA" sz="2000" dirty="0" smtClean="0"/>
              <a:t>. </a:t>
            </a:r>
            <a:r>
              <a:rPr lang="uk-UA" sz="2000" dirty="0" err="1" smtClean="0"/>
              <a:t>Bias</a:t>
            </a:r>
            <a:r>
              <a:rPr lang="uk-UA" sz="2000" dirty="0" smtClean="0"/>
              <a:t> - упередженість)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676" y="176656"/>
            <a:ext cx="2515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sz="2800" dirty="0" smtClean="0"/>
              <a:t>Добрая новина</a:t>
            </a:r>
          </a:p>
        </p:txBody>
      </p:sp>
      <p:pic>
        <p:nvPicPr>
          <p:cNvPr id="59394" name="Picture 2" descr="http://t2.gstatic.com/images?q=tbn:ANd9GcSi8RTdD4-dIA9zk1bZS4Bm8h5ImLw2k4Y8Tbk2ECBs1rPuRRf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052736"/>
            <a:ext cx="1790700" cy="2552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40669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472608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uk-UA" sz="2000" b="1" dirty="0" smtClean="0"/>
              <a:t>Уоррен Баффет:</a:t>
            </a:r>
          </a:p>
          <a:p>
            <a:pPr marL="457200" indent="-457200">
              <a:buNone/>
            </a:pPr>
            <a:r>
              <a:rPr lang="uk-UA" sz="2000" i="1" dirty="0" smtClean="0"/>
              <a:t>«Успіх до інвестуванні не корелює з рівнем IQ, починаючи від 100 балів і вище. Якщо у вас є середньостатистичні розумові здібності, все що вам потрібно - це темперамент, який дозволить стримувати себе від вчинення непотрібних помилок. »</a:t>
            </a:r>
          </a:p>
          <a:p>
            <a:pPr marL="457200" indent="-457200">
              <a:buNone/>
            </a:pPr>
            <a:endParaRPr lang="ru-RU" sz="2000" dirty="0" smtClean="0"/>
          </a:p>
          <a:p>
            <a:pPr marL="457200" indent="-457200">
              <a:buNone/>
            </a:pPr>
            <a:endParaRPr lang="ru-RU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48676" y="176656"/>
            <a:ext cx="3673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uk-UA" sz="2800" dirty="0" smtClean="0"/>
              <a:t>Що говорять інвестори</a:t>
            </a:r>
          </a:p>
        </p:txBody>
      </p:sp>
      <p:pic>
        <p:nvPicPr>
          <p:cNvPr id="4100" name="Picture 4" descr="http://bizcentr.com/wp-content/uploads/2009/06/110541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996952"/>
            <a:ext cx="4276324" cy="3272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40669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79512" y="980728"/>
            <a:ext cx="5184576" cy="5472608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ru-RU" sz="2000" dirty="0" smtClean="0"/>
          </a:p>
          <a:p>
            <a:pPr marL="457200" indent="-457200">
              <a:buNone/>
            </a:pPr>
            <a:r>
              <a:rPr lang="ru-RU" sz="2800" dirty="0" smtClean="0"/>
              <a:t>Бенджамін Грем: </a:t>
            </a:r>
          </a:p>
          <a:p>
            <a:pPr marL="457200" indent="-457200">
              <a:buNone/>
            </a:pPr>
            <a:r>
              <a:rPr lang="uk-UA" sz="2000" dirty="0" smtClean="0"/>
              <a:t>«Батько інвертування», </a:t>
            </a:r>
          </a:p>
          <a:p>
            <a:pPr marL="457200" indent="-457200">
              <a:buNone/>
            </a:pPr>
            <a:r>
              <a:rPr lang="uk-UA" sz="2000" dirty="0" smtClean="0"/>
              <a:t>автор «Аналізу цінних паперів» (1934),</a:t>
            </a:r>
          </a:p>
          <a:p>
            <a:pPr marL="457200" indent="-457200">
              <a:buNone/>
            </a:pPr>
            <a:r>
              <a:rPr lang="uk-UA" sz="2000" dirty="0" smtClean="0"/>
              <a:t>автор «Розумного інвестора» (1949),</a:t>
            </a:r>
          </a:p>
          <a:p>
            <a:pPr marL="457200" indent="-457200">
              <a:buNone/>
            </a:pPr>
            <a:endParaRPr lang="uk-UA" sz="2000" dirty="0" smtClean="0"/>
          </a:p>
          <a:p>
            <a:pPr marL="457200" indent="-457200">
              <a:buNone/>
            </a:pPr>
            <a:r>
              <a:rPr lang="uk-UA" sz="2400" i="1" dirty="0" smtClean="0"/>
              <a:t>«Головна проблема інвестора, а також головний його ворог - це він сам»</a:t>
            </a:r>
            <a:endParaRPr lang="uk-UA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48676" y="176656"/>
            <a:ext cx="3679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uk-UA" sz="2800" dirty="0"/>
              <a:t>Що говорять інвестори</a:t>
            </a:r>
          </a:p>
        </p:txBody>
      </p:sp>
      <p:pic>
        <p:nvPicPr>
          <p:cNvPr id="4" name="Picture 2" descr="http://sentimentofsuccess.files.wordpress.com/2007/02/analysi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628800"/>
            <a:ext cx="2924175" cy="452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40669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1000100" y="1785926"/>
            <a:ext cx="7344816" cy="1237816"/>
          </a:xfrm>
        </p:spPr>
        <p:txBody>
          <a:bodyPr/>
          <a:lstStyle/>
          <a:p>
            <a:r>
              <a:rPr lang="uk-UA" sz="3600" cap="none" dirty="0" smtClean="0">
                <a:solidFill>
                  <a:srgbClr val="005C2A"/>
                </a:solidFill>
              </a:rPr>
              <a:t>На </a:t>
            </a:r>
            <a:r>
              <a:rPr lang="uk-UA" sz="3600" cap="none" dirty="0" smtClean="0">
                <a:solidFill>
                  <a:srgbClr val="C00000"/>
                </a:solidFill>
              </a:rPr>
              <a:t>«Управлінні відносинами з інвесторами» </a:t>
            </a:r>
            <a:r>
              <a:rPr lang="uk-UA" sz="3600" cap="none" dirty="0" smtClean="0">
                <a:solidFill>
                  <a:srgbClr val="005C2A"/>
                </a:solidFill>
              </a:rPr>
              <a:t>в</a:t>
            </a:r>
            <a:r>
              <a:rPr lang="uk-UA" sz="3600" cap="none" dirty="0" smtClean="0">
                <a:solidFill>
                  <a:srgbClr val="005C2A"/>
                </a:solidFill>
              </a:rPr>
              <a:t>и </a:t>
            </a:r>
            <a:r>
              <a:rPr lang="uk-UA" sz="3600" i="1" cap="none" dirty="0" smtClean="0">
                <a:solidFill>
                  <a:srgbClr val="005C2A"/>
                </a:solidFill>
              </a:rPr>
              <a:t>дізнаєтеся </a:t>
            </a:r>
            <a:r>
              <a:rPr lang="uk-UA" sz="3600" cap="none" dirty="0" smtClean="0">
                <a:solidFill>
                  <a:srgbClr val="005C2A"/>
                </a:solidFill>
              </a:rPr>
              <a:t>про …</a:t>
            </a:r>
            <a:r>
              <a:rPr lang="uk-UA" sz="3600" cap="none" dirty="0" smtClean="0"/>
              <a:t/>
            </a:r>
            <a:br>
              <a:rPr lang="uk-UA" sz="3600" cap="none" dirty="0" smtClean="0"/>
            </a:br>
            <a:r>
              <a:rPr lang="uk-UA" sz="7200" b="1" dirty="0" smtClean="0">
                <a:solidFill>
                  <a:srgbClr val="005C2A"/>
                </a:solidFill>
              </a:rPr>
              <a:t/>
            </a:r>
            <a:br>
              <a:rPr lang="uk-UA" sz="7200" b="1" dirty="0" smtClean="0">
                <a:solidFill>
                  <a:srgbClr val="005C2A"/>
                </a:solidFill>
              </a:rPr>
            </a:br>
            <a:r>
              <a:rPr lang="uk-UA" sz="7200" b="1" dirty="0" smtClean="0">
                <a:solidFill>
                  <a:srgbClr val="005C2A"/>
                </a:solidFill>
              </a:rPr>
              <a:t/>
            </a:r>
            <a:br>
              <a:rPr lang="uk-UA" sz="7200" b="1" dirty="0" smtClean="0">
                <a:solidFill>
                  <a:srgbClr val="005C2A"/>
                </a:solidFill>
              </a:rPr>
            </a:br>
            <a:endParaRPr lang="uk-UA" sz="7200" b="1" dirty="0" smtClean="0">
              <a:solidFill>
                <a:srgbClr val="005C2A"/>
              </a:solidFill>
            </a:endParaRPr>
          </a:p>
        </p:txBody>
      </p:sp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C5EB69-4749-4932-8565-8433B7ABC2FB}" type="slidenum">
              <a:rPr lang="ru-RU"/>
              <a:pPr/>
              <a:t>15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676" y="176656"/>
            <a:ext cx="5059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Жадібність, страх та інші 	:</a:t>
            </a:r>
            <a:endParaRPr lang="uk-UA" sz="2800" dirty="0"/>
          </a:p>
        </p:txBody>
      </p:sp>
      <p:pic>
        <p:nvPicPr>
          <p:cNvPr id="60419" name="Picture 3" descr="X:\Public\Illashenko Temp\PFT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340768"/>
            <a:ext cx="8785225" cy="48965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980728"/>
            <a:ext cx="2878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/>
              <a:t>І</a:t>
            </a:r>
            <a:r>
              <a:rPr lang="ru-RU" sz="2000" dirty="0" err="1" smtClean="0"/>
              <a:t>ндекс</a:t>
            </a:r>
            <a:r>
              <a:rPr lang="ru-RU" sz="2000" dirty="0" smtClean="0"/>
              <a:t> ПФТС: 2006 - 2011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240669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797" y="6783837"/>
            <a:ext cx="8775000" cy="0"/>
          </a:xfrm>
          <a:prstGeom prst="line">
            <a:avLst/>
          </a:prstGeom>
          <a:ln w="152400" cmpd="sng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75798" y="6334780"/>
            <a:ext cx="368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203864"/>
                </a:solidFill>
              </a:rPr>
              <a:t>2</a:t>
            </a:r>
            <a:endParaRPr lang="en-US" sz="2800" b="1" dirty="0">
              <a:solidFill>
                <a:srgbClr val="203864"/>
              </a:solidFill>
            </a:endParaRPr>
          </a:p>
        </p:txBody>
      </p:sp>
      <p:sp>
        <p:nvSpPr>
          <p:cNvPr id="2" name="AutoShape 2" descr="Результат пошуку зображень за запитом &quot;Millennium Capital&quot;"/>
          <p:cNvSpPr>
            <a:spLocks noChangeAspect="1" noChangeArrowheads="1"/>
          </p:cNvSpPr>
          <p:nvPr/>
        </p:nvSpPr>
        <p:spPr bwMode="auto">
          <a:xfrm>
            <a:off x="1696389" y="1370650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1142984"/>
            <a:ext cx="9153000" cy="0"/>
          </a:xfrm>
          <a:prstGeom prst="line">
            <a:avLst/>
          </a:prstGeom>
          <a:ln w="50800" cmpd="sng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5979" y="122106"/>
            <a:ext cx="78498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1F4E79"/>
                </a:solidFill>
              </a:rPr>
              <a:t>Нобелівська премія 2017 з </a:t>
            </a:r>
            <a:r>
              <a:rPr lang="ru-RU" sz="3200" b="1" dirty="0" err="1" smtClean="0">
                <a:solidFill>
                  <a:srgbClr val="1F4E79"/>
                </a:solidFill>
              </a:rPr>
              <a:t>економіки</a:t>
            </a:r>
            <a:r>
              <a:rPr lang="ru-RU" sz="3200" b="1" dirty="0" smtClean="0">
                <a:solidFill>
                  <a:srgbClr val="1F4E79"/>
                </a:solidFill>
              </a:rPr>
              <a:t>: </a:t>
            </a:r>
            <a:r>
              <a:rPr lang="uk-UA" sz="3200" b="1" dirty="0" smtClean="0">
                <a:solidFill>
                  <a:srgbClr val="FF0000"/>
                </a:solidFill>
              </a:rPr>
              <a:t>Річард </a:t>
            </a:r>
            <a:r>
              <a:rPr lang="uk-UA" sz="3200" b="1" dirty="0">
                <a:solidFill>
                  <a:srgbClr val="FF0000"/>
                </a:solidFill>
              </a:rPr>
              <a:t>Талер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762492" cy="8036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370" y="1155938"/>
            <a:ext cx="2542129" cy="48523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9769" y="1880499"/>
            <a:ext cx="45823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</a:rPr>
              <a:t>«Дослідники 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</a:rPr>
              <a:t>довго збирали докази того, що людська психологія відхиляється від раціональної моделі. </a:t>
            </a:r>
            <a:endParaRPr lang="uk-UA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Річард </a:t>
            </a:r>
            <a:r>
              <a:rPr lang="uk-UA" sz="2400" b="1" dirty="0">
                <a:solidFill>
                  <a:srgbClr val="FF0000"/>
                </a:solidFill>
              </a:rPr>
              <a:t>Талер 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</a:rPr>
              <a:t>- піонер такого </a:t>
            </a:r>
            <a:r>
              <a:rPr lang="uk-UA" sz="2400" dirty="0">
                <a:solidFill>
                  <a:srgbClr val="203864"/>
                </a:solidFill>
              </a:rPr>
              <a:t>підходу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</a:rPr>
              <a:t>, який інкорпорує розуміння людської психології в економічний 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</a:rPr>
              <a:t>аналіз», 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</a:rPr>
              <a:t>- говорить 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</a:rPr>
              <a:t>Петро Стромберг, голова Нобелівського комітету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31831" y="1284899"/>
            <a:ext cx="0" cy="431800"/>
          </a:xfrm>
          <a:prstGeom prst="line">
            <a:avLst/>
          </a:prstGeom>
          <a:ln>
            <a:solidFill>
              <a:srgbClr val="263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31831" y="1284899"/>
            <a:ext cx="323850" cy="0"/>
          </a:xfrm>
          <a:prstGeom prst="line">
            <a:avLst/>
          </a:prstGeom>
          <a:ln>
            <a:solidFill>
              <a:srgbClr val="263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032160" y="2385847"/>
            <a:ext cx="0" cy="431800"/>
          </a:xfrm>
          <a:prstGeom prst="line">
            <a:avLst/>
          </a:prstGeom>
          <a:ln>
            <a:solidFill>
              <a:srgbClr val="263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08310" y="2817647"/>
            <a:ext cx="323850" cy="0"/>
          </a:xfrm>
          <a:prstGeom prst="line">
            <a:avLst/>
          </a:prstGeom>
          <a:ln>
            <a:solidFill>
              <a:srgbClr val="263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93337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797" y="6783837"/>
            <a:ext cx="8775000" cy="0"/>
          </a:xfrm>
          <a:prstGeom prst="line">
            <a:avLst/>
          </a:prstGeom>
          <a:ln w="152400" cmpd="sng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75798" y="6334780"/>
            <a:ext cx="368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203864"/>
                </a:solidFill>
              </a:rPr>
              <a:t>2</a:t>
            </a:r>
            <a:endParaRPr lang="en-US" sz="2800" b="1" dirty="0">
              <a:solidFill>
                <a:srgbClr val="203864"/>
              </a:solidFill>
            </a:endParaRPr>
          </a:p>
        </p:txBody>
      </p:sp>
      <p:sp>
        <p:nvSpPr>
          <p:cNvPr id="2" name="AutoShape 2" descr="Результат пошуку зображень за запитом &quot;Millennium Capital&quot;"/>
          <p:cNvSpPr>
            <a:spLocks noChangeAspect="1" noChangeArrowheads="1"/>
          </p:cNvSpPr>
          <p:nvPr/>
        </p:nvSpPr>
        <p:spPr bwMode="auto">
          <a:xfrm>
            <a:off x="1696389" y="1370650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863551"/>
            <a:ext cx="9153000" cy="0"/>
          </a:xfrm>
          <a:prstGeom prst="line">
            <a:avLst/>
          </a:prstGeom>
          <a:ln w="50800" cmpd="sng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5979" y="122106"/>
            <a:ext cx="6172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1F4E79"/>
                </a:solidFill>
              </a:rPr>
              <a:t>Нобелівська премія 2017 з економіки</a:t>
            </a:r>
            <a:endParaRPr lang="en-US" sz="3200" dirty="0">
              <a:solidFill>
                <a:srgbClr val="1F4E79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762492" cy="803634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85720" y="1214422"/>
            <a:ext cx="8229600" cy="4525963"/>
          </a:xfrm>
        </p:spPr>
        <p:txBody>
          <a:bodyPr/>
          <a:lstStyle/>
          <a:p>
            <a:pPr marL="285750" indent="-285750" algn="just"/>
            <a:r>
              <a:rPr lang="uk-UA" sz="2400" dirty="0" smtClean="0">
                <a:solidFill>
                  <a:srgbClr val="203864"/>
                </a:solidFill>
              </a:rPr>
              <a:t>Поведінкову економіку сьогодні фахівці називають </a:t>
            </a:r>
            <a:r>
              <a:rPr lang="uk-UA" sz="2400" dirty="0" err="1" smtClean="0">
                <a:solidFill>
                  <a:srgbClr val="FF0000"/>
                </a:solidFill>
              </a:rPr>
              <a:t>мейнстрімом</a:t>
            </a:r>
            <a:endParaRPr lang="uk-UA" sz="2400" dirty="0" smtClean="0">
              <a:solidFill>
                <a:srgbClr val="FF0000"/>
              </a:solidFill>
            </a:endParaRPr>
          </a:p>
          <a:p>
            <a:pPr marL="285750" indent="-285750" algn="just"/>
            <a:r>
              <a:rPr lang="uk-UA" sz="2400" dirty="0" smtClean="0">
                <a:solidFill>
                  <a:srgbClr val="203864"/>
                </a:solidFill>
              </a:rPr>
              <a:t>Вивчає </a:t>
            </a:r>
            <a:r>
              <a:rPr lang="uk-UA" sz="2400" b="1" dirty="0" smtClean="0">
                <a:solidFill>
                  <a:srgbClr val="203864"/>
                </a:solidFill>
              </a:rPr>
              <a:t>вплив соціальних, когнітивних і емоційних чинників</a:t>
            </a:r>
            <a:r>
              <a:rPr lang="uk-UA" sz="2400" dirty="0" smtClean="0">
                <a:solidFill>
                  <a:srgbClr val="203864"/>
                </a:solidFill>
              </a:rPr>
              <a:t> </a:t>
            </a:r>
            <a:r>
              <a:rPr lang="uk-UA" sz="2400" dirty="0" smtClean="0">
                <a:solidFill>
                  <a:srgbClr val="FF0000"/>
                </a:solidFill>
              </a:rPr>
              <a:t>на прийняття економічних рішень</a:t>
            </a:r>
            <a:r>
              <a:rPr lang="uk-UA" sz="2400" dirty="0" smtClean="0">
                <a:solidFill>
                  <a:srgbClr val="203864"/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і на те, як ці рішення будуть впливати на ринкові змінні - ціни, прибуток</a:t>
            </a:r>
            <a:r>
              <a:rPr lang="uk-UA" sz="2400" dirty="0" smtClean="0">
                <a:solidFill>
                  <a:srgbClr val="203864"/>
                </a:solidFill>
              </a:rPr>
              <a:t>.</a:t>
            </a:r>
          </a:p>
          <a:p>
            <a:pPr marL="285750" indent="-285750" algn="just"/>
            <a:r>
              <a:rPr lang="uk-UA" sz="2400" dirty="0" smtClean="0">
                <a:solidFill>
                  <a:srgbClr val="203864"/>
                </a:solidFill>
              </a:rPr>
              <a:t>Річард Талер розробив </a:t>
            </a:r>
          </a:p>
          <a:p>
            <a:pPr marL="742950" lvl="1" indent="-285750" algn="just"/>
            <a:r>
              <a:rPr lang="uk-UA" sz="2400" b="1" dirty="0" smtClean="0">
                <a:solidFill>
                  <a:srgbClr val="C00000"/>
                </a:solidFill>
              </a:rPr>
              <a:t>"теорію підштовхування"</a:t>
            </a:r>
            <a:r>
              <a:rPr lang="uk-UA" sz="2400" dirty="0" smtClean="0">
                <a:solidFill>
                  <a:srgbClr val="C00000"/>
                </a:solidFill>
              </a:rPr>
              <a:t>, </a:t>
            </a:r>
          </a:p>
          <a:p>
            <a:pPr marL="742950" lvl="1" indent="-285750" algn="just"/>
            <a:r>
              <a:rPr lang="uk-UA" sz="2400" b="1" dirty="0" smtClean="0">
                <a:solidFill>
                  <a:srgbClr val="C00000"/>
                </a:solidFill>
              </a:rPr>
              <a:t>"керованого вибору". </a:t>
            </a:r>
          </a:p>
          <a:p>
            <a:pPr marL="285750" indent="-285750" algn="just"/>
            <a:r>
              <a:rPr lang="uk-UA" sz="2400" dirty="0" smtClean="0">
                <a:solidFill>
                  <a:srgbClr val="203864"/>
                </a:solidFill>
              </a:rPr>
              <a:t>По суті </a:t>
            </a:r>
            <a:r>
              <a:rPr lang="uk-UA" sz="2400" b="1" dirty="0" smtClean="0">
                <a:solidFill>
                  <a:srgbClr val="203864"/>
                </a:solidFill>
              </a:rPr>
              <a:t>це способи маніпуляції людською поведінкою </a:t>
            </a:r>
            <a:r>
              <a:rPr lang="uk-UA" sz="2400" b="1" dirty="0" smtClean="0">
                <a:solidFill>
                  <a:srgbClr val="7030A0"/>
                </a:solidFill>
              </a:rPr>
              <a:t>в м'якій формі</a:t>
            </a:r>
            <a:r>
              <a:rPr lang="uk-UA" sz="2400" dirty="0" smtClean="0">
                <a:solidFill>
                  <a:srgbClr val="203864"/>
                </a:solidFill>
              </a:rPr>
              <a:t>, </a:t>
            </a:r>
            <a:r>
              <a:rPr lang="uk-UA" sz="2400" b="1" dirty="0">
                <a:solidFill>
                  <a:srgbClr val="7030A0"/>
                </a:solidFill>
              </a:rPr>
              <a:t>без заборон і наказів</a:t>
            </a:r>
            <a:r>
              <a:rPr lang="uk-UA" sz="2400" dirty="0" smtClean="0">
                <a:solidFill>
                  <a:srgbClr val="203864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14158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797" y="6783837"/>
            <a:ext cx="8775000" cy="0"/>
          </a:xfrm>
          <a:prstGeom prst="line">
            <a:avLst/>
          </a:prstGeom>
          <a:ln w="152400" cmpd="sng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75798" y="6334780"/>
            <a:ext cx="368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203864"/>
                </a:solidFill>
              </a:rPr>
              <a:t>7</a:t>
            </a:r>
            <a:endParaRPr lang="en-US" sz="2800" b="1" dirty="0">
              <a:solidFill>
                <a:srgbClr val="203864"/>
              </a:solidFill>
            </a:endParaRPr>
          </a:p>
        </p:txBody>
      </p:sp>
      <p:sp>
        <p:nvSpPr>
          <p:cNvPr id="2" name="AutoShape 2" descr="Результат пошуку зображень за запитом &quot;Millennium Capital&quot;"/>
          <p:cNvSpPr>
            <a:spLocks noChangeAspect="1" noChangeArrowheads="1"/>
          </p:cNvSpPr>
          <p:nvPr/>
        </p:nvSpPr>
        <p:spPr bwMode="auto">
          <a:xfrm>
            <a:off x="1531620" y="1312610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863551"/>
            <a:ext cx="9153000" cy="0"/>
          </a:xfrm>
          <a:prstGeom prst="line">
            <a:avLst/>
          </a:prstGeom>
          <a:ln w="50800" cmpd="sng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5979" y="122106"/>
            <a:ext cx="6172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Ірраціональність фінансових ринків</a:t>
            </a:r>
            <a:endParaRPr lang="uk-UA" sz="3200" b="1" dirty="0">
              <a:solidFill>
                <a:srgbClr val="C0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762492" cy="8036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1245" y="871230"/>
            <a:ext cx="71625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203864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203864"/>
                </a:solidFill>
                <a:cs typeface="Times New Roman" panose="02020603050405020304" pitchFamily="18" charset="0"/>
              </a:rPr>
              <a:t>Науковці виявили і дослідили </a:t>
            </a:r>
            <a:r>
              <a:rPr lang="uk-UA" sz="2400" b="1" i="1" dirty="0" smtClean="0">
                <a:solidFill>
                  <a:srgbClr val="203864"/>
                </a:solidFill>
                <a:cs typeface="Times New Roman" panose="02020603050405020304" pitchFamily="18" charset="0"/>
              </a:rPr>
              <a:t>ірраціональні явища </a:t>
            </a:r>
            <a:r>
              <a:rPr lang="uk-UA" sz="2400" dirty="0" smtClean="0">
                <a:solidFill>
                  <a:srgbClr val="203864"/>
                </a:solidFill>
                <a:cs typeface="Times New Roman" panose="02020603050405020304" pitchFamily="18" charset="0"/>
              </a:rPr>
              <a:t>на фінансових ринках, що потім увійшли до підручників з економіки: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203864"/>
                </a:solidFill>
                <a:cs typeface="Times New Roman" panose="02020603050405020304" pitchFamily="18" charset="0"/>
              </a:rPr>
              <a:t>ефект </a:t>
            </a:r>
            <a:r>
              <a:rPr lang="uk-UA" sz="24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січня</a:t>
            </a:r>
            <a:r>
              <a:rPr lang="uk-UA" sz="2400" b="1" dirty="0" smtClean="0">
                <a:solidFill>
                  <a:srgbClr val="203864"/>
                </a:solidFill>
                <a:cs typeface="Times New Roman" panose="02020603050405020304" pitchFamily="18" charset="0"/>
              </a:rPr>
              <a:t>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203864"/>
                </a:solidFill>
                <a:cs typeface="Times New Roman" panose="02020603050405020304" pitchFamily="18" charset="0"/>
              </a:rPr>
              <a:t>ефект </a:t>
            </a:r>
            <a:r>
              <a:rPr lang="uk-UA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різдвяної відпустки</a:t>
            </a:r>
            <a:r>
              <a:rPr lang="uk-UA" sz="2400" b="1" dirty="0" smtClean="0">
                <a:solidFill>
                  <a:srgbClr val="203864"/>
                </a:solidFill>
                <a:cs typeface="Times New Roman" panose="02020603050405020304" pitchFamily="18" charset="0"/>
              </a:rPr>
              <a:t>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203864"/>
                </a:solidFill>
                <a:cs typeface="Times New Roman" panose="02020603050405020304" pitchFamily="18" charset="0"/>
              </a:rPr>
              <a:t>ефект </a:t>
            </a:r>
            <a:r>
              <a:rPr lang="uk-UA" sz="24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у</a:t>
            </a:r>
            <a:r>
              <a:rPr lang="uk-UA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ікенду</a:t>
            </a:r>
            <a:r>
              <a:rPr lang="uk-UA" sz="2400" b="1" dirty="0" smtClean="0">
                <a:solidFill>
                  <a:srgbClr val="203864"/>
                </a:solidFill>
                <a:cs typeface="Times New Roman" panose="02020603050405020304" pitchFamily="18" charset="0"/>
              </a:rPr>
              <a:t>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203864"/>
                </a:solidFill>
                <a:cs typeface="Times New Roman" panose="02020603050405020304" pitchFamily="18" charset="0"/>
              </a:rPr>
              <a:t>ефект </a:t>
            </a:r>
            <a:r>
              <a:rPr lang="uk-UA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закінчення місяця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203864"/>
                </a:solidFill>
                <a:cs typeface="Times New Roman" panose="02020603050405020304" pitchFamily="18" charset="0"/>
              </a:rPr>
              <a:t>тощо.</a:t>
            </a:r>
            <a:endParaRPr lang="uk-UA" sz="2400" b="1" dirty="0">
              <a:solidFill>
                <a:srgbClr val="203864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3665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i="1" dirty="0" err="1" smtClean="0"/>
              <a:t>Знайомство</a:t>
            </a:r>
            <a:r>
              <a:rPr lang="ru-RU" sz="7200" b="1" i="1" dirty="0" smtClean="0"/>
              <a:t>…</a:t>
            </a:r>
            <a:endParaRPr lang="ru-RU" sz="7200" i="1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240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900" b="1" i="1" dirty="0">
                <a:solidFill>
                  <a:srgbClr val="C00000"/>
                </a:solidFill>
              </a:rPr>
              <a:t>Прокляття</a:t>
            </a:r>
            <a:r>
              <a:rPr lang="uk-UA" b="1" dirty="0">
                <a:solidFill>
                  <a:srgbClr val="C00000"/>
                </a:solidFill>
              </a:rPr>
              <a:t> </a:t>
            </a:r>
            <a:r>
              <a:rPr lang="uk-UA" b="1" dirty="0" smtClean="0">
                <a:solidFill>
                  <a:srgbClr val="C00000"/>
                </a:solidFill>
              </a:rPr>
              <a:t>переможця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457200" y="1670228"/>
            <a:ext cx="8229600" cy="43859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60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800" i="1" dirty="0" smtClean="0">
                <a:solidFill>
                  <a:srgbClr val="0070C0"/>
                </a:solidFill>
              </a:rPr>
              <a:t>а також ??? …</a:t>
            </a:r>
            <a:endParaRPr lang="uk-UA" sz="4800" i="1" dirty="0">
              <a:solidFill>
                <a:srgbClr val="0070C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47068"/>
            <a:ext cx="3312368" cy="5511488"/>
          </a:xfrm>
        </p:spPr>
      </p:pic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C5EB69-4749-4932-8565-8433B7ABC2FB}" type="slidenum">
              <a:rPr lang="ru-RU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9017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4564" y="548680"/>
            <a:ext cx="44194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Основні напрями діяльності </a:t>
            </a:r>
            <a:r>
              <a:rPr lang="uk-UA" sz="2800" dirty="0" smtClean="0">
                <a:solidFill>
                  <a:srgbClr val="C00000"/>
                </a:solidFill>
              </a:rPr>
              <a:t>корпоративного секретаря</a:t>
            </a:r>
            <a:r>
              <a:rPr lang="uk-UA" sz="2800" dirty="0" smtClean="0"/>
              <a:t>: </a:t>
            </a:r>
          </a:p>
          <a:p>
            <a:r>
              <a:rPr lang="uk-UA" sz="2800" dirty="0" smtClean="0"/>
              <a:t>● ведення справ товариства; </a:t>
            </a:r>
          </a:p>
          <a:p>
            <a:r>
              <a:rPr lang="uk-UA" sz="2800" dirty="0" smtClean="0"/>
              <a:t>● робота з акціонерами; </a:t>
            </a:r>
          </a:p>
          <a:p>
            <a:r>
              <a:rPr lang="uk-UA" sz="2800" dirty="0" smtClean="0"/>
              <a:t>● підготовка загальних зборів; </a:t>
            </a:r>
          </a:p>
          <a:p>
            <a:r>
              <a:rPr lang="uk-UA" sz="2800" dirty="0" smtClean="0"/>
              <a:t>● забезпечення роботи наглядової ради, правління та ревізійної комісії.</a:t>
            </a:r>
            <a:endParaRPr lang="uk-U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653" y="1202552"/>
            <a:ext cx="3524347" cy="3524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78450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uk-UA" sz="2400" cap="none" dirty="0" smtClean="0"/>
              <a:t/>
            </a:r>
            <a:br>
              <a:rPr lang="uk-UA" sz="2400" cap="none" dirty="0" smtClean="0"/>
            </a:br>
            <a:r>
              <a:rPr lang="uk-UA" sz="3200" cap="none" dirty="0" smtClean="0"/>
              <a:t> </a:t>
            </a:r>
            <a:br>
              <a:rPr lang="uk-UA" sz="3200" cap="none" dirty="0" smtClean="0"/>
            </a:br>
            <a:r>
              <a:rPr lang="uk-UA" sz="3200" cap="none" dirty="0" smtClean="0"/>
              <a:t/>
            </a:r>
            <a:br>
              <a:rPr lang="uk-UA" sz="3200" cap="none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b="1" dirty="0" smtClean="0"/>
              <a:t>Ви отримаєте </a:t>
            </a:r>
            <a:r>
              <a:rPr lang="uk-UA" b="1" i="1" dirty="0" smtClean="0">
                <a:solidFill>
                  <a:srgbClr val="C00000"/>
                </a:solidFill>
              </a:rPr>
              <a:t>знання: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sz="7200" b="1" dirty="0" smtClean="0">
                <a:solidFill>
                  <a:srgbClr val="005C2A"/>
                </a:solidFill>
              </a:rPr>
              <a:t/>
            </a:r>
            <a:br>
              <a:rPr lang="uk-UA" sz="7200" b="1" dirty="0" smtClean="0">
                <a:solidFill>
                  <a:srgbClr val="005C2A"/>
                </a:solidFill>
              </a:rPr>
            </a:br>
            <a:r>
              <a:rPr lang="uk-UA" sz="7200" b="1" dirty="0" smtClean="0">
                <a:solidFill>
                  <a:srgbClr val="005C2A"/>
                </a:solidFill>
              </a:rPr>
              <a:t/>
            </a:r>
            <a:br>
              <a:rPr lang="uk-UA" sz="7200" b="1" dirty="0" smtClean="0">
                <a:solidFill>
                  <a:srgbClr val="005C2A"/>
                </a:solidFill>
              </a:rPr>
            </a:br>
            <a:endParaRPr lang="uk-UA" sz="7200" b="1" dirty="0" smtClean="0">
              <a:solidFill>
                <a:srgbClr val="005C2A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sz="2400" dirty="0" smtClean="0">
                <a:solidFill>
                  <a:srgbClr val="C00000"/>
                </a:solidFill>
              </a:rPr>
              <a:t>Професійно-орієнтовані </a:t>
            </a:r>
            <a:r>
              <a:rPr lang="uk-UA" sz="2400" dirty="0" smtClean="0"/>
              <a:t>знання </a:t>
            </a:r>
            <a:r>
              <a:rPr lang="uk-UA" sz="2400" dirty="0" smtClean="0"/>
              <a:t>з </a:t>
            </a:r>
            <a:r>
              <a:rPr lang="uk-UA" sz="2400" dirty="0" smtClean="0"/>
              <a:t>питань:</a:t>
            </a:r>
          </a:p>
          <a:p>
            <a:r>
              <a:rPr lang="uk-UA" sz="2400" dirty="0" smtClean="0"/>
              <a:t>інвестиційної </a:t>
            </a:r>
            <a:r>
              <a:rPr lang="uk-UA" sz="2400" dirty="0" smtClean="0"/>
              <a:t>поведінки </a:t>
            </a:r>
            <a:endParaRPr lang="uk-UA" sz="2400" dirty="0" smtClean="0"/>
          </a:p>
          <a:p>
            <a:r>
              <a:rPr lang="uk-UA" sz="2400" dirty="0" smtClean="0"/>
              <a:t>управління </a:t>
            </a:r>
            <a:r>
              <a:rPr lang="uk-UA" sz="2400" dirty="0" smtClean="0"/>
              <a:t>відносинами з </a:t>
            </a:r>
            <a:r>
              <a:rPr lang="uk-UA" sz="2400" dirty="0" smtClean="0"/>
              <a:t>інвесторами</a:t>
            </a:r>
          </a:p>
          <a:p>
            <a:r>
              <a:rPr lang="uk-UA" sz="2400" dirty="0" smtClean="0"/>
              <a:t>діяльності </a:t>
            </a:r>
            <a:r>
              <a:rPr lang="uk-UA" sz="2400" dirty="0" smtClean="0"/>
              <a:t>ключової посадової особи акціонерного товариства - корпоративного секретаря (</a:t>
            </a:r>
            <a:r>
              <a:rPr lang="uk-UA" sz="2400" dirty="0" err="1" smtClean="0"/>
              <a:t>КС</a:t>
            </a:r>
            <a:r>
              <a:rPr lang="uk-UA" sz="2400" dirty="0" smtClean="0"/>
              <a:t>). </a:t>
            </a:r>
            <a:endParaRPr lang="uk-UA" sz="2400" dirty="0" smtClean="0"/>
          </a:p>
        </p:txBody>
      </p:sp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C5EB69-4749-4932-8565-8433B7ABC2FB}" type="slidenum">
              <a:rPr lang="ru-RU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3845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uk-UA" sz="2400" cap="none" dirty="0" smtClean="0"/>
              <a:t/>
            </a:r>
            <a:br>
              <a:rPr lang="uk-UA" sz="2400" cap="none" dirty="0" smtClean="0"/>
            </a:br>
            <a:r>
              <a:rPr lang="uk-UA" sz="3200" cap="none" dirty="0" smtClean="0"/>
              <a:t> </a:t>
            </a:r>
            <a:br>
              <a:rPr lang="uk-UA" sz="3200" cap="none" dirty="0" smtClean="0"/>
            </a:br>
            <a:r>
              <a:rPr lang="uk-UA" sz="3200" cap="none" dirty="0" smtClean="0"/>
              <a:t/>
            </a:r>
            <a:br>
              <a:rPr lang="uk-UA" sz="3200" cap="none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b="1" dirty="0" smtClean="0">
                <a:solidFill>
                  <a:srgbClr val="005C2A"/>
                </a:solidFill>
              </a:rPr>
              <a:t>Ви також </a:t>
            </a:r>
            <a:r>
              <a:rPr lang="uk-UA" b="1" dirty="0" smtClean="0">
                <a:solidFill>
                  <a:srgbClr val="005C2A"/>
                </a:solidFill>
              </a:rPr>
              <a:t>отримаєте </a:t>
            </a:r>
            <a:r>
              <a:rPr lang="uk-UA" b="1" i="1" dirty="0" smtClean="0">
                <a:solidFill>
                  <a:srgbClr val="C00000"/>
                </a:solidFill>
              </a:rPr>
              <a:t>навички</a:t>
            </a:r>
            <a:r>
              <a:rPr lang="uk-UA" b="1" dirty="0" smtClean="0">
                <a:solidFill>
                  <a:srgbClr val="C00000"/>
                </a:solidFill>
              </a:rPr>
              <a:t>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sz="7200" b="1" dirty="0" smtClean="0">
                <a:solidFill>
                  <a:srgbClr val="005C2A"/>
                </a:solidFill>
              </a:rPr>
              <a:t/>
            </a:r>
            <a:br>
              <a:rPr lang="uk-UA" sz="7200" b="1" dirty="0" smtClean="0">
                <a:solidFill>
                  <a:srgbClr val="005C2A"/>
                </a:solidFill>
              </a:rPr>
            </a:br>
            <a:r>
              <a:rPr lang="uk-UA" sz="7200" b="1" dirty="0" smtClean="0">
                <a:solidFill>
                  <a:srgbClr val="005C2A"/>
                </a:solidFill>
              </a:rPr>
              <a:t/>
            </a:r>
            <a:br>
              <a:rPr lang="uk-UA" sz="7200" b="1" dirty="0" smtClean="0">
                <a:solidFill>
                  <a:srgbClr val="005C2A"/>
                </a:solidFill>
              </a:rPr>
            </a:br>
            <a:endParaRPr lang="uk-UA" sz="7200" b="1" dirty="0" smtClean="0">
              <a:solidFill>
                <a:srgbClr val="005C2A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sz="2400" dirty="0" smtClean="0"/>
              <a:t>що </a:t>
            </a:r>
            <a:r>
              <a:rPr lang="uk-UA" sz="2400" dirty="0" smtClean="0"/>
              <a:t>дозволяють </a:t>
            </a:r>
            <a:r>
              <a:rPr lang="uk-UA" sz="2400" dirty="0" smtClean="0"/>
              <a:t>вам </a:t>
            </a:r>
          </a:p>
          <a:p>
            <a:r>
              <a:rPr lang="uk-UA" sz="2400" dirty="0" smtClean="0"/>
              <a:t>враховувати </a:t>
            </a:r>
            <a:r>
              <a:rPr lang="uk-UA" sz="2400" dirty="0" smtClean="0"/>
              <a:t>поведінкові фактори в різних аспектах аналізу ринків і роботи </a:t>
            </a:r>
            <a:r>
              <a:rPr lang="uk-UA" sz="2400" dirty="0" smtClean="0"/>
              <a:t>компаній</a:t>
            </a:r>
          </a:p>
          <a:p>
            <a:r>
              <a:rPr lang="uk-UA" sz="2400" dirty="0" smtClean="0"/>
              <a:t>навчитися </a:t>
            </a:r>
            <a:r>
              <a:rPr lang="uk-UA" sz="2400" dirty="0" smtClean="0"/>
              <a:t>відстежувати механізми формування цих факторів у поведінці інвестора. </a:t>
            </a:r>
            <a:endParaRPr lang="uk-UA" sz="2400" dirty="0" smtClean="0"/>
          </a:p>
        </p:txBody>
      </p:sp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C5EB69-4749-4932-8565-8433B7ABC2FB}" type="slidenum">
              <a:rPr lang="ru-RU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3845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85400" y="404664"/>
            <a:ext cx="7759008" cy="6120680"/>
          </a:xfrm>
        </p:spPr>
        <p:txBody>
          <a:bodyPr/>
          <a:lstStyle/>
          <a:p>
            <a:pPr marL="0" indent="0">
              <a:buNone/>
            </a:pPr>
            <a:r>
              <a:rPr lang="uk-UA" sz="4000" b="1" dirty="0" smtClean="0">
                <a:solidFill>
                  <a:srgbClr val="005C2A"/>
                </a:solidFill>
              </a:rPr>
              <a:t>Цей курс готує Вас до кар'єри в сфері управління інвестиціями. </a:t>
            </a:r>
          </a:p>
          <a:p>
            <a:pPr marL="0" indent="0">
              <a:buNone/>
            </a:pPr>
            <a:r>
              <a:rPr lang="uk-UA" sz="2800" b="1" dirty="0" smtClean="0">
                <a:solidFill>
                  <a:srgbClr val="005C2A"/>
                </a:solidFill>
              </a:rPr>
              <a:t>Ви отримаєте базові знання для роботи в </a:t>
            </a:r>
          </a:p>
          <a:p>
            <a:r>
              <a:rPr lang="uk-UA" sz="2800" b="1" dirty="0" smtClean="0">
                <a:solidFill>
                  <a:srgbClr val="FF0000"/>
                </a:solidFill>
              </a:rPr>
              <a:t>Акціонерному товаристві</a:t>
            </a:r>
          </a:p>
          <a:p>
            <a:r>
              <a:rPr lang="uk-UA" sz="2800" b="1" dirty="0" smtClean="0">
                <a:solidFill>
                  <a:srgbClr val="0070C0"/>
                </a:solidFill>
              </a:rPr>
              <a:t>К</a:t>
            </a:r>
            <a:r>
              <a:rPr lang="uk-UA" sz="2800" b="1" dirty="0" smtClean="0">
                <a:solidFill>
                  <a:srgbClr val="005C2A"/>
                </a:solidFill>
              </a:rPr>
              <a:t>омпанії з управління активами</a:t>
            </a:r>
          </a:p>
          <a:p>
            <a:r>
              <a:rPr lang="uk-UA" sz="2800" b="1" dirty="0" smtClean="0">
                <a:solidFill>
                  <a:srgbClr val="7030A0"/>
                </a:solidFill>
              </a:rPr>
              <a:t>Торговці цінними паперами</a:t>
            </a:r>
            <a:endParaRPr lang="uk-UA" sz="2800" b="1" dirty="0" smtClean="0">
              <a:solidFill>
                <a:srgbClr val="005C2A"/>
              </a:solidFill>
            </a:endParaRP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uk-UA" sz="2800" b="1" dirty="0" smtClean="0">
                <a:solidFill>
                  <a:srgbClr val="005C2A"/>
                </a:solidFill>
              </a:rPr>
              <a:t>нвестиційному банку. </a:t>
            </a:r>
          </a:p>
          <a:p>
            <a:pPr marL="0" indent="0">
              <a:buNone/>
            </a:pPr>
            <a:r>
              <a:rPr lang="uk-UA" sz="2800" b="1" dirty="0" smtClean="0">
                <a:solidFill>
                  <a:srgbClr val="005C2A"/>
                </a:solidFill>
              </a:rPr>
              <a:t>Ваші знання і професійні навички будуть також цінними в якості</a:t>
            </a:r>
          </a:p>
          <a:p>
            <a:r>
              <a:rPr lang="uk-UA" sz="2800" b="1" dirty="0" smtClean="0">
                <a:solidFill>
                  <a:srgbClr val="C00000"/>
                </a:solidFill>
              </a:rPr>
              <a:t>Корпоративного секретаря АТ</a:t>
            </a:r>
            <a:r>
              <a:rPr lang="uk-UA" sz="2800" b="1" dirty="0" smtClean="0">
                <a:solidFill>
                  <a:srgbClr val="005C2A"/>
                </a:solidFill>
              </a:rPr>
              <a:t>. 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22323-E2C3-456B-8ED2-077940811B58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46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597666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/>
            </a:r>
            <a:br>
              <a:rPr lang="uk-UA" b="1" dirty="0" smtClean="0">
                <a:solidFill>
                  <a:srgbClr val="00B050"/>
                </a:solidFill>
              </a:rPr>
            </a:br>
            <a:r>
              <a:rPr lang="uk-UA" b="1" dirty="0" smtClean="0">
                <a:solidFill>
                  <a:srgbClr val="00B050"/>
                </a:solidFill>
              </a:rPr>
              <a:t>БОНУС</a:t>
            </a:r>
            <a:br>
              <a:rPr lang="uk-UA" b="1" dirty="0" smtClean="0">
                <a:solidFill>
                  <a:srgbClr val="00B050"/>
                </a:solidFill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Ви також навчитесь:</a:t>
            </a:r>
            <a:br>
              <a:rPr lang="uk-UA" dirty="0" smtClean="0"/>
            </a:br>
            <a:r>
              <a:rPr lang="uk-UA" dirty="0" smtClean="0">
                <a:solidFill>
                  <a:srgbClr val="00B0F0"/>
                </a:solidFill>
              </a:rPr>
              <a:t>Працювати в команді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7030A0"/>
                </a:solidFill>
              </a:rPr>
              <a:t>Виступати з презентацією перед потенційними інвесторами</a:t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Завойовувати аудиторію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005C2A"/>
                </a:solidFill>
              </a:rPr>
              <a:t>Цікаво проводити дискусію та бути переконливим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95017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/>
          <a:lstStyle/>
          <a:p>
            <a:pPr algn="l"/>
            <a:r>
              <a:rPr lang="uk-UA" b="1" dirty="0" smtClean="0">
                <a:solidFill>
                  <a:srgbClr val="005C2A"/>
                </a:solidFill>
              </a:rPr>
              <a:t>Отримувати від цього                </a:t>
            </a:r>
            <a:r>
              <a:rPr lang="uk-UA" b="1" dirty="0" smtClean="0">
                <a:solidFill>
                  <a:srgbClr val="FF3300"/>
                </a:solidFill>
              </a:rPr>
              <a:t>						задоволення</a:t>
            </a:r>
            <a:endParaRPr lang="uk-UA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725FE-BC99-4BC0-803D-297F90E558C6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44" y="2258219"/>
            <a:ext cx="9144000" cy="3257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8047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764703"/>
            <a:ext cx="4608512" cy="5419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Автор курсу, Людмила Жураховська </a:t>
            </a:r>
          </a:p>
          <a:p>
            <a:r>
              <a:rPr lang="uk-UA" sz="2400" dirty="0" smtClean="0"/>
              <a:t>кандидат економічних наук, MBA, є </a:t>
            </a:r>
            <a:r>
              <a:rPr lang="uk-UA" sz="2400" dirty="0" smtClean="0">
                <a:solidFill>
                  <a:srgbClr val="005C2A"/>
                </a:solidFill>
              </a:rPr>
              <a:t>експертом з</a:t>
            </a:r>
            <a:r>
              <a:rPr lang="uk-UA" sz="2400" dirty="0" smtClean="0"/>
              <a:t> </a:t>
            </a:r>
            <a:r>
              <a:rPr lang="uk-UA" sz="2400" dirty="0" smtClean="0">
                <a:solidFill>
                  <a:srgbClr val="C00000"/>
                </a:solidFill>
              </a:rPr>
              <a:t>5-річним практичним досвідом</a:t>
            </a:r>
            <a:r>
              <a:rPr lang="uk-UA" sz="2400" dirty="0" smtClean="0">
                <a:solidFill>
                  <a:srgbClr val="005C2A"/>
                </a:solidFill>
              </a:rPr>
              <a:t> в брокерських, дилерських операціях з акціями та облігаціями та управління портфелем цінних паперів</a:t>
            </a:r>
            <a:r>
              <a:rPr lang="uk-UA" sz="2400" dirty="0" smtClean="0"/>
              <a:t>. </a:t>
            </a:r>
          </a:p>
          <a:p>
            <a:r>
              <a:rPr lang="uk-UA" sz="2400" dirty="0" smtClean="0"/>
              <a:t>її досвід в інвестиціях був узагальнений в більш ніж 100 статей в провідних фінансових ЗМІ. 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06" y="764703"/>
            <a:ext cx="4080901" cy="61183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6004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725FE-BC99-4BC0-803D-297F90E558C6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4008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3538736" cy="4497363"/>
          </a:xfrm>
        </p:spPr>
        <p:txBody>
          <a:bodyPr>
            <a:normAutofit/>
          </a:bodyPr>
          <a:lstStyle/>
          <a:p>
            <a:r>
              <a:rPr lang="uk-UA" sz="4400" i="1" cap="none" dirty="0" smtClean="0">
                <a:solidFill>
                  <a:srgbClr val="0070C0"/>
                </a:solidFill>
              </a:rPr>
              <a:t>Хто я?</a:t>
            </a:r>
          </a:p>
          <a:p>
            <a:r>
              <a:rPr lang="uk-UA" sz="4400" i="1" dirty="0" smtClean="0">
                <a:solidFill>
                  <a:srgbClr val="0070C0"/>
                </a:solidFill>
              </a:rPr>
              <a:t>Мене звати…</a:t>
            </a:r>
            <a:endParaRPr lang="uk-UA" sz="4400" cap="none" dirty="0">
              <a:solidFill>
                <a:srgbClr val="0070C0"/>
              </a:solidFill>
            </a:endParaRPr>
          </a:p>
        </p:txBody>
      </p:sp>
      <p:pic>
        <p:nvPicPr>
          <p:cNvPr id="9" name="Содержимое 3" descr="Жураховская_Алматы-Чизбулак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22948" y="332656"/>
            <a:ext cx="4553508" cy="5793508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88" y="0"/>
            <a:ext cx="6877568" cy="718939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A3C9A-9313-4063-836B-010EB2AAED9A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6580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0F4E980-2049-48F7-9840-2D4AF9F5214D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uk-UA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7" name="Picture 4" descr="Спайдер_общаяIMG_0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48400" y="-4686300"/>
            <a:ext cx="21640800" cy="162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5C2A"/>
                </a:solidFill>
                <a:cs typeface="Times New Roman" pitchFamily="18" charset="0"/>
              </a:rPr>
              <a:t>Дякуємо за увагу!</a:t>
            </a:r>
            <a:endParaRPr lang="ru-RU" dirty="0">
              <a:solidFill>
                <a:srgbClr val="005C2A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/>
          <a:lstStyle/>
          <a:p>
            <a:r>
              <a:rPr lang="uk-UA" sz="2400" b="1" noProof="1" smtClean="0">
                <a:solidFill>
                  <a:srgbClr val="005C2A"/>
                </a:solidFill>
                <a:cs typeface="Times New Roman" pitchFamily="18" charset="0"/>
              </a:rPr>
              <a:t>Київський національний торговельно-економічний університет</a:t>
            </a:r>
            <a:endParaRPr lang="en-US" sz="2400" b="1" noProof="1" smtClean="0">
              <a:solidFill>
                <a:srgbClr val="005C2A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noProof="1" smtClean="0">
                <a:solidFill>
                  <a:srgbClr val="005C2A"/>
                </a:solidFill>
                <a:cs typeface="Times New Roman" pitchFamily="18" charset="0"/>
              </a:rPr>
              <a:t>    </a:t>
            </a:r>
            <a:r>
              <a:rPr lang="uk-UA" sz="2400" b="1" noProof="1" smtClean="0">
                <a:solidFill>
                  <a:srgbClr val="005C2A"/>
                </a:solidFill>
                <a:cs typeface="Times New Roman" pitchFamily="18" charset="0"/>
              </a:rPr>
              <a:t>Кафедра банківської справи</a:t>
            </a:r>
            <a:endParaRPr lang="ru-RU" sz="2400" b="1" noProof="1" smtClean="0">
              <a:solidFill>
                <a:srgbClr val="005C2A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/>
              <a:t>    </a:t>
            </a:r>
            <a:r>
              <a:rPr lang="en-US" sz="2400" noProof="1" smtClean="0">
                <a:cs typeface="Times New Roman" pitchFamily="18" charset="0"/>
                <a:hlinkClick r:id="rId2"/>
              </a:rPr>
              <a:t>kbs_knteu@i.ua</a:t>
            </a:r>
            <a:endParaRPr lang="uk-UA" sz="2400" noProof="1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sz="2400" b="1" noProof="1" smtClean="0">
                <a:solidFill>
                  <a:srgbClr val="005C2A"/>
                </a:solidFill>
                <a:cs typeface="Times New Roman" pitchFamily="18" charset="0"/>
              </a:rPr>
              <a:t>	</a:t>
            </a:r>
            <a:r>
              <a:rPr lang="uk-UA" sz="2400" dirty="0" smtClean="0">
                <a:solidFill>
                  <a:srgbClr val="005C2A"/>
                </a:solidFill>
              </a:rPr>
              <a:t>доцент кафедри банківської справи Жураховська Людмила Валентинівна, к.е.н., </a:t>
            </a:r>
            <a:r>
              <a:rPr lang="uk-UA" sz="2400" dirty="0" err="1" smtClean="0">
                <a:solidFill>
                  <a:srgbClr val="005C2A"/>
                </a:solidFill>
              </a:rPr>
              <a:t>МВА</a:t>
            </a:r>
            <a:endParaRPr lang="uk-UA" sz="2400" dirty="0" smtClean="0">
              <a:solidFill>
                <a:srgbClr val="005C2A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005C2A"/>
                </a:solidFill>
              </a:rPr>
              <a:t>     </a:t>
            </a:r>
            <a:r>
              <a:rPr lang="uk-UA" sz="2400" dirty="0" smtClean="0">
                <a:solidFill>
                  <a:srgbClr val="005C2A"/>
                </a:solidFill>
              </a:rPr>
              <a:t>Гарант магістерської програми </a:t>
            </a:r>
            <a:r>
              <a:rPr lang="uk-UA" sz="2400" dirty="0" err="1" smtClean="0">
                <a:solidFill>
                  <a:srgbClr val="005C2A"/>
                </a:solidFill>
              </a:rPr>
              <a:t>“Фінансове</a:t>
            </a:r>
            <a:r>
              <a:rPr lang="uk-UA" sz="2400" dirty="0" smtClean="0">
                <a:solidFill>
                  <a:srgbClr val="005C2A"/>
                </a:solidFill>
              </a:rPr>
              <a:t> </a:t>
            </a:r>
            <a:r>
              <a:rPr lang="uk-UA" sz="2400" dirty="0" err="1" smtClean="0">
                <a:solidFill>
                  <a:srgbClr val="005C2A"/>
                </a:solidFill>
              </a:rPr>
              <a:t>посередництво”</a:t>
            </a:r>
            <a:endParaRPr lang="uk-UA" sz="2400" dirty="0" smtClean="0">
              <a:solidFill>
                <a:srgbClr val="005C2A"/>
              </a:solidFill>
            </a:endParaRPr>
          </a:p>
          <a:p>
            <a:pPr>
              <a:buNone/>
            </a:pPr>
            <a:r>
              <a:rPr lang="uk-UA" sz="2400" dirty="0" smtClean="0">
                <a:solidFill>
                  <a:srgbClr val="005C2A"/>
                </a:solidFill>
              </a:rPr>
              <a:t>	</a:t>
            </a:r>
            <a:r>
              <a:rPr lang="la-Latn" sz="2400" dirty="0" smtClean="0"/>
              <a:t> l.zhurakhovska@gmail.com</a:t>
            </a:r>
            <a:endParaRPr lang="uk-UA" sz="2400" noProof="1" smtClean="0">
              <a:cs typeface="Times New Roman" pitchFamily="18" charset="0"/>
            </a:endParaRPr>
          </a:p>
          <a:p>
            <a:pPr>
              <a:buNone/>
            </a:pPr>
            <a:r>
              <a:rPr lang="uk-UA" sz="2400" dirty="0" smtClean="0">
                <a:solidFill>
                  <a:srgbClr val="005C2A"/>
                </a:solidFill>
              </a:rPr>
              <a:t>	</a:t>
            </a:r>
            <a:r>
              <a:rPr lang="en-US" sz="2400" dirty="0" smtClean="0">
                <a:solidFill>
                  <a:srgbClr val="005C2A"/>
                </a:solidFill>
              </a:rPr>
              <a:t>Telegram: Liudmyla Zhurakhovska, PhD, MBA </a:t>
            </a:r>
          </a:p>
          <a:p>
            <a:pPr>
              <a:buNone/>
            </a:pPr>
            <a:r>
              <a:rPr lang="en-US" sz="2400" dirty="0" smtClean="0">
                <a:solidFill>
                  <a:srgbClr val="005C2A"/>
                </a:solidFill>
              </a:rPr>
              <a:t>     </a:t>
            </a:r>
            <a:r>
              <a:rPr lang="uk-UA" sz="2400" dirty="0" smtClean="0">
                <a:solidFill>
                  <a:srgbClr val="005C2A"/>
                </a:solidFill>
              </a:rPr>
              <a:t>(067) 705 03 15 </a:t>
            </a:r>
            <a:endParaRPr lang="ru-RU" sz="2400" dirty="0" smtClean="0">
              <a:solidFill>
                <a:srgbClr val="005C2A"/>
              </a:solidFill>
            </a:endParaRPr>
          </a:p>
          <a:p>
            <a:endParaRPr lang="en-US" sz="2400" dirty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noProof="1"/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600" noProof="1"/>
              <a:t> 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381000" y="1295400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uk-UA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Жураховська Людмила Валентинівна, </a:t>
            </a:r>
            <a:r>
              <a:rPr lang="uk-UA" dirty="0" err="1" smtClean="0"/>
              <a:t>к.е.н</a:t>
            </a:r>
            <a:r>
              <a:rPr lang="uk-UA" dirty="0" smtClean="0"/>
              <a:t>., </a:t>
            </a:r>
            <a:r>
              <a:rPr lang="uk-UA" dirty="0" err="1" smtClean="0"/>
              <a:t>МВА</a:t>
            </a:r>
            <a:endParaRPr lang="uk-UA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82000" cy="51816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7 років роботи на ринку цінних паперів і Проекті Світового Банку</a:t>
            </a:r>
          </a:p>
          <a:p>
            <a:r>
              <a:rPr lang="uk-UA" dirty="0" smtClean="0"/>
              <a:t>Проректор КІІМ : Розвиток (з 2001 р.)</a:t>
            </a:r>
          </a:p>
          <a:p>
            <a:r>
              <a:rPr lang="uk-UA" dirty="0" smtClean="0"/>
              <a:t>Член УТФА - Українського товариства фінансових аналітиків (з 1996 р.)</a:t>
            </a:r>
          </a:p>
          <a:p>
            <a:r>
              <a:rPr lang="uk-UA" dirty="0" smtClean="0"/>
              <a:t>Представник України в </a:t>
            </a:r>
            <a:r>
              <a:rPr lang="uk-UA" dirty="0"/>
              <a:t>EMEA R</a:t>
            </a:r>
            <a:r>
              <a:rPr lang="en-US" dirty="0"/>
              <a:t>T</a:t>
            </a:r>
            <a:r>
              <a:rPr lang="uk-UA" dirty="0" smtClean="0"/>
              <a:t>S (</a:t>
            </a:r>
            <a:r>
              <a:rPr lang="uk-UA" dirty="0" err="1" smtClean="0"/>
              <a:t>Europe</a:t>
            </a:r>
            <a:r>
              <a:rPr lang="uk-UA" dirty="0" smtClean="0"/>
              <a:t>, </a:t>
            </a:r>
            <a:r>
              <a:rPr lang="uk-UA" dirty="0" err="1" smtClean="0"/>
              <a:t>Middle</a:t>
            </a:r>
            <a:r>
              <a:rPr lang="uk-UA" dirty="0" smtClean="0"/>
              <a:t> </a:t>
            </a:r>
            <a:r>
              <a:rPr lang="uk-UA" dirty="0" err="1" smtClean="0"/>
              <a:t>East</a:t>
            </a:r>
            <a:r>
              <a:rPr lang="uk-UA" dirty="0" smtClean="0"/>
              <a:t> </a:t>
            </a:r>
            <a:r>
              <a:rPr lang="uk-UA" dirty="0" err="1" smtClean="0"/>
              <a:t>and</a:t>
            </a:r>
            <a:r>
              <a:rPr lang="uk-UA" dirty="0" smtClean="0"/>
              <a:t> </a:t>
            </a:r>
            <a:r>
              <a:rPr lang="uk-UA" dirty="0" err="1" smtClean="0"/>
              <a:t>Africa</a:t>
            </a:r>
            <a:r>
              <a:rPr lang="en-US" dirty="0" smtClean="0"/>
              <a:t>’</a:t>
            </a:r>
            <a:r>
              <a:rPr lang="uk-UA" dirty="0" smtClean="0"/>
              <a:t> </a:t>
            </a:r>
            <a:r>
              <a:rPr lang="uk-UA" dirty="0" err="1"/>
              <a:t>Regional</a:t>
            </a:r>
            <a:r>
              <a:rPr lang="uk-UA" dirty="0"/>
              <a:t> </a:t>
            </a:r>
            <a:r>
              <a:rPr lang="en-US" dirty="0" smtClean="0"/>
              <a:t>Technical</a:t>
            </a:r>
            <a:r>
              <a:rPr lang="uk-UA" dirty="0" smtClean="0"/>
              <a:t> </a:t>
            </a:r>
            <a:r>
              <a:rPr lang="en-US" dirty="0" smtClean="0"/>
              <a:t>Sub</a:t>
            </a:r>
            <a:r>
              <a:rPr lang="uk-UA" dirty="0" err="1" smtClean="0"/>
              <a:t>Committee</a:t>
            </a:r>
            <a:r>
              <a:rPr lang="uk-UA" dirty="0" smtClean="0"/>
              <a:t> </a:t>
            </a:r>
            <a:r>
              <a:rPr lang="uk-UA" dirty="0"/>
              <a:t>) </a:t>
            </a:r>
            <a:r>
              <a:rPr lang="uk-UA" dirty="0" smtClean="0"/>
              <a:t>(з 2000 р.)</a:t>
            </a:r>
          </a:p>
          <a:p>
            <a:r>
              <a:rPr lang="uk-UA" dirty="0" smtClean="0"/>
              <a:t>Доцент кафедри банківської справи (з 2011)</a:t>
            </a:r>
          </a:p>
          <a:p>
            <a:r>
              <a:rPr lang="uk-UA" dirty="0" smtClean="0"/>
              <a:t>Гарант магістерської програми </a:t>
            </a:r>
            <a:r>
              <a:rPr lang="uk-UA" dirty="0" err="1" smtClean="0"/>
              <a:t>“Фінансове</a:t>
            </a:r>
            <a:r>
              <a:rPr lang="uk-UA" dirty="0" smtClean="0"/>
              <a:t> </a:t>
            </a:r>
            <a:r>
              <a:rPr lang="uk-UA" dirty="0" err="1" smtClean="0"/>
              <a:t>посередництво”</a:t>
            </a:r>
            <a:r>
              <a:rPr lang="uk-UA" dirty="0" smtClean="0"/>
              <a:t> ФФО КНТЕУ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EB94-033E-4AF0-9073-00F0D85D3115}" type="slidenum">
              <a:rPr lang="ru-RU"/>
              <a:pPr/>
              <a:t>4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60649"/>
            <a:ext cx="8352928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А </a:t>
            </a:r>
            <a:r>
              <a:rPr lang="ru-RU" i="1" dirty="0" err="1" smtClean="0">
                <a:solidFill>
                  <a:srgbClr val="0070C0"/>
                </a:solidFill>
              </a:rPr>
              <a:t>Ви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хто</a:t>
            </a:r>
            <a:r>
              <a:rPr lang="ru-RU" dirty="0" smtClean="0">
                <a:solidFill>
                  <a:srgbClr val="0070C0"/>
                </a:solidFill>
              </a:rPr>
              <a:t>? </a:t>
            </a:r>
            <a:r>
              <a:rPr lang="ru-RU" i="1" dirty="0" smtClean="0">
                <a:solidFill>
                  <a:srgbClr val="0070C0"/>
                </a:solidFill>
              </a:rPr>
              <a:t>Для </a:t>
            </a:r>
            <a:r>
              <a:rPr lang="ru-RU" i="1" dirty="0" err="1" smtClean="0">
                <a:solidFill>
                  <a:srgbClr val="0070C0"/>
                </a:solidFill>
              </a:rPr>
              <a:t>чого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прийшли</a:t>
            </a:r>
            <a:r>
              <a:rPr lang="ru-RU" dirty="0" smtClean="0">
                <a:solidFill>
                  <a:srgbClr val="0070C0"/>
                </a:solidFill>
              </a:rPr>
              <a:t>?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У вагона метро_577522_459959270696738_1155340322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908720"/>
            <a:ext cx="8586236" cy="5361459"/>
          </a:xfrm>
        </p:spPr>
      </p:pic>
    </p:spTree>
    <p:extLst>
      <p:ext uri="{BB962C8B-B14F-4D97-AF65-F5344CB8AC3E}">
        <p14:creationId xmlns="" xmlns:p14="http://schemas.microsoft.com/office/powerpoint/2010/main" val="3917435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758138" cy="5840435"/>
          </a:xfrm>
        </p:spPr>
        <p:txBody>
          <a:bodyPr>
            <a:normAutofit/>
          </a:bodyPr>
          <a:lstStyle/>
          <a:p>
            <a:r>
              <a:rPr lang="uk-UA" sz="3100" dirty="0" smtClean="0">
                <a:solidFill>
                  <a:srgbClr val="005C2A"/>
                </a:solidFill>
              </a:rPr>
              <a:t>Зміст дисципліни </a:t>
            </a:r>
            <a:r>
              <a:rPr lang="uk-UA" sz="3100" dirty="0" smtClean="0"/>
              <a:t>побудовано на </a:t>
            </a:r>
            <a:r>
              <a:rPr lang="uk-UA" sz="3100" dirty="0" smtClean="0"/>
              <a:t>основі: </a:t>
            </a:r>
          </a:p>
          <a:p>
            <a:pPr lvl="1"/>
            <a:r>
              <a:rPr lang="uk-UA" sz="2400" b="1" dirty="0" smtClean="0"/>
              <a:t>С</a:t>
            </a:r>
            <a:r>
              <a:rPr lang="uk-UA" sz="2400" b="1" dirty="0" smtClean="0"/>
              <a:t>пеціалізованої </a:t>
            </a:r>
            <a:r>
              <a:rPr lang="uk-UA" sz="2400" b="1" dirty="0" smtClean="0"/>
              <a:t>програми </a:t>
            </a:r>
            <a:r>
              <a:rPr lang="uk-UA" sz="2400" dirty="0" smtClean="0"/>
              <a:t>«</a:t>
            </a:r>
            <a:r>
              <a:rPr lang="uk-UA" sz="2400" b="1" dirty="0" smtClean="0">
                <a:solidFill>
                  <a:srgbClr val="C00000"/>
                </a:solidFill>
              </a:rPr>
              <a:t>Корпоративний секретар</a:t>
            </a:r>
            <a:r>
              <a:rPr lang="uk-UA" sz="2400" dirty="0" smtClean="0"/>
              <a:t>» Професійної асоціації корпоративного управління (ПАКУ), </a:t>
            </a:r>
            <a:endParaRPr lang="uk-UA" sz="2400" dirty="0" smtClean="0"/>
          </a:p>
          <a:p>
            <a:pPr lvl="1"/>
            <a:r>
              <a:rPr lang="uk-UA" sz="2400" b="1" dirty="0" smtClean="0"/>
              <a:t>Міжнародних </a:t>
            </a:r>
            <a:r>
              <a:rPr lang="uk-UA" sz="2400" b="1" dirty="0" smtClean="0"/>
              <a:t>стандартів </a:t>
            </a:r>
            <a:r>
              <a:rPr lang="uk-UA" sz="2400" b="1" dirty="0" smtClean="0">
                <a:solidFill>
                  <a:srgbClr val="C00000"/>
                </a:solidFill>
              </a:rPr>
              <a:t>IR </a:t>
            </a:r>
            <a:r>
              <a:rPr lang="uk-UA" sz="2400" b="1" dirty="0" smtClean="0">
                <a:solidFill>
                  <a:srgbClr val="C00000"/>
                </a:solidFill>
              </a:rPr>
              <a:t>менеджменту</a:t>
            </a:r>
          </a:p>
          <a:p>
            <a:pPr lvl="1"/>
            <a:r>
              <a:rPr lang="uk-UA" sz="2400" b="1" dirty="0" smtClean="0"/>
              <a:t>Стратегії розвитку </a:t>
            </a:r>
            <a:r>
              <a:rPr lang="uk-UA" sz="2400" dirty="0" smtClean="0"/>
              <a:t>фінансового сектору України до 2025 року </a:t>
            </a:r>
          </a:p>
          <a:p>
            <a:r>
              <a:rPr lang="uk-UA" sz="3500" dirty="0" smtClean="0">
                <a:solidFill>
                  <a:srgbClr val="005C2A"/>
                </a:solidFill>
              </a:rPr>
              <a:t>Курс заснований </a:t>
            </a:r>
            <a:r>
              <a:rPr lang="uk-UA" dirty="0" smtClean="0"/>
              <a:t>на вимогах </a:t>
            </a:r>
            <a:r>
              <a:rPr lang="uk-UA" dirty="0" smtClean="0"/>
              <a:t>для </a:t>
            </a:r>
            <a:r>
              <a:rPr lang="uk-UA" b="1" dirty="0" smtClean="0">
                <a:solidFill>
                  <a:srgbClr val="C00000"/>
                </a:solidFill>
              </a:rPr>
              <a:t>сертифікованих </a:t>
            </a:r>
            <a:r>
              <a:rPr lang="uk-UA" b="1" dirty="0" smtClean="0">
                <a:solidFill>
                  <a:srgbClr val="C00000"/>
                </a:solidFill>
              </a:rPr>
              <a:t>фахівців</a:t>
            </a:r>
            <a:r>
              <a:rPr lang="uk-UA" dirty="0" smtClean="0"/>
              <a:t>  з управління відносинами з інвесторами:</a:t>
            </a:r>
          </a:p>
          <a:p>
            <a:pPr lvl="1"/>
            <a:r>
              <a:rPr lang="en-US" sz="2400" b="1" dirty="0" smtClean="0">
                <a:solidFill>
                  <a:srgbClr val="C00000"/>
                </a:solidFill>
              </a:rPr>
              <a:t>Investors Relations</a:t>
            </a:r>
            <a:endParaRPr lang="uk-UA" sz="2400" b="1" dirty="0" smtClean="0">
              <a:solidFill>
                <a:srgbClr val="C00000"/>
              </a:solidFill>
            </a:endParaRPr>
          </a:p>
          <a:p>
            <a:pPr lvl="1"/>
            <a:r>
              <a:rPr lang="uk-UA" sz="2400" b="1" dirty="0" smtClean="0">
                <a:solidFill>
                  <a:srgbClr val="C00000"/>
                </a:solidFill>
              </a:rPr>
              <a:t>Корпоративний секретар</a:t>
            </a:r>
          </a:p>
          <a:p>
            <a:endParaRPr lang="uk-UA" sz="3000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480085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797" y="6783837"/>
            <a:ext cx="8775000" cy="0"/>
          </a:xfrm>
          <a:prstGeom prst="line">
            <a:avLst/>
          </a:prstGeom>
          <a:ln w="152400" cmpd="sng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75798" y="6334780"/>
            <a:ext cx="368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203864"/>
                </a:solidFill>
              </a:rPr>
              <a:t>4</a:t>
            </a:r>
            <a:endParaRPr lang="en-US" sz="2800" b="1" dirty="0">
              <a:solidFill>
                <a:srgbClr val="203864"/>
              </a:solidFill>
            </a:endParaRPr>
          </a:p>
        </p:txBody>
      </p:sp>
      <p:sp>
        <p:nvSpPr>
          <p:cNvPr id="2" name="AutoShape 2" descr="Результат пошуку зображень за запитом &quot;Millennium Capital&quot;"/>
          <p:cNvSpPr>
            <a:spLocks noChangeAspect="1" noChangeArrowheads="1"/>
          </p:cNvSpPr>
          <p:nvPr/>
        </p:nvSpPr>
        <p:spPr bwMode="auto">
          <a:xfrm>
            <a:off x="1696389" y="1370650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000" y="1214422"/>
            <a:ext cx="9153000" cy="0"/>
          </a:xfrm>
          <a:prstGeom prst="line">
            <a:avLst/>
          </a:prstGeom>
          <a:ln w="50800" cmpd="sng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5979" y="122106"/>
            <a:ext cx="784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1F4E79"/>
                </a:solidFill>
              </a:rPr>
              <a:t>Наявність </a:t>
            </a:r>
            <a:r>
              <a:rPr lang="uk-UA" sz="2800" b="1" dirty="0" smtClean="0">
                <a:solidFill>
                  <a:srgbClr val="FF0000"/>
                </a:solidFill>
              </a:rPr>
              <a:t>корпоративного секретаря </a:t>
            </a:r>
            <a:r>
              <a:rPr lang="uk-UA" sz="2800" b="1" dirty="0" smtClean="0">
                <a:solidFill>
                  <a:srgbClr val="1F4E79"/>
                </a:solidFill>
              </a:rPr>
              <a:t>в АТ </a:t>
            </a:r>
            <a:r>
              <a:rPr lang="uk-UA" sz="2800" b="1" i="1" dirty="0" smtClean="0">
                <a:solidFill>
                  <a:srgbClr val="FF0000"/>
                </a:solidFill>
              </a:rPr>
              <a:t>є обов'язковим!</a:t>
            </a:r>
            <a:endParaRPr lang="uk-UA" sz="2800" i="1" dirty="0">
              <a:solidFill>
                <a:srgbClr val="FF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762492" cy="80363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25978" y="1370649"/>
            <a:ext cx="7087955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 smtClean="0">
                <a:solidFill>
                  <a:srgbClr val="203864"/>
                </a:solidFill>
              </a:rPr>
              <a:t>З</a:t>
            </a:r>
            <a:r>
              <a:rPr lang="uk-UA" sz="2200" b="1" dirty="0" smtClean="0">
                <a:solidFill>
                  <a:srgbClr val="203864"/>
                </a:solidFill>
              </a:rPr>
              <a:t>апровадження посади корпоративного секретаря в Україні є обов'язковим:</a:t>
            </a:r>
          </a:p>
          <a:p>
            <a:pPr algn="just"/>
            <a:endParaRPr lang="uk-UA" sz="2200" dirty="0" smtClean="0">
              <a:solidFill>
                <a:srgbClr val="20386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200" b="1" dirty="0" smtClean="0">
                <a:solidFill>
                  <a:srgbClr val="203864"/>
                </a:solidFill>
              </a:rPr>
              <a:t>З 01.01.2016 </a:t>
            </a:r>
            <a:r>
              <a:rPr lang="uk-UA" sz="2200" dirty="0" smtClean="0">
                <a:solidFill>
                  <a:srgbClr val="203864"/>
                </a:solidFill>
              </a:rPr>
              <a:t>– для всіх АТ, акції яких включені до біржового реєстру (лістинг 1 або 2 рівня)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sz="2200" dirty="0" smtClean="0">
              <a:solidFill>
                <a:srgbClr val="20386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200" b="1" dirty="0" smtClean="0">
                <a:solidFill>
                  <a:srgbClr val="203864"/>
                </a:solidFill>
              </a:rPr>
              <a:t>З 01.01.2016 </a:t>
            </a:r>
            <a:r>
              <a:rPr lang="uk-UA" sz="2200" dirty="0" smtClean="0">
                <a:solidFill>
                  <a:srgbClr val="203864"/>
                </a:solidFill>
              </a:rPr>
              <a:t>– для всіх АТ, облігації яких включені до біржового реєстру (лістинг 1 рівня)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sz="2200" dirty="0">
              <a:solidFill>
                <a:srgbClr val="20386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200" b="1" dirty="0" smtClean="0">
                <a:solidFill>
                  <a:srgbClr val="203864"/>
                </a:solidFill>
              </a:rPr>
              <a:t>З 01.01.2018 </a:t>
            </a:r>
            <a:r>
              <a:rPr lang="uk-UA" sz="2200" dirty="0" smtClean="0">
                <a:solidFill>
                  <a:srgbClr val="203864"/>
                </a:solidFill>
              </a:rPr>
              <a:t>– для всіх ПАТ</a:t>
            </a:r>
          </a:p>
          <a:p>
            <a:pPr marL="342900" indent="-342900" algn="just"/>
            <a:endParaRPr lang="uk-UA" sz="2200" dirty="0" smtClean="0">
              <a:solidFill>
                <a:srgbClr val="203864"/>
              </a:solidFill>
            </a:endParaRPr>
          </a:p>
          <a:p>
            <a:pPr marL="342900" indent="-342900" algn="ctr"/>
            <a:r>
              <a:rPr lang="uk-UA" sz="2800" b="1" i="1" dirty="0" smtClean="0">
                <a:solidFill>
                  <a:srgbClr val="FF0000"/>
                </a:solidFill>
              </a:rPr>
              <a:t>ЦЕ = вакансії для Вас</a:t>
            </a:r>
            <a:endParaRPr lang="en-US" sz="2800" b="1" i="1" dirty="0">
              <a:solidFill>
                <a:srgbClr val="FF00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endParaRPr lang="uk-UA" sz="2200" dirty="0" smtClean="0">
              <a:solidFill>
                <a:srgbClr val="203864"/>
              </a:solidFill>
              <a:cs typeface="Times New Roman" panose="02020603050405020304" pitchFamily="18" charset="0"/>
            </a:endParaRPr>
          </a:p>
          <a:p>
            <a:pPr algn="just"/>
            <a:endParaRPr lang="uk-UA" sz="2200" dirty="0">
              <a:solidFill>
                <a:srgbClr val="203864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8105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5240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Зміст курсу </a:t>
            </a:r>
            <a:r>
              <a:rPr lang="ru-RU" sz="4000" dirty="0" smtClean="0"/>
              <a:t>«</a:t>
            </a:r>
            <a:r>
              <a:rPr lang="uk-UA" sz="4000" b="1" dirty="0" smtClean="0"/>
              <a:t>Управління відносинами з інвесторами</a:t>
            </a:r>
            <a:r>
              <a:rPr lang="uk-UA" sz="4000" dirty="0" smtClean="0"/>
              <a:t>»</a:t>
            </a:r>
            <a:endParaRPr lang="uk-UA" sz="4000" b="1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07005589"/>
              </p:ext>
            </p:extLst>
          </p:nvPr>
        </p:nvGraphicFramePr>
        <p:xfrm>
          <a:off x="457199" y="1124746"/>
          <a:ext cx="8075242" cy="5344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6409"/>
                <a:gridCol w="3684570"/>
                <a:gridCol w="563902"/>
                <a:gridCol w="360040"/>
                <a:gridCol w="432048"/>
                <a:gridCol w="586812"/>
                <a:gridCol w="994873"/>
                <a:gridCol w="866588"/>
              </a:tblGrid>
              <a:tr h="39038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Назва теми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Всього годин / кредитів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Кількість годин,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із них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Форми контролю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Максимальна кількість балів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</a:tr>
              <a:tr h="257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лек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сем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самостійна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Вступ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00B050"/>
                          </a:solidFill>
                          <a:effectLst/>
                        </a:rPr>
                        <a:t>Інвестори. Інвестування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</a:tr>
              <a:tr h="2602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Сутність та види інвестиційної поведінки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ПТ, КЗ, ОПП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</a:tr>
              <a:tr h="390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Використання особливостей інвестиційної поведінки у фінансовому менеджменті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ПТ, КЗ, ОПП, ОУП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</a:tr>
              <a:tr h="390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Корпоративний секретар акціонерного товариства: процедура обрання та компетенції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ПТ ОПП, ОУП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</a:tr>
              <a:tr h="520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Організація корпоративним секретарем заходів з корпоративного управління та правочинів з власними цінними паперами </a:t>
                      </a:r>
                      <a:r>
                        <a:rPr lang="ru-RU" sz="1600" dirty="0" err="1">
                          <a:effectLst/>
                        </a:rPr>
                        <a:t>акц</a:t>
                      </a:r>
                      <a:r>
                        <a:rPr lang="uk-UA" sz="1600" dirty="0" err="1">
                          <a:effectLst/>
                        </a:rPr>
                        <a:t>іонерного</a:t>
                      </a:r>
                      <a:r>
                        <a:rPr lang="uk-UA" sz="1600" dirty="0">
                          <a:effectLst/>
                        </a:rPr>
                        <a:t> товариства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ПТ ОПП, ОУП, ВЗ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</a:tr>
              <a:tr h="650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Корпоративний секретар акціонерного товариства та захист прав акціонерів. Міжнародні стандарти менеджменту відносин с інвесторами (</a:t>
                      </a:r>
                      <a:r>
                        <a:rPr lang="en-US" sz="1600" dirty="0">
                          <a:effectLst/>
                        </a:rPr>
                        <a:t>IR</a:t>
                      </a:r>
                      <a:r>
                        <a:rPr lang="ru-RU" sz="1600" dirty="0">
                          <a:effectLst/>
                        </a:rPr>
                        <a:t> менеджменту)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ПТ, КЗ ОПП, ОУП, ІЗ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</a:tr>
              <a:tr h="26025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Всього годин / Всього кредитів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90/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r>
                        <a:rPr lang="uk-UA" sz="1400" dirty="0" smtClean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uk-UA" sz="1400" dirty="0" smtClean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FF0000"/>
                          </a:solidFill>
                          <a:effectLst/>
                        </a:rPr>
                        <a:t>28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74695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922114"/>
          </a:xfrm>
        </p:spPr>
        <p:txBody>
          <a:bodyPr>
            <a:normAutofit fontScale="90000"/>
          </a:bodyPr>
          <a:lstStyle/>
          <a:p>
            <a:r>
              <a:rPr lang="uk-UA" b="1" dirty="0"/>
              <a:t/>
            </a:r>
            <a:br>
              <a:rPr lang="uk-UA" b="1" dirty="0"/>
            </a:br>
            <a:r>
              <a:rPr lang="uk-UA" sz="4000" b="1" dirty="0" smtClean="0"/>
              <a:t>Оцінювання курсу – </a:t>
            </a:r>
            <a:r>
              <a:rPr lang="uk-UA" sz="4000" b="1" u="sng" dirty="0" smtClean="0">
                <a:solidFill>
                  <a:srgbClr val="FF0000"/>
                </a:solidFill>
              </a:rPr>
              <a:t>Іспит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endParaRPr lang="uk-UA" dirty="0"/>
          </a:p>
        </p:txBody>
      </p:sp>
      <p:pic>
        <p:nvPicPr>
          <p:cNvPr id="10" name="Содержимое 9" descr="_Диана и Ксения_Классные прыжки_x_e92a269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21932" y="1600200"/>
            <a:ext cx="4300135" cy="4525963"/>
          </a:xfrm>
        </p:spPr>
      </p:pic>
    </p:spTree>
    <p:extLst>
      <p:ext uri="{BB962C8B-B14F-4D97-AF65-F5344CB8AC3E}">
        <p14:creationId xmlns="" xmlns:p14="http://schemas.microsoft.com/office/powerpoint/2010/main" val="1332147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1588</TotalTime>
  <Words>916</Words>
  <Application>Microsoft Office PowerPoint</Application>
  <PresentationFormat>Экран (4:3)</PresentationFormat>
  <Paragraphs>211</Paragraphs>
  <Slides>32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Київський національний торговельно-економічний університет</vt:lpstr>
      <vt:lpstr>Знайомство…</vt:lpstr>
      <vt:lpstr>Слайд 3</vt:lpstr>
      <vt:lpstr>Жураховська Людмила Валентинівна, к.е.н., МВА</vt:lpstr>
      <vt:lpstr>А Ви хто? Для чого прийшли?</vt:lpstr>
      <vt:lpstr>Слайд 6</vt:lpstr>
      <vt:lpstr>Слайд 7</vt:lpstr>
      <vt:lpstr>Зміст курсу «Управління відносинами з інвесторами»</vt:lpstr>
      <vt:lpstr> Оцінювання курсу – Іспит </vt:lpstr>
      <vt:lpstr> Як ви думаєте: Управління відносинами з інвесторами це легко? …</vt:lpstr>
      <vt:lpstr>Слайд 11</vt:lpstr>
      <vt:lpstr>Слайд 12</vt:lpstr>
      <vt:lpstr>Слайд 13</vt:lpstr>
      <vt:lpstr>Слайд 14</vt:lpstr>
      <vt:lpstr>На «Управлінні відносинами з інвесторами» ви дізнаєтеся про …   </vt:lpstr>
      <vt:lpstr>Слайд 16</vt:lpstr>
      <vt:lpstr>Слайд 17</vt:lpstr>
      <vt:lpstr>Слайд 18</vt:lpstr>
      <vt:lpstr>Слайд 19</vt:lpstr>
      <vt:lpstr>Прокляття переможця</vt:lpstr>
      <vt:lpstr>а також ??? …</vt:lpstr>
      <vt:lpstr>Слайд 22</vt:lpstr>
      <vt:lpstr>       Ви отримаєте знання:    </vt:lpstr>
      <vt:lpstr>       Ви також отримаєте навички:    </vt:lpstr>
      <vt:lpstr>Слайд 25</vt:lpstr>
      <vt:lpstr> БОНУС  Ви також навчитесь: Працювати в команді Виступати з презентацією перед потенційними інвесторами Завойовувати аудиторію Цікаво проводити дискусію та бути переконливим  </vt:lpstr>
      <vt:lpstr>Отримувати від цього                      задоволення</vt:lpstr>
      <vt:lpstr>Слайд 28</vt:lpstr>
      <vt:lpstr>Слайд 29</vt:lpstr>
      <vt:lpstr>Слайд 30</vt:lpstr>
      <vt:lpstr>Слайд 31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Київський національний торговельно-економічний університет</dc:title>
  <dc:creator>Alex</dc:creator>
  <cp:lastModifiedBy>Admin</cp:lastModifiedBy>
  <cp:revision>733</cp:revision>
  <dcterms:created xsi:type="dcterms:W3CDTF">2011-04-07T10:06:58Z</dcterms:created>
  <dcterms:modified xsi:type="dcterms:W3CDTF">2021-02-11T14:52:24Z</dcterms:modified>
</cp:coreProperties>
</file>