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Default Extension="jpeg" ContentType="image/jpeg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443" r:id="rId3"/>
    <p:sldId id="369" r:id="rId4"/>
    <p:sldId id="444" r:id="rId5"/>
    <p:sldId id="370" r:id="rId6"/>
    <p:sldId id="445" r:id="rId7"/>
    <p:sldId id="367" r:id="rId8"/>
    <p:sldId id="353" r:id="rId9"/>
    <p:sldId id="354" r:id="rId10"/>
    <p:sldId id="349" r:id="rId11"/>
    <p:sldId id="332" r:id="rId12"/>
    <p:sldId id="283" r:id="rId13"/>
    <p:sldId id="446" r:id="rId14"/>
  </p:sldIdLst>
  <p:sldSz cx="9144000" cy="6858000" type="screen4x3"/>
  <p:notesSz cx="9144000" cy="6858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5C2A"/>
    <a:srgbClr val="00FF00"/>
    <a:srgbClr val="FF3300"/>
    <a:srgbClr val="39F52B"/>
    <a:srgbClr val="CCF83E"/>
    <a:srgbClr val="CCFF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9485" autoAdjust="0"/>
    <p:restoredTop sz="94564" autoAdjust="0"/>
  </p:normalViewPr>
  <p:slideViewPr>
    <p:cSldViewPr>
      <p:cViewPr varScale="1">
        <p:scale>
          <a:sx n="115" d="100"/>
          <a:sy n="115" d="100"/>
        </p:scale>
        <p:origin x="-10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23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7B731BE-BE03-4906-823D-6EBD6DE30A1C}" type="datetimeFigureOut">
              <a:rPr lang="ru-RU"/>
              <a:pPr>
                <a:defRPr/>
              </a:pPr>
              <a:t>11.02.2021</a:t>
            </a:fld>
            <a:endParaRPr lang="ru-RU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2A75A437-2CB9-4AD1-B017-58D7A33012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552113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1A48032-9A6F-4123-92EB-D85C5102353E}" type="datetimeFigureOut">
              <a:rPr lang="ru-RU"/>
              <a:pPr>
                <a:defRPr/>
              </a:pPr>
              <a:t>11.02.2021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BA3D9DD-E225-4C33-8FCF-577FD796D8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2288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1959109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38641138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1429417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3025373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xmlns="" val="1302346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8DEC4-8B91-4474-A1D3-E286814A8F0D}" type="datetime1">
              <a:rPr lang="ru-RU"/>
              <a:pPr>
                <a:defRPr/>
              </a:pPr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73F5F-EE6B-4249-8615-537ABE4B1C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07FE7-434B-47C5-B89C-495B8D162093}" type="datetime1">
              <a:rPr lang="ru-RU"/>
              <a:pPr>
                <a:defRPr/>
              </a:pPr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019137-FE68-4240-B9D7-2DD92801CC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A9A26-11DE-48FB-A2EC-50D176DE0C11}" type="datetime1">
              <a:rPr lang="ru-RU"/>
              <a:pPr>
                <a:defRPr/>
              </a:pPr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E4EFD-EFB2-4AAD-871B-C35FDA05D6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8216A-6704-4BA7-8052-67AE9BA1EFED}" type="datetime1">
              <a:rPr lang="ru-RU"/>
              <a:pPr>
                <a:defRPr/>
              </a:pPr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22323-E2C3-456B-8ED2-077940811B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59AAD-1E67-418E-923B-707C20ADA15E}" type="datetime1">
              <a:rPr lang="ru-RU"/>
              <a:pPr>
                <a:defRPr/>
              </a:pPr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A3C9A-9313-4063-836B-010EB2AAED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720AB-30D0-409D-A3B5-DF2D173FB9B7}" type="datetime1">
              <a:rPr lang="ru-RU"/>
              <a:pPr>
                <a:defRPr/>
              </a:pPr>
              <a:t>11.02.2021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2B00EF-3689-422C-B2C1-36673B89B0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3D3BC4-3C60-4DA9-8660-7C089D9028BC}" type="datetime1">
              <a:rPr lang="ru-RU"/>
              <a:pPr>
                <a:defRPr/>
              </a:pPr>
              <a:t>11.02.2021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93120-BA1E-4AD4-8F6D-48ECF69BFB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B0517F-02B3-49B6-87A7-F325166CECB1}" type="datetime1">
              <a:rPr lang="ru-RU"/>
              <a:pPr>
                <a:defRPr/>
              </a:pPr>
              <a:t>11.02.2021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DA6341-1810-40B2-8343-22CFEE58D4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65FE7-8A7F-46D2-BDD6-C2238D5718D5}" type="datetime1">
              <a:rPr lang="ru-RU"/>
              <a:pPr>
                <a:defRPr/>
              </a:pPr>
              <a:t>11.02.2021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E725FE-BC99-4BC0-803D-297F90E558C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0481C-4BF4-4BCB-AFDB-CA6E28802395}" type="datetime1">
              <a:rPr lang="ru-RU"/>
              <a:pPr>
                <a:defRPr/>
              </a:pPr>
              <a:t>11.02.2021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DAC3-4EFD-4F43-B423-68BF714487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826C7-FB31-4C40-822F-48D33484B923}" type="datetime1">
              <a:rPr lang="ru-RU"/>
              <a:pPr>
                <a:defRPr/>
              </a:pPr>
              <a:t>11.02.2021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F14BB-9D93-4A9A-9B73-8F76F94EBAB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28BA2C0-B8BB-47D6-B7E2-654F86454448}" type="datetime1">
              <a:rPr lang="ru-RU"/>
              <a:pPr>
                <a:defRPr/>
              </a:pPr>
              <a:t>11.02.2021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23C03C86-CA14-4CEC-87C5-1945BC364C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imes New Roman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•"/>
        <a:defRPr sz="32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8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•"/>
        <a:defRPr sz="24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»"/>
        <a:defRPr sz="2000" kern="1200">
          <a:solidFill>
            <a:schemeClr val="tx1"/>
          </a:solidFill>
          <a:latin typeface="Times New Roman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kbs_knteu@i.u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gif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A2DDADE-76F4-4E39-B8F1-A2F5485963E9}" type="slidenum">
              <a:rPr lang="ru-RU"/>
              <a:pPr/>
              <a:t>1</a:t>
            </a:fld>
            <a:endParaRPr lang="ru-RU"/>
          </a:p>
        </p:txBody>
      </p:sp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395288" y="188913"/>
            <a:ext cx="8497887" cy="576262"/>
          </a:xfrm>
        </p:spPr>
        <p:txBody>
          <a:bodyPr/>
          <a:lstStyle/>
          <a:p>
            <a:r>
              <a:rPr lang="en-US" sz="2000" dirty="0" smtClean="0"/>
              <a:t>Kyiv National University of Trade and Economics</a:t>
            </a:r>
            <a:endParaRPr lang="ru-RU" sz="2000" dirty="0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899592" y="2708920"/>
            <a:ext cx="7704856" cy="2664296"/>
          </a:xfrm>
        </p:spPr>
        <p:txBody>
          <a:bodyPr/>
          <a:lstStyle/>
          <a:p>
            <a:r>
              <a:rPr lang="en-US" sz="4400" b="1" dirty="0" smtClean="0">
                <a:solidFill>
                  <a:srgbClr val="00B050"/>
                </a:solidFill>
              </a:rPr>
              <a:t>Portfolio Investment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Presentation of a new </a:t>
            </a:r>
          </a:p>
          <a:p>
            <a:r>
              <a:rPr lang="en-US" sz="2400" dirty="0" smtClean="0">
                <a:solidFill>
                  <a:srgbClr val="00B050"/>
                </a:solidFill>
              </a:rPr>
              <a:t>English-language elective course</a:t>
            </a:r>
            <a:endParaRPr lang="ru-RU" sz="2400" dirty="0">
              <a:solidFill>
                <a:srgbClr val="00B050"/>
              </a:solidFill>
            </a:endParaRPr>
          </a:p>
        </p:txBody>
      </p:sp>
      <p:sp>
        <p:nvSpPr>
          <p:cNvPr id="2053" name="Прямоугольник 4"/>
          <p:cNvSpPr>
            <a:spLocks noChangeArrowheads="1"/>
          </p:cNvSpPr>
          <p:nvPr/>
        </p:nvSpPr>
        <p:spPr bwMode="auto">
          <a:xfrm>
            <a:off x="2915816" y="5301208"/>
            <a:ext cx="550810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uk-UA" dirty="0" smtClean="0">
                <a:solidFill>
                  <a:srgbClr val="FF0000"/>
                </a:solidFill>
              </a:rPr>
              <a:t>доцент </a:t>
            </a:r>
            <a:r>
              <a:rPr lang="uk-UA" dirty="0">
                <a:solidFill>
                  <a:srgbClr val="FF0000"/>
                </a:solidFill>
              </a:rPr>
              <a:t>кафедри банківської справи</a:t>
            </a:r>
          </a:p>
          <a:p>
            <a:pPr algn="r"/>
            <a:r>
              <a:rPr lang="en-US" dirty="0" smtClean="0"/>
              <a:t>Liudmyla Zhurakhovska, Candidate of Economic</a:t>
            </a:r>
            <a:r>
              <a:rPr lang="uk-UA" dirty="0" smtClean="0"/>
              <a:t>, М</a:t>
            </a:r>
            <a:r>
              <a:rPr lang="en-US" dirty="0" smtClean="0"/>
              <a:t>B</a:t>
            </a:r>
            <a:r>
              <a:rPr lang="uk-UA" dirty="0" smtClean="0"/>
              <a:t>А </a:t>
            </a:r>
            <a:endParaRPr lang="ru-RU" dirty="0"/>
          </a:p>
        </p:txBody>
      </p:sp>
      <p:pic>
        <p:nvPicPr>
          <p:cNvPr id="2054" name="Picture 4" descr="C:\Users\Alex\Desktop\10322385ea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692152"/>
            <a:ext cx="2376264" cy="1910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istock_generic_17153-1.jpg"/>
          <p:cNvPicPr>
            <a:picLocks noChangeAspect="1"/>
          </p:cNvPicPr>
          <p:nvPr/>
        </p:nvPicPr>
        <p:blipFill>
          <a:blip r:embed="rId2" cstate="print">
            <a:lum bright="30000"/>
          </a:blip>
          <a:stretch>
            <a:fillRect/>
          </a:stretch>
        </p:blipFill>
        <p:spPr>
          <a:xfrm>
            <a:off x="-1" y="0"/>
            <a:ext cx="9215467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1714488"/>
            <a:ext cx="8229600" cy="3286148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The Course equips students with the knowledge…</a:t>
            </a:r>
            <a:endParaRPr lang="uk-UA" sz="5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648200" y="764704"/>
            <a:ext cx="3740224" cy="53614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…to start a successful career in the investment management industry.</a:t>
            </a:r>
          </a:p>
          <a:p>
            <a:pPr>
              <a:buNone/>
            </a:pPr>
            <a:r>
              <a:rPr lang="en-US" dirty="0" smtClean="0"/>
              <a:t>Students learn how to construct portfolios of different assets to meet client needs and how investment performance is measured</a:t>
            </a:r>
            <a:endParaRPr lang="ru-RU" dirty="0"/>
          </a:p>
        </p:txBody>
      </p:sp>
      <p:pic>
        <p:nvPicPr>
          <p:cNvPr id="11" name="Содержимое 10" descr="Женя Клименко_526221_463651570317083_100000167311648_87417335_1765150167_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912227" y="764704"/>
            <a:ext cx="3128546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5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0F4E980-2049-48F7-9840-2D4AF9F5214D}" type="slidenum"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ru-RU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dirty="0" smtClean="0"/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28677" name="Picture 4" descr="Спайдер_общаяIMG_006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248400" y="-4686300"/>
            <a:ext cx="21640800" cy="1623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005C2A"/>
                </a:solidFill>
                <a:cs typeface="Times New Roman" pitchFamily="18" charset="0"/>
              </a:rPr>
              <a:t>Дякуємо за увагу!</a:t>
            </a:r>
            <a:endParaRPr lang="ru-RU" dirty="0">
              <a:solidFill>
                <a:srgbClr val="005C2A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467544" y="1484784"/>
            <a:ext cx="8229600" cy="4896544"/>
          </a:xfrm>
        </p:spPr>
        <p:txBody>
          <a:bodyPr/>
          <a:lstStyle/>
          <a:p>
            <a:r>
              <a:rPr lang="uk-UA" sz="2400" b="1" noProof="1" smtClean="0">
                <a:solidFill>
                  <a:srgbClr val="005C2A"/>
                </a:solidFill>
                <a:cs typeface="Times New Roman" pitchFamily="18" charset="0"/>
              </a:rPr>
              <a:t>Київський національний торговельно-економічний університет</a:t>
            </a:r>
            <a:endParaRPr lang="en-US" sz="2400" b="1" noProof="1" smtClean="0">
              <a:solidFill>
                <a:srgbClr val="005C2A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 b="1" noProof="1" smtClean="0">
                <a:solidFill>
                  <a:srgbClr val="005C2A"/>
                </a:solidFill>
                <a:cs typeface="Times New Roman" pitchFamily="18" charset="0"/>
              </a:rPr>
              <a:t>    </a:t>
            </a:r>
            <a:r>
              <a:rPr lang="uk-UA" sz="2400" b="1" noProof="1" smtClean="0">
                <a:solidFill>
                  <a:srgbClr val="005C2A"/>
                </a:solidFill>
                <a:cs typeface="Times New Roman" pitchFamily="18" charset="0"/>
              </a:rPr>
              <a:t>Кафедра банківської справи</a:t>
            </a:r>
            <a:endParaRPr lang="ru-RU" sz="2400" b="1" noProof="1" smtClean="0">
              <a:solidFill>
                <a:srgbClr val="005C2A"/>
              </a:solidFill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2400" dirty="0"/>
              <a:t>    </a:t>
            </a:r>
            <a:r>
              <a:rPr lang="en-US" sz="2400" noProof="1" smtClean="0">
                <a:cs typeface="Times New Roman" pitchFamily="18" charset="0"/>
                <a:hlinkClick r:id="rId2"/>
              </a:rPr>
              <a:t>kbs_knteu@i.ua</a:t>
            </a:r>
            <a:endParaRPr lang="uk-UA" sz="2400" noProof="1" smtClean="0"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uk-UA" sz="2400" b="1" noProof="1" smtClean="0">
                <a:solidFill>
                  <a:srgbClr val="005C2A"/>
                </a:solidFill>
                <a:cs typeface="Times New Roman" pitchFamily="18" charset="0"/>
              </a:rPr>
              <a:t>	</a:t>
            </a:r>
            <a:r>
              <a:rPr lang="uk-UA" sz="2400" dirty="0" smtClean="0">
                <a:solidFill>
                  <a:srgbClr val="005C2A"/>
                </a:solidFill>
              </a:rPr>
              <a:t>доцент кафедри банківської справи Жураховська Людмила Валентинівна, к.е.н., </a:t>
            </a:r>
            <a:r>
              <a:rPr lang="uk-UA" sz="2400" dirty="0" err="1" smtClean="0">
                <a:solidFill>
                  <a:srgbClr val="005C2A"/>
                </a:solidFill>
              </a:rPr>
              <a:t>МВА</a:t>
            </a:r>
            <a:endParaRPr lang="uk-UA" sz="2400" dirty="0" smtClean="0">
              <a:solidFill>
                <a:srgbClr val="005C2A"/>
              </a:solidFill>
            </a:endParaRPr>
          </a:p>
          <a:p>
            <a:pPr>
              <a:buFont typeface="Wingdings" pitchFamily="2" charset="2"/>
              <a:buNone/>
            </a:pPr>
            <a:r>
              <a:rPr lang="en-US" sz="2400" dirty="0" smtClean="0">
                <a:solidFill>
                  <a:srgbClr val="005C2A"/>
                </a:solidFill>
              </a:rPr>
              <a:t>     </a:t>
            </a:r>
            <a:r>
              <a:rPr lang="uk-UA" sz="2400" dirty="0" smtClean="0">
                <a:solidFill>
                  <a:srgbClr val="005C2A"/>
                </a:solidFill>
              </a:rPr>
              <a:t>Гарант магістерської програми </a:t>
            </a:r>
            <a:r>
              <a:rPr lang="uk-UA" sz="2400" dirty="0" err="1" smtClean="0">
                <a:solidFill>
                  <a:srgbClr val="005C2A"/>
                </a:solidFill>
              </a:rPr>
              <a:t>“Фінансове</a:t>
            </a:r>
            <a:r>
              <a:rPr lang="uk-UA" sz="2400" dirty="0" smtClean="0">
                <a:solidFill>
                  <a:srgbClr val="005C2A"/>
                </a:solidFill>
              </a:rPr>
              <a:t> </a:t>
            </a:r>
            <a:r>
              <a:rPr lang="uk-UA" sz="2400" dirty="0" err="1" smtClean="0">
                <a:solidFill>
                  <a:srgbClr val="005C2A"/>
                </a:solidFill>
              </a:rPr>
              <a:t>посередництво”</a:t>
            </a:r>
            <a:endParaRPr lang="uk-UA" sz="2400" dirty="0" smtClean="0">
              <a:solidFill>
                <a:srgbClr val="005C2A"/>
              </a:solidFill>
            </a:endParaRPr>
          </a:p>
          <a:p>
            <a:pPr>
              <a:buNone/>
            </a:pPr>
            <a:r>
              <a:rPr lang="uk-UA" sz="2400" dirty="0" smtClean="0">
                <a:solidFill>
                  <a:srgbClr val="005C2A"/>
                </a:solidFill>
              </a:rPr>
              <a:t>	</a:t>
            </a:r>
            <a:r>
              <a:rPr lang="la-Latn" sz="2400" dirty="0" smtClean="0"/>
              <a:t> l.zhurakhovska@gmail.com</a:t>
            </a:r>
            <a:endParaRPr lang="uk-UA" sz="2400" noProof="1" smtClean="0">
              <a:cs typeface="Times New Roman" pitchFamily="18" charset="0"/>
            </a:endParaRPr>
          </a:p>
          <a:p>
            <a:pPr>
              <a:buNone/>
            </a:pPr>
            <a:r>
              <a:rPr lang="uk-UA" sz="2400" dirty="0" smtClean="0">
                <a:solidFill>
                  <a:srgbClr val="005C2A"/>
                </a:solidFill>
              </a:rPr>
              <a:t>	</a:t>
            </a:r>
            <a:r>
              <a:rPr lang="en-US" sz="2400" dirty="0" smtClean="0">
                <a:solidFill>
                  <a:srgbClr val="005C2A"/>
                </a:solidFill>
              </a:rPr>
              <a:t>Telegram: Liudmyla Zhurakhovska, PhD, MBA </a:t>
            </a:r>
          </a:p>
          <a:p>
            <a:pPr>
              <a:buNone/>
            </a:pPr>
            <a:r>
              <a:rPr lang="en-US" sz="2400" dirty="0" smtClean="0">
                <a:solidFill>
                  <a:srgbClr val="005C2A"/>
                </a:solidFill>
              </a:rPr>
              <a:t>     </a:t>
            </a:r>
            <a:r>
              <a:rPr lang="uk-UA" sz="2400" dirty="0" smtClean="0">
                <a:solidFill>
                  <a:srgbClr val="005C2A"/>
                </a:solidFill>
              </a:rPr>
              <a:t>(067) 705 03 15 </a:t>
            </a:r>
            <a:endParaRPr lang="ru-RU" sz="2400" dirty="0" smtClean="0">
              <a:solidFill>
                <a:srgbClr val="005C2A"/>
              </a:solidFill>
            </a:endParaRPr>
          </a:p>
          <a:p>
            <a:endParaRPr lang="en-US" sz="2400" dirty="0">
              <a:cs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1600" noProof="1"/>
              <a:t> </a:t>
            </a:r>
          </a:p>
          <a:p>
            <a:pPr>
              <a:buFont typeface="Wingdings" pitchFamily="2" charset="2"/>
              <a:buNone/>
            </a:pPr>
            <a:r>
              <a:rPr lang="en-US" sz="1600" noProof="1"/>
              <a:t> </a:t>
            </a:r>
          </a:p>
        </p:txBody>
      </p:sp>
      <p:sp>
        <p:nvSpPr>
          <p:cNvPr id="34823" name="Line 7"/>
          <p:cNvSpPr>
            <a:spLocks noChangeShapeType="1"/>
          </p:cNvSpPr>
          <p:nvPr/>
        </p:nvSpPr>
        <p:spPr bwMode="auto">
          <a:xfrm>
            <a:off x="381000" y="1295400"/>
            <a:ext cx="800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endParaRPr lang="uk-UA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Заголовок 1"/>
          <p:cNvSpPr>
            <a:spLocks noGrp="1"/>
          </p:cNvSpPr>
          <p:nvPr>
            <p:ph type="title"/>
          </p:nvPr>
        </p:nvSpPr>
        <p:spPr>
          <a:xfrm>
            <a:off x="971600" y="836712"/>
            <a:ext cx="7272808" cy="3168352"/>
          </a:xfrm>
        </p:spPr>
        <p:txBody>
          <a:bodyPr/>
          <a:lstStyle/>
          <a:p>
            <a:pPr lvl="1" algn="l" eaLnBrk="1" hangingPunct="1"/>
            <a:r>
              <a:rPr lang="en-US" sz="3600" b="1" dirty="0" smtClean="0">
                <a:solidFill>
                  <a:srgbClr val="005C2A"/>
                </a:solidFill>
              </a:rPr>
              <a:t>On the Course you will learn:</a:t>
            </a:r>
            <a:br>
              <a:rPr lang="en-US" sz="3600" b="1" dirty="0" smtClean="0">
                <a:solidFill>
                  <a:srgbClr val="005C2A"/>
                </a:solidFill>
              </a:rPr>
            </a:br>
            <a:r>
              <a:rPr lang="en-US" sz="2400" b="1" dirty="0" smtClean="0">
                <a:solidFill>
                  <a:srgbClr val="005C2A"/>
                </a:solidFill>
              </a:rPr>
              <a:t/>
            </a:r>
            <a:br>
              <a:rPr lang="en-US" sz="2400" b="1" dirty="0" smtClean="0">
                <a:solidFill>
                  <a:srgbClr val="005C2A"/>
                </a:solidFill>
              </a:rPr>
            </a:br>
            <a:r>
              <a:rPr lang="en-US" sz="2400" b="1" dirty="0" smtClean="0">
                <a:solidFill>
                  <a:srgbClr val="005C2A"/>
                </a:solidFill>
              </a:rPr>
              <a:t>- Techniques used to value investments </a:t>
            </a:r>
            <a:br>
              <a:rPr lang="en-US" sz="2400" b="1" dirty="0" smtClean="0">
                <a:solidFill>
                  <a:srgbClr val="005C2A"/>
                </a:solidFill>
              </a:rPr>
            </a:br>
            <a:r>
              <a:rPr lang="en-US" sz="2400" b="1" dirty="0" smtClean="0">
                <a:solidFill>
                  <a:srgbClr val="005C2A"/>
                </a:solidFill>
              </a:rPr>
              <a:t>- How to develop and evaluate investment portfolios</a:t>
            </a:r>
            <a:br>
              <a:rPr lang="en-US" sz="2400" b="1" dirty="0" smtClean="0">
                <a:solidFill>
                  <a:srgbClr val="005C2A"/>
                </a:solidFill>
              </a:rPr>
            </a:br>
            <a:r>
              <a:rPr lang="ru-RU" sz="2400" b="1" dirty="0" smtClean="0">
                <a:solidFill>
                  <a:srgbClr val="005C2A"/>
                </a:solidFill>
              </a:rPr>
              <a:t>- </a:t>
            </a:r>
            <a:r>
              <a:rPr lang="en-US" sz="2400" b="1" dirty="0" smtClean="0">
                <a:solidFill>
                  <a:srgbClr val="005C2A"/>
                </a:solidFill>
              </a:rPr>
              <a:t>How make investment effective</a:t>
            </a:r>
            <a:r>
              <a:rPr lang="uk-UA" sz="2400" dirty="0" smtClean="0"/>
              <a:t/>
            </a:r>
            <a:br>
              <a:rPr lang="uk-UA" sz="2400" dirty="0" smtClean="0"/>
            </a:br>
            <a:endParaRPr lang="ru-RU" sz="2400" dirty="0" smtClean="0"/>
          </a:p>
        </p:txBody>
      </p:sp>
      <p:sp>
        <p:nvSpPr>
          <p:cNvPr id="7170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1C5EB69-4749-4932-8565-8433B7ABC2FB}" type="slidenum">
              <a:rPr lang="ru-RU"/>
              <a:pPr/>
              <a:t>2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Заголовок 1"/>
          <p:cNvSpPr>
            <a:spLocks noGrp="1"/>
          </p:cNvSpPr>
          <p:nvPr>
            <p:ph type="title"/>
          </p:nvPr>
        </p:nvSpPr>
        <p:spPr>
          <a:xfrm>
            <a:off x="971600" y="836712"/>
            <a:ext cx="7272808" cy="3168352"/>
          </a:xfrm>
        </p:spPr>
        <p:txBody>
          <a:bodyPr/>
          <a:lstStyle/>
          <a:p>
            <a:pPr lvl="1" algn="l" eaLnBrk="1" hangingPunct="1"/>
            <a:r>
              <a:rPr lang="en-US" sz="3600" b="1" dirty="0" smtClean="0">
                <a:solidFill>
                  <a:srgbClr val="005C2A"/>
                </a:solidFill>
              </a:rPr>
              <a:t>On the Course you will learn:</a:t>
            </a:r>
            <a:br>
              <a:rPr lang="en-US" sz="3600" b="1" dirty="0" smtClean="0">
                <a:solidFill>
                  <a:srgbClr val="005C2A"/>
                </a:solidFill>
              </a:rPr>
            </a:br>
            <a:r>
              <a:rPr lang="en-US" sz="2400" b="1" dirty="0" smtClean="0">
                <a:solidFill>
                  <a:srgbClr val="005C2A"/>
                </a:solidFill>
              </a:rPr>
              <a:t/>
            </a:r>
            <a:br>
              <a:rPr lang="en-US" sz="2400" b="1" dirty="0" smtClean="0">
                <a:solidFill>
                  <a:srgbClr val="005C2A"/>
                </a:solidFill>
              </a:rPr>
            </a:br>
            <a:r>
              <a:rPr lang="en-US" sz="2400" b="1" dirty="0" smtClean="0">
                <a:solidFill>
                  <a:srgbClr val="005C2A"/>
                </a:solidFill>
              </a:rPr>
              <a:t>- everyday subject areas that form the financial manager’s and financial analyst’s roles</a:t>
            </a:r>
            <a:r>
              <a:rPr lang="uk-UA" sz="2400" dirty="0" smtClean="0"/>
              <a:t/>
            </a:r>
            <a:br>
              <a:rPr lang="uk-UA" sz="2400" dirty="0" smtClean="0"/>
            </a:br>
            <a:endParaRPr lang="ru-RU" sz="2400" dirty="0" smtClean="0"/>
          </a:p>
        </p:txBody>
      </p:sp>
      <p:sp>
        <p:nvSpPr>
          <p:cNvPr id="7170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1C5EB69-4749-4932-8565-8433B7ABC2FB}" type="slidenum">
              <a:rPr lang="ru-RU"/>
              <a:pPr/>
              <a:t>3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Заголовок 1"/>
          <p:cNvSpPr>
            <a:spLocks noGrp="1"/>
          </p:cNvSpPr>
          <p:nvPr>
            <p:ph type="title"/>
          </p:nvPr>
        </p:nvSpPr>
        <p:spPr>
          <a:xfrm>
            <a:off x="971600" y="836712"/>
            <a:ext cx="7272808" cy="5328592"/>
          </a:xfrm>
        </p:spPr>
        <p:txBody>
          <a:bodyPr/>
          <a:lstStyle/>
          <a:p>
            <a:pPr lvl="1" algn="l" eaLnBrk="1" hangingPunct="1"/>
            <a:r>
              <a:rPr lang="en-US" sz="3600" b="1" dirty="0" smtClean="0">
                <a:solidFill>
                  <a:srgbClr val="005C2A"/>
                </a:solidFill>
              </a:rPr>
              <a:t>The Course prepares you for a career:</a:t>
            </a:r>
            <a:br>
              <a:rPr lang="en-US" sz="3600" b="1" dirty="0" smtClean="0">
                <a:solidFill>
                  <a:srgbClr val="005C2A"/>
                </a:solidFill>
              </a:rPr>
            </a:br>
            <a:r>
              <a:rPr lang="en-US" sz="2400" b="1" dirty="0" smtClean="0">
                <a:solidFill>
                  <a:srgbClr val="005C2A"/>
                </a:solidFill>
              </a:rPr>
              <a:t/>
            </a:r>
            <a:br>
              <a:rPr lang="en-US" sz="2400" b="1" dirty="0" smtClean="0">
                <a:solidFill>
                  <a:srgbClr val="005C2A"/>
                </a:solidFill>
              </a:rPr>
            </a:br>
            <a:r>
              <a:rPr lang="en-US" sz="2400" b="1" dirty="0" smtClean="0">
                <a:solidFill>
                  <a:srgbClr val="005C2A"/>
                </a:solidFill>
              </a:rPr>
              <a:t>- in the investment management industry</a:t>
            </a:r>
            <a:br>
              <a:rPr lang="en-US" sz="2400" b="1" dirty="0" smtClean="0">
                <a:solidFill>
                  <a:srgbClr val="005C2A"/>
                </a:solidFill>
              </a:rPr>
            </a:br>
            <a:r>
              <a:rPr lang="en-US" sz="2400" b="1" dirty="0" smtClean="0">
                <a:solidFill>
                  <a:srgbClr val="005C2A"/>
                </a:solidFill>
              </a:rPr>
              <a:t/>
            </a:r>
            <a:br>
              <a:rPr lang="en-US" sz="2400" b="1" dirty="0" smtClean="0">
                <a:solidFill>
                  <a:srgbClr val="005C2A"/>
                </a:solidFill>
              </a:rPr>
            </a:br>
            <a:r>
              <a:rPr lang="en-US" sz="3600" b="1" dirty="0" smtClean="0">
                <a:solidFill>
                  <a:srgbClr val="005C2A"/>
                </a:solidFill>
              </a:rPr>
              <a:t>You will get basic knowledge to work in:</a:t>
            </a:r>
            <a:r>
              <a:rPr lang="en-US" sz="2400" b="1" dirty="0" smtClean="0">
                <a:solidFill>
                  <a:srgbClr val="005C2A"/>
                </a:solidFill>
              </a:rPr>
              <a:t/>
            </a:r>
            <a:br>
              <a:rPr lang="en-US" sz="2400" b="1" dirty="0" smtClean="0">
                <a:solidFill>
                  <a:srgbClr val="005C2A"/>
                </a:solidFill>
              </a:rPr>
            </a:br>
            <a:r>
              <a:rPr lang="en-US" sz="2400" b="1" dirty="0" smtClean="0">
                <a:solidFill>
                  <a:srgbClr val="005C2A"/>
                </a:solidFill>
              </a:rPr>
              <a:t/>
            </a:r>
            <a:br>
              <a:rPr lang="en-US" sz="2400" b="1" dirty="0" smtClean="0">
                <a:solidFill>
                  <a:srgbClr val="005C2A"/>
                </a:solidFill>
              </a:rPr>
            </a:br>
            <a:r>
              <a:rPr lang="en-US" sz="2400" b="1" dirty="0" smtClean="0">
                <a:solidFill>
                  <a:srgbClr val="005C2A"/>
                </a:solidFill>
              </a:rPr>
              <a:t> - a mutual fund, </a:t>
            </a:r>
            <a:br>
              <a:rPr lang="en-US" sz="2400" b="1" dirty="0" smtClean="0">
                <a:solidFill>
                  <a:srgbClr val="005C2A"/>
                </a:solidFill>
              </a:rPr>
            </a:br>
            <a:r>
              <a:rPr lang="en-US" sz="2400" b="1" dirty="0" smtClean="0">
                <a:solidFill>
                  <a:srgbClr val="005C2A"/>
                </a:solidFill>
              </a:rPr>
              <a:t> - insurance firm, </a:t>
            </a:r>
            <a:br>
              <a:rPr lang="en-US" sz="2400" b="1" dirty="0" smtClean="0">
                <a:solidFill>
                  <a:srgbClr val="005C2A"/>
                </a:solidFill>
              </a:rPr>
            </a:br>
            <a:r>
              <a:rPr lang="en-US" sz="2400" b="1" dirty="0" smtClean="0">
                <a:solidFill>
                  <a:srgbClr val="005C2A"/>
                </a:solidFill>
              </a:rPr>
              <a:t> - brokerage firm, or </a:t>
            </a:r>
            <a:br>
              <a:rPr lang="en-US" sz="2400" b="1" dirty="0" smtClean="0">
                <a:solidFill>
                  <a:srgbClr val="005C2A"/>
                </a:solidFill>
              </a:rPr>
            </a:br>
            <a:r>
              <a:rPr lang="en-US" sz="2400" b="1" dirty="0" smtClean="0">
                <a:solidFill>
                  <a:srgbClr val="005C2A"/>
                </a:solidFill>
              </a:rPr>
              <a:t> - investment bank</a:t>
            </a:r>
            <a:endParaRPr lang="ru-RU" sz="2400" b="1" dirty="0" smtClean="0">
              <a:solidFill>
                <a:srgbClr val="005C2A"/>
              </a:solidFill>
            </a:endParaRPr>
          </a:p>
        </p:txBody>
      </p:sp>
      <p:sp>
        <p:nvSpPr>
          <p:cNvPr id="7170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1C5EB69-4749-4932-8565-8433B7ABC2FB}" type="slidenum">
              <a:rPr lang="ru-RU"/>
              <a:pPr/>
              <a:t>4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Биржа 9 августа1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0167" y="260648"/>
            <a:ext cx="8690077" cy="6264696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chemeClr val="bg1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Заголовок 1"/>
          <p:cNvSpPr>
            <a:spLocks noGrp="1"/>
          </p:cNvSpPr>
          <p:nvPr>
            <p:ph type="title"/>
          </p:nvPr>
        </p:nvSpPr>
        <p:spPr>
          <a:xfrm>
            <a:off x="971600" y="836712"/>
            <a:ext cx="7272808" cy="5328592"/>
          </a:xfrm>
        </p:spPr>
        <p:txBody>
          <a:bodyPr/>
          <a:lstStyle/>
          <a:p>
            <a:pPr lvl="1" algn="l" eaLnBrk="1" hangingPunct="1"/>
            <a:r>
              <a:rPr lang="en-US" sz="3600" b="1" dirty="0" smtClean="0">
                <a:solidFill>
                  <a:srgbClr val="005C2A"/>
                </a:solidFill>
              </a:rPr>
              <a:t>The Course includes innovative training cases close to real business tasks</a:t>
            </a:r>
            <a:br>
              <a:rPr lang="en-US" sz="3600" b="1" dirty="0" smtClean="0">
                <a:solidFill>
                  <a:srgbClr val="005C2A"/>
                </a:solidFill>
              </a:rPr>
            </a:br>
            <a:r>
              <a:rPr lang="en-US" sz="2400" b="1" dirty="0" smtClean="0">
                <a:solidFill>
                  <a:srgbClr val="005C2A"/>
                </a:solidFill>
              </a:rPr>
              <a:t/>
            </a:r>
            <a:br>
              <a:rPr lang="en-US" sz="2400" b="1" dirty="0" smtClean="0">
                <a:solidFill>
                  <a:srgbClr val="005C2A"/>
                </a:solidFill>
              </a:rPr>
            </a:br>
            <a:r>
              <a:rPr lang="en-US" sz="2400" b="1" dirty="0" smtClean="0">
                <a:solidFill>
                  <a:srgbClr val="005C2A"/>
                </a:solidFill>
              </a:rPr>
              <a:t>- close to real business tasks </a:t>
            </a:r>
            <a:br>
              <a:rPr lang="en-US" sz="2400" b="1" dirty="0" smtClean="0">
                <a:solidFill>
                  <a:srgbClr val="005C2A"/>
                </a:solidFill>
              </a:rPr>
            </a:br>
            <a:r>
              <a:rPr lang="en-US" sz="2400" b="1" dirty="0" smtClean="0">
                <a:solidFill>
                  <a:srgbClr val="005C2A"/>
                </a:solidFill>
              </a:rPr>
              <a:t/>
            </a:r>
            <a:br>
              <a:rPr lang="en-US" sz="2400" b="1" dirty="0" smtClean="0">
                <a:solidFill>
                  <a:srgbClr val="005C2A"/>
                </a:solidFill>
              </a:rPr>
            </a:br>
            <a:r>
              <a:rPr lang="en-US" sz="3600" b="1" dirty="0" smtClean="0">
                <a:solidFill>
                  <a:srgbClr val="005C2A"/>
                </a:solidFill>
              </a:rPr>
              <a:t> Students can get experience in Internet trading </a:t>
            </a:r>
            <a:r>
              <a:rPr lang="en-US" sz="2400" b="1" dirty="0" smtClean="0">
                <a:solidFill>
                  <a:srgbClr val="005C2A"/>
                </a:solidFill>
              </a:rPr>
              <a:t/>
            </a:r>
            <a:br>
              <a:rPr lang="en-US" sz="2400" b="1" dirty="0" smtClean="0">
                <a:solidFill>
                  <a:srgbClr val="005C2A"/>
                </a:solidFill>
              </a:rPr>
            </a:br>
            <a:r>
              <a:rPr lang="en-US" sz="2400" b="1" dirty="0" smtClean="0">
                <a:solidFill>
                  <a:srgbClr val="005C2A"/>
                </a:solidFill>
              </a:rPr>
              <a:t/>
            </a:r>
            <a:br>
              <a:rPr lang="en-US" sz="2400" b="1" dirty="0" smtClean="0">
                <a:solidFill>
                  <a:srgbClr val="005C2A"/>
                </a:solidFill>
              </a:rPr>
            </a:br>
            <a:r>
              <a:rPr lang="en-US" sz="2400" b="1" dirty="0" smtClean="0">
                <a:solidFill>
                  <a:srgbClr val="005C2A"/>
                </a:solidFill>
              </a:rPr>
              <a:t> - but with virtual money</a:t>
            </a:r>
            <a:endParaRPr lang="ru-RU" sz="2400" b="1" dirty="0" smtClean="0">
              <a:solidFill>
                <a:srgbClr val="005C2A"/>
              </a:solidFill>
            </a:endParaRPr>
          </a:p>
        </p:txBody>
      </p:sp>
      <p:sp>
        <p:nvSpPr>
          <p:cNvPr id="7170" name="Номер слайда 5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1C5EB69-4749-4932-8565-8433B7ABC2FB}" type="slidenum">
              <a:rPr lang="ru-RU"/>
              <a:pPr/>
              <a:t>6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322323-E2C3-456B-8ED2-077940811B58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7" y="620688"/>
            <a:ext cx="2520280" cy="8030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692696"/>
            <a:ext cx="2849181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1844824"/>
            <a:ext cx="19431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31640" y="5085184"/>
            <a:ext cx="28575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788024" y="2996952"/>
            <a:ext cx="714375" cy="956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619672" y="3717032"/>
            <a:ext cx="218122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60032" y="4221088"/>
            <a:ext cx="328270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131840" y="2348880"/>
            <a:ext cx="3667125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0" descr="D:\Мила\Projects\#GIPS\_0611 Перевод GIPS\_GIPS - Branding Guidelines\GIPS-Logo.gi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0" y="5229200"/>
            <a:ext cx="2390775" cy="7905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26876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Top reasons to study the Course</a:t>
            </a:r>
            <a:endParaRPr lang="ru-RU" b="1" dirty="0"/>
          </a:p>
        </p:txBody>
      </p:sp>
      <p:pic>
        <p:nvPicPr>
          <p:cNvPr id="5" name="Рисунок 4" descr="04-300x12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3214686"/>
            <a:ext cx="7643866" cy="3210424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5757874" cy="584043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Course creator, Liudmyla Zhurakhovska, is an expert with 5-year practical expertise in brokerage and portfolio management</a:t>
            </a:r>
            <a:r>
              <a:rPr lang="uk-UA" dirty="0" smtClean="0">
                <a:latin typeface="Bookman Old Style" pitchFamily="18" charset="0"/>
              </a:rPr>
              <a:t>;</a:t>
            </a:r>
          </a:p>
          <a:p>
            <a:r>
              <a:rPr lang="en-US" dirty="0" smtClean="0"/>
              <a:t>Real trading experience (with virtual money) that students will obtain</a:t>
            </a:r>
            <a:r>
              <a:rPr lang="uk-UA" dirty="0" smtClean="0">
                <a:latin typeface="Bookman Old Style" pitchFamily="18" charset="0"/>
              </a:rPr>
              <a:t>;</a:t>
            </a:r>
          </a:p>
          <a:p>
            <a:r>
              <a:rPr lang="en-US" dirty="0" smtClean="0"/>
              <a:t>The Course is based on requirements of the National Securities and Stock Market Commission (</a:t>
            </a:r>
            <a:r>
              <a:rPr lang="en-US" dirty="0" err="1" smtClean="0"/>
              <a:t>NSSMC</a:t>
            </a:r>
            <a:r>
              <a:rPr lang="en-US" dirty="0" smtClean="0"/>
              <a:t>)</a:t>
            </a:r>
            <a:r>
              <a:rPr lang="uk-UA" dirty="0" smtClean="0">
                <a:latin typeface="Bookman Old Style" pitchFamily="18" charset="0"/>
              </a:rPr>
              <a:t>;</a:t>
            </a:r>
          </a:p>
          <a:p>
            <a:endParaRPr lang="ru-RU" dirty="0"/>
          </a:p>
        </p:txBody>
      </p:sp>
      <p:pic>
        <p:nvPicPr>
          <p:cNvPr id="4" name="Рисунок 3" descr="6-300x20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3610" y="-28645"/>
            <a:ext cx="3176902" cy="6600917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1285</TotalTime>
  <Words>180</Words>
  <Application>Microsoft Office PowerPoint</Application>
  <PresentationFormat>Экран (4:3)</PresentationFormat>
  <Paragraphs>36</Paragraphs>
  <Slides>13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Kyiv National University of Trade and Economics</vt:lpstr>
      <vt:lpstr>On the Course you will learn:  - Techniques used to value investments  - How to develop and evaluate investment portfolios - How make investment effective </vt:lpstr>
      <vt:lpstr>On the Course you will learn:  - everyday subject areas that form the financial manager’s and financial analyst’s roles </vt:lpstr>
      <vt:lpstr>The Course prepares you for a career:  - in the investment management industry  You will get basic knowledge to work in:   - a mutual fund,   - insurance firm,   - brokerage firm, or   - investment bank</vt:lpstr>
      <vt:lpstr>Слайд 5</vt:lpstr>
      <vt:lpstr>The Course includes innovative training cases close to real business tasks  - close to real business tasks    Students can get experience in Internet trading    - but with virtual money</vt:lpstr>
      <vt:lpstr>Слайд 7</vt:lpstr>
      <vt:lpstr>Top reasons to study the Course</vt:lpstr>
      <vt:lpstr>Слайд 9</vt:lpstr>
      <vt:lpstr>The Course equips students with the knowledge…</vt:lpstr>
      <vt:lpstr>Слайд 11</vt:lpstr>
      <vt:lpstr>Слайд 12</vt:lpstr>
      <vt:lpstr>Дякуємо за увагу!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Київський національний торговельно-економічний університет</dc:title>
  <dc:creator>Alex</dc:creator>
  <cp:lastModifiedBy>Admin</cp:lastModifiedBy>
  <cp:revision>511</cp:revision>
  <dcterms:created xsi:type="dcterms:W3CDTF">2011-04-07T10:06:58Z</dcterms:created>
  <dcterms:modified xsi:type="dcterms:W3CDTF">2021-02-11T13:18:22Z</dcterms:modified>
</cp:coreProperties>
</file>