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heme/themeOverride8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Override10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6" r:id="rId2"/>
    <p:sldId id="490" r:id="rId3"/>
    <p:sldId id="443" r:id="rId4"/>
    <p:sldId id="369" r:id="rId5"/>
    <p:sldId id="487" r:id="rId6"/>
    <p:sldId id="488" r:id="rId7"/>
    <p:sldId id="446" r:id="rId8"/>
    <p:sldId id="447" r:id="rId9"/>
    <p:sldId id="448" r:id="rId10"/>
    <p:sldId id="449" r:id="rId11"/>
    <p:sldId id="453" r:id="rId12"/>
    <p:sldId id="450" r:id="rId13"/>
    <p:sldId id="451" r:id="rId14"/>
    <p:sldId id="444" r:id="rId15"/>
    <p:sldId id="370" r:id="rId16"/>
    <p:sldId id="454" r:id="rId17"/>
    <p:sldId id="455" r:id="rId18"/>
    <p:sldId id="457" r:id="rId19"/>
    <p:sldId id="469" r:id="rId20"/>
    <p:sldId id="489" r:id="rId21"/>
    <p:sldId id="474" r:id="rId22"/>
    <p:sldId id="473" r:id="rId23"/>
    <p:sldId id="466" r:id="rId24"/>
    <p:sldId id="472" r:id="rId25"/>
    <p:sldId id="470" r:id="rId26"/>
    <p:sldId id="475" r:id="rId27"/>
    <p:sldId id="471" r:id="rId28"/>
    <p:sldId id="465" r:id="rId29"/>
    <p:sldId id="458" r:id="rId30"/>
    <p:sldId id="481" r:id="rId31"/>
    <p:sldId id="482" r:id="rId32"/>
    <p:sldId id="483" r:id="rId33"/>
    <p:sldId id="484" r:id="rId34"/>
    <p:sldId id="485" r:id="rId35"/>
    <p:sldId id="486" r:id="rId36"/>
    <p:sldId id="464" r:id="rId37"/>
    <p:sldId id="467" r:id="rId38"/>
    <p:sldId id="477" r:id="rId39"/>
    <p:sldId id="476" r:id="rId40"/>
    <p:sldId id="332" r:id="rId41"/>
    <p:sldId id="479" r:id="rId42"/>
    <p:sldId id="468" r:id="rId43"/>
    <p:sldId id="462" r:id="rId44"/>
    <p:sldId id="478" r:id="rId45"/>
    <p:sldId id="491" r:id="rId46"/>
    <p:sldId id="492" r:id="rId47"/>
    <p:sldId id="493" r:id="rId48"/>
    <p:sldId id="283" r:id="rId49"/>
    <p:sldId id="494" r:id="rId50"/>
  </p:sldIdLst>
  <p:sldSz cx="9144000" cy="6858000" type="screen4x3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=""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5C2A"/>
    <a:srgbClr val="9F3A11"/>
    <a:srgbClr val="FF3300"/>
    <a:srgbClr val="00FF00"/>
    <a:srgbClr val="39F52B"/>
    <a:srgbClr val="CCF83E"/>
    <a:srgbClr val="CC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9528" autoAdjust="0"/>
    <p:restoredTop sz="94608" autoAdjust="0"/>
  </p:normalViewPr>
  <p:slideViewPr>
    <p:cSldViewPr>
      <p:cViewPr varScale="1">
        <p:scale>
          <a:sx n="77" d="100"/>
          <a:sy n="77" d="100"/>
        </p:scale>
        <p:origin x="17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5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18T18:53:49.010" idx="1">
    <p:pos x="10" y="10"/>
    <p:text/>
    <p:extLst>
      <p:ext uri="{C676402C-5697-4E1C-873F-D02D1690AC5C}">
        <p15:threadingInfo xmlns="" xmlns:p15="http://schemas.microsoft.com/office/powerpoint/2012/main" timeZoneBias="-1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image" Target="../media/image2.jpeg"/><Relationship Id="rId5" Type="http://schemas.openxmlformats.org/officeDocument/2006/relationships/image" Target="../media/image6.emf"/><Relationship Id="rId4" Type="http://schemas.openxmlformats.org/officeDocument/2006/relationships/image" Target="../media/image5.jpe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17B731BE-BE03-4906-823D-6EBD6DE30A1C}" type="datetimeFigureOut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2A75A437-2CB9-4AD1-B017-58D7A33012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5211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1A48032-9A6F-4123-92EB-D85C5102353E}" type="datetimeFigureOut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BA3D9DD-E225-4C33-8FCF-577FD796D8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2288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19591093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30253732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2785659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868812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284052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3864113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1429417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3767580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1836291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998910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1871108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482377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1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6B5A2B-5057-423A-B472-ADC2F45EFA7A}" type="slidenum">
              <a:rPr lang="ru-RU" altLang="ru-RU">
                <a:latin typeface="Calibri" panose="020F0502020204030204" pitchFamily="34" charset="0"/>
              </a:rPr>
              <a:pPr eaLnBrk="1" hangingPunct="1"/>
              <a:t>10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5154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8DEC4-8B91-4474-A1D3-E286814A8F0D}" type="datetime1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73F5F-EE6B-4249-8615-537ABE4B1C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07FE7-434B-47C5-B89C-495B8D162093}" type="datetime1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19137-FE68-4240-B9D7-2DD92801CC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A9A26-11DE-48FB-A2EC-50D176DE0C11}" type="datetime1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E4EFD-EFB2-4AAD-871B-C35FDA05D6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8216A-6704-4BA7-8052-67AE9BA1EFED}" type="datetime1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22323-E2C3-456B-8ED2-077940811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59AAD-1E67-418E-923B-707C20ADA15E}" type="datetime1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A3C9A-9313-4063-836B-010EB2AAED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720AB-30D0-409D-A3B5-DF2D173FB9B7}" type="datetime1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B00EF-3689-422C-B2C1-36673B89B0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D3BC4-3C60-4DA9-8660-7C089D9028BC}" type="datetime1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93120-BA1E-4AD4-8F6D-48ECF69BFB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0517F-02B3-49B6-87A7-F325166CECB1}" type="datetime1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A6341-1810-40B2-8343-22CFEE58D4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65FE7-8A7F-46D2-BDD6-C2238D5718D5}" type="datetime1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725FE-BC99-4BC0-803D-297F90E558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0481C-4BF4-4BCB-AFDB-CA6E28802395}" type="datetime1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2DAC3-4EFD-4F43-B423-68BF714487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826C7-FB31-4C40-822F-48D33484B923}" type="datetime1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F14BB-9D93-4A9A-9B73-8F76F94EBA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28BA2C0-B8BB-47D6-B7E2-654F86454448}" type="datetime1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3C03C86-CA14-4CEC-87C5-1945BC364C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antmdv?__tn__=,dlC-R-R&amp;eid=ARCU7sKrSEULqhgNtlOAQZgirh5P8ycwiOBi6dL_yrNmuuJ66OLscZZd94aMSi2kGOo_rGx_72KCiFMt&amp;hc_ref=ARSUATjfMSk7DTKEhg0demo0RF0YX9ZsebspJls0d9Na5cHqqo42iiOjnOjRbiyXpPY" TargetMode="Externa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comments" Target="../comments/comment1.xml"/><Relationship Id="rId5" Type="http://schemas.openxmlformats.org/officeDocument/2006/relationships/image" Target="../media/image7.jpeg"/><Relationship Id="rId4" Type="http://schemas.openxmlformats.org/officeDocument/2006/relationships/package" Target="../embeddings/_________Microsoft_Office_Word1.docx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1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hyperlink" Target="http://www.nettrader.ru/" TargetMode="External"/><Relationship Id="rId5" Type="http://schemas.openxmlformats.org/officeDocument/2006/relationships/image" Target="../media/image24.png"/><Relationship Id="rId10" Type="http://schemas.openxmlformats.org/officeDocument/2006/relationships/image" Target="../media/image29.gif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mailto:kbs_knteu@i.u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A2DDADE-76F4-4E39-B8F1-A2F5485963E9}" type="slidenum">
              <a:rPr lang="ru-RU"/>
              <a:pPr/>
              <a:t>1</a:t>
            </a:fld>
            <a:endParaRPr lang="ru-RU"/>
          </a:p>
        </p:txBody>
      </p:sp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395288" y="188913"/>
            <a:ext cx="8497887" cy="576262"/>
          </a:xfrm>
        </p:spPr>
        <p:txBody>
          <a:bodyPr/>
          <a:lstStyle/>
          <a:p>
            <a:r>
              <a:rPr lang="uk-UA" sz="2000" dirty="0" smtClean="0"/>
              <a:t>Київський національний торговельно-економічний університет</a:t>
            </a:r>
            <a:endParaRPr lang="uk-UA" sz="2000" dirty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899592" y="2708920"/>
            <a:ext cx="7704856" cy="2664296"/>
          </a:xfrm>
        </p:spPr>
        <p:txBody>
          <a:bodyPr/>
          <a:lstStyle/>
          <a:p>
            <a:r>
              <a:rPr lang="uk-UA" sz="5400" b="1" dirty="0" smtClean="0">
                <a:solidFill>
                  <a:srgbClr val="7030A0"/>
                </a:solidFill>
              </a:rPr>
              <a:t>Портфельне інвестування</a:t>
            </a:r>
          </a:p>
          <a:p>
            <a:r>
              <a:rPr lang="uk-UA" dirty="0" smtClean="0">
                <a:solidFill>
                  <a:srgbClr val="00B050"/>
                </a:solidFill>
              </a:rPr>
              <a:t>Презентація </a:t>
            </a:r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практичного</a:t>
            </a:r>
            <a:r>
              <a:rPr lang="uk-UA" dirty="0" smtClean="0">
                <a:solidFill>
                  <a:srgbClr val="00B050"/>
                </a:solidFill>
              </a:rPr>
              <a:t> курсу</a:t>
            </a:r>
            <a:endParaRPr lang="uk-UA" dirty="0">
              <a:solidFill>
                <a:srgbClr val="00B050"/>
              </a:solidFill>
            </a:endParaRPr>
          </a:p>
        </p:txBody>
      </p:sp>
      <p:sp>
        <p:nvSpPr>
          <p:cNvPr id="2053" name="Прямоугольник 4"/>
          <p:cNvSpPr>
            <a:spLocks noChangeArrowheads="1"/>
          </p:cNvSpPr>
          <p:nvPr/>
        </p:nvSpPr>
        <p:spPr bwMode="auto">
          <a:xfrm>
            <a:off x="2915816" y="5301208"/>
            <a:ext cx="55081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uk-UA" sz="2400" dirty="0" smtClean="0">
                <a:solidFill>
                  <a:srgbClr val="FF0000"/>
                </a:solidFill>
              </a:rPr>
              <a:t>Людмила </a:t>
            </a:r>
            <a:r>
              <a:rPr lang="uk-UA" sz="2400" dirty="0" err="1" smtClean="0">
                <a:solidFill>
                  <a:srgbClr val="FF0000"/>
                </a:solidFill>
              </a:rPr>
              <a:t>Жураховська</a:t>
            </a:r>
            <a:r>
              <a:rPr lang="uk-UA" sz="2400" dirty="0" smtClean="0"/>
              <a:t>, </a:t>
            </a:r>
            <a:r>
              <a:rPr lang="uk-UA" sz="2400" dirty="0" err="1" smtClean="0"/>
              <a:t>к.е.н</a:t>
            </a:r>
            <a:r>
              <a:rPr lang="uk-UA" sz="2400" dirty="0" smtClean="0"/>
              <a:t>., М</a:t>
            </a:r>
            <a:r>
              <a:rPr lang="en-US" sz="2400" dirty="0" smtClean="0"/>
              <a:t>B</a:t>
            </a:r>
            <a:r>
              <a:rPr lang="uk-UA" sz="2400" dirty="0" smtClean="0"/>
              <a:t>А,</a:t>
            </a:r>
          </a:p>
          <a:p>
            <a:pPr algn="r"/>
            <a:r>
              <a:rPr lang="uk-UA" sz="2400" dirty="0" smtClean="0"/>
              <a:t>доцент </a:t>
            </a:r>
            <a:r>
              <a:rPr lang="uk-UA" sz="2400" dirty="0"/>
              <a:t>кафедри банківської справи</a:t>
            </a:r>
          </a:p>
          <a:p>
            <a:pPr algn="r"/>
            <a:r>
              <a:rPr lang="ru-RU" sz="2400" dirty="0" err="1" smtClean="0"/>
              <a:t>Представник</a:t>
            </a:r>
            <a:r>
              <a:rPr lang="ru-RU" sz="2400" dirty="0" smtClean="0"/>
              <a:t> </a:t>
            </a:r>
            <a:r>
              <a:rPr lang="ru-RU" sz="2400" dirty="0" err="1"/>
              <a:t>України</a:t>
            </a:r>
            <a:r>
              <a:rPr lang="ru-RU" sz="2400" dirty="0"/>
              <a:t> у RIPS EMEA</a:t>
            </a:r>
            <a:r>
              <a:rPr lang="ru-RU" dirty="0"/>
              <a:t> 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2054" name="Picture 4" descr="C:\Users\Alex\Desktop\10322385ea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692152"/>
            <a:ext cx="2376264" cy="1910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785225" cy="1498600"/>
          </a:xfrm>
        </p:spPr>
        <p:txBody>
          <a:bodyPr rtlCol="0">
            <a:normAutofit fontScale="90000"/>
          </a:bodyPr>
          <a:lstStyle/>
          <a:p>
            <a:pPr lvl="1" eaLnBrk="1" fontAlgn="auto" hangingPunct="1">
              <a:spcAft>
                <a:spcPts val="0"/>
              </a:spcAft>
              <a:defRPr/>
            </a:pPr>
            <a:r>
              <a:rPr lang="uk-UA" sz="2400" dirty="0" smtClean="0">
                <a:solidFill>
                  <a:sysClr val="windowText" lastClr="000000"/>
                </a:solidFill>
                <a:latin typeface="+mj-lt"/>
              </a:rPr>
              <a:t/>
            </a:r>
            <a:br>
              <a:rPr lang="uk-UA" sz="2400" dirty="0" smtClean="0">
                <a:solidFill>
                  <a:sysClr val="windowText" lastClr="000000"/>
                </a:solidFill>
                <a:latin typeface="+mj-lt"/>
              </a:rPr>
            </a:br>
            <a:r>
              <a:rPr lang="uk-UA" sz="3100" b="1" i="1" dirty="0" smtClean="0">
                <a:solidFill>
                  <a:srgbClr val="0070C0"/>
                </a:solidFill>
              </a:rPr>
              <a:t>Приклад: "</a:t>
            </a:r>
            <a:r>
              <a:rPr lang="uk-UA" sz="5300" b="1" kern="1200" dirty="0" smtClean="0">
                <a:solidFill>
                  <a:srgbClr val="005C2A"/>
                </a:solidFill>
                <a:ea typeface="+mj-ea"/>
                <a:cs typeface="+mj-cs"/>
              </a:rPr>
              <a:t>Історія про джип </a:t>
            </a:r>
            <a:r>
              <a:rPr lang="uk-UA" sz="3600" b="1" dirty="0" smtClean="0">
                <a:solidFill>
                  <a:srgbClr val="0070C0"/>
                </a:solidFill>
              </a:rPr>
              <a:t>і комісійну винагороду"</a:t>
            </a:r>
            <a:r>
              <a:rPr lang="uk-UA" sz="3100" b="1" i="1" dirty="0" smtClean="0">
                <a:solidFill>
                  <a:srgbClr val="0070C0"/>
                </a:solidFill>
              </a:rPr>
              <a:t/>
            </a:r>
            <a:br>
              <a:rPr lang="uk-UA" sz="3100" b="1" i="1" dirty="0" smtClean="0">
                <a:solidFill>
                  <a:srgbClr val="0070C0"/>
                </a:solidFill>
              </a:rPr>
            </a:br>
            <a:endParaRPr lang="uk-UA" sz="1800" dirty="0">
              <a:solidFill>
                <a:sysClr val="windowText" lastClr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281488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i="1" u="sng" dirty="0" smtClean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u="sng" dirty="0" smtClean="0">
                <a:solidFill>
                  <a:srgbClr val="0070C0"/>
                </a:solidFill>
              </a:rPr>
              <a:t>Початок 1-го року </a:t>
            </a:r>
            <a:r>
              <a:rPr lang="uk-UA" dirty="0" smtClean="0">
                <a:solidFill>
                  <a:srgbClr val="0070C0"/>
                </a:solidFill>
              </a:rPr>
              <a:t>: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err="1" smtClean="0">
                <a:solidFill>
                  <a:srgbClr val="0070C0"/>
                </a:solidFill>
              </a:rPr>
              <a:t>Внесено</a:t>
            </a:r>
            <a:r>
              <a:rPr lang="uk-UA" dirty="0" smtClean="0">
                <a:solidFill>
                  <a:srgbClr val="0070C0"/>
                </a:solidFill>
              </a:rPr>
              <a:t>: $150 тис</a:t>
            </a:r>
            <a:r>
              <a:rPr lang="uk-UA" sz="3800" b="1" dirty="0" smtClean="0">
                <a:solidFill>
                  <a:srgbClr val="0070C0"/>
                </a:solidFill>
              </a:rPr>
              <a:t>.</a:t>
            </a:r>
            <a:r>
              <a:rPr lang="uk-UA" dirty="0" smtClean="0">
                <a:solidFill>
                  <a:srgbClr val="0070C0"/>
                </a:solidFill>
              </a:rPr>
              <a:t>(S</a:t>
            </a:r>
            <a:r>
              <a:rPr lang="uk-UA" baseline="-25000" dirty="0" smtClean="0">
                <a:solidFill>
                  <a:srgbClr val="0070C0"/>
                </a:solidFill>
              </a:rPr>
              <a:t>0</a:t>
            </a:r>
            <a:r>
              <a:rPr lang="uk-UA" dirty="0" smtClean="0">
                <a:solidFill>
                  <a:srgbClr val="0070C0"/>
                </a:solidFill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u="sng" dirty="0" smtClean="0">
                <a:solidFill>
                  <a:srgbClr val="0070C0"/>
                </a:solidFill>
              </a:rPr>
              <a:t>Кінець 1-го року</a:t>
            </a:r>
            <a:r>
              <a:rPr lang="uk-UA" dirty="0" smtClean="0">
                <a:solidFill>
                  <a:srgbClr val="0070C0"/>
                </a:solidFill>
              </a:rPr>
              <a:t>: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smtClean="0">
                <a:solidFill>
                  <a:srgbClr val="0070C0"/>
                </a:solidFill>
              </a:rPr>
              <a:t>Активи: $200 тис. (S</a:t>
            </a:r>
            <a:r>
              <a:rPr lang="uk-UA" baseline="-25000" dirty="0" smtClean="0">
                <a:solidFill>
                  <a:srgbClr val="0070C0"/>
                </a:solidFill>
              </a:rPr>
              <a:t>1-0</a:t>
            </a:r>
            <a:r>
              <a:rPr lang="uk-UA" dirty="0" smtClean="0">
                <a:solidFill>
                  <a:srgbClr val="0070C0"/>
                </a:solidFill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u="sng" dirty="0" smtClean="0">
                <a:solidFill>
                  <a:srgbClr val="0070C0"/>
                </a:solidFill>
              </a:rPr>
              <a:t>Початок 2-го року</a:t>
            </a:r>
            <a:r>
              <a:rPr lang="uk-UA" dirty="0" smtClean="0">
                <a:solidFill>
                  <a:srgbClr val="0070C0"/>
                </a:solidFill>
              </a:rPr>
              <a:t>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smtClean="0">
                <a:solidFill>
                  <a:srgbClr val="0070C0"/>
                </a:solidFill>
              </a:rPr>
              <a:t>Вилучено інвестором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smtClean="0">
                <a:solidFill>
                  <a:srgbClr val="0070C0"/>
                </a:solidFill>
              </a:rPr>
              <a:t>(на </a:t>
            </a:r>
            <a:r>
              <a:rPr lang="uk-UA" dirty="0" err="1" smtClean="0">
                <a:solidFill>
                  <a:srgbClr val="0070C0"/>
                </a:solidFill>
              </a:rPr>
              <a:t>Jeep</a:t>
            </a:r>
            <a:r>
              <a:rPr lang="uk-UA" dirty="0" smtClean="0">
                <a:solidFill>
                  <a:srgbClr val="0070C0"/>
                </a:solidFill>
              </a:rPr>
              <a:t> </a:t>
            </a:r>
            <a:r>
              <a:rPr lang="uk-UA" dirty="0" err="1" smtClean="0">
                <a:solidFill>
                  <a:srgbClr val="0070C0"/>
                </a:solidFill>
              </a:rPr>
              <a:t>Grand</a:t>
            </a:r>
            <a:r>
              <a:rPr lang="uk-UA" dirty="0" smtClean="0">
                <a:solidFill>
                  <a:srgbClr val="0070C0"/>
                </a:solidFill>
              </a:rPr>
              <a:t> </a:t>
            </a:r>
            <a:r>
              <a:rPr lang="uk-UA" dirty="0" err="1" smtClean="0">
                <a:solidFill>
                  <a:srgbClr val="0070C0"/>
                </a:solidFill>
              </a:rPr>
              <a:t>Cherokee</a:t>
            </a:r>
            <a:r>
              <a:rPr lang="uk-UA" dirty="0" smtClean="0">
                <a:solidFill>
                  <a:srgbClr val="0070C0"/>
                </a:solidFill>
              </a:rPr>
              <a:t>): $100 тис.(∆)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smtClean="0">
                <a:solidFill>
                  <a:srgbClr val="0070C0"/>
                </a:solidFill>
              </a:rPr>
              <a:t>Залишок активів : $(200 – 100)тис. = $100 тис. (S</a:t>
            </a:r>
            <a:r>
              <a:rPr lang="uk-UA" baseline="-25000" dirty="0" smtClean="0">
                <a:solidFill>
                  <a:srgbClr val="0070C0"/>
                </a:solidFill>
              </a:rPr>
              <a:t>1+0</a:t>
            </a:r>
            <a:r>
              <a:rPr lang="uk-UA" dirty="0" smtClean="0">
                <a:solidFill>
                  <a:srgbClr val="0070C0"/>
                </a:solidFill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u="sng" dirty="0" smtClean="0">
                <a:solidFill>
                  <a:srgbClr val="0070C0"/>
                </a:solidFill>
              </a:rPr>
              <a:t>Кінець 2-го року</a:t>
            </a:r>
            <a:r>
              <a:rPr lang="uk-UA" dirty="0" smtClean="0">
                <a:solidFill>
                  <a:srgbClr val="0070C0"/>
                </a:solidFill>
              </a:rPr>
              <a:t>: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err="1" smtClean="0">
                <a:solidFill>
                  <a:srgbClr val="0070C0"/>
                </a:solidFill>
              </a:rPr>
              <a:t>Активы</a:t>
            </a:r>
            <a:r>
              <a:rPr lang="uk-UA" dirty="0" smtClean="0">
                <a:solidFill>
                  <a:srgbClr val="0070C0"/>
                </a:solidFill>
              </a:rPr>
              <a:t>: $133 тис. (S</a:t>
            </a:r>
            <a:r>
              <a:rPr lang="uk-UA" baseline="-25000" dirty="0" smtClean="0">
                <a:solidFill>
                  <a:srgbClr val="0070C0"/>
                </a:solidFill>
              </a:rPr>
              <a:t>2</a:t>
            </a:r>
            <a:r>
              <a:rPr lang="uk-UA" dirty="0" smtClean="0">
                <a:solidFill>
                  <a:srgbClr val="0070C0"/>
                </a:solidFill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3800" b="1" dirty="0" smtClean="0"/>
              <a:t>Інвестор розрахував доходність: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3800" b="1" dirty="0" smtClean="0"/>
              <a:t>R = (S</a:t>
            </a:r>
            <a:r>
              <a:rPr lang="uk-UA" sz="3800" b="1" baseline="-25000" dirty="0" smtClean="0"/>
              <a:t>2</a:t>
            </a:r>
            <a:r>
              <a:rPr lang="uk-UA" sz="3800" b="1" dirty="0" smtClean="0"/>
              <a:t>-S</a:t>
            </a:r>
            <a:r>
              <a:rPr lang="uk-UA" sz="3800" b="1" baseline="-25000" dirty="0" smtClean="0"/>
              <a:t>0</a:t>
            </a:r>
            <a:r>
              <a:rPr lang="uk-UA" sz="3800" b="1" dirty="0" smtClean="0"/>
              <a:t>)/S</a:t>
            </a:r>
            <a:r>
              <a:rPr lang="uk-UA" sz="3800" b="1" baseline="-25000" dirty="0" smtClean="0"/>
              <a:t>0</a:t>
            </a:r>
            <a:r>
              <a:rPr lang="uk-UA" sz="3800" b="1" dirty="0" smtClean="0"/>
              <a:t> = (133 – 150)/150 = - 11% </a:t>
            </a:r>
            <a:r>
              <a:rPr lang="uk-UA" sz="3800" b="1" i="1" dirty="0" smtClean="0">
                <a:solidFill>
                  <a:srgbClr val="FF0000"/>
                </a:solidFill>
              </a:rPr>
              <a:t>Вірно?...</a:t>
            </a:r>
            <a:r>
              <a:rPr lang="uk-UA" b="1" dirty="0" smtClean="0">
                <a:solidFill>
                  <a:srgbClr val="0070C0"/>
                </a:solidFill>
              </a:rPr>
              <a:t>	</a:t>
            </a:r>
            <a:endParaRPr lang="uk-UA" b="1" dirty="0">
              <a:solidFill>
                <a:srgbClr val="0070C0"/>
              </a:solidFill>
            </a:endParaRP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989138"/>
            <a:ext cx="3384550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41990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endParaRPr lang="uk-UA" dirty="0" smtClean="0"/>
          </a:p>
        </p:txBody>
      </p:sp>
      <p:sp>
        <p:nvSpPr>
          <p:cNvPr id="20482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C32307-EA7F-421E-A704-1BF6CAD2C46A}" type="slidenum">
              <a:rPr lang="ru-RU" smtClean="0"/>
              <a:pPr/>
              <a:t>11</a:t>
            </a:fld>
            <a:endParaRPr lang="ru-RU" dirty="0" smtClean="0"/>
          </a:p>
        </p:txBody>
      </p:sp>
      <p:pic>
        <p:nvPicPr>
          <p:cNvPr id="20484" name="Picture 3" descr="MPj040655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888" y="0"/>
            <a:ext cx="8208912" cy="6980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07748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237"/>
          </a:xfrm>
        </p:spPr>
        <p:txBody>
          <a:bodyPr rtlCol="0">
            <a:normAutofit fontScale="90000"/>
          </a:bodyPr>
          <a:lstStyle/>
          <a:p>
            <a:pPr lvl="1" eaLnBrk="1" fontAlgn="auto" hangingPunct="1">
              <a:spcAft>
                <a:spcPts val="0"/>
              </a:spcAft>
              <a:defRPr/>
            </a:pPr>
            <a:r>
              <a:rPr lang="uk-UA" sz="2400" b="1" u="sng" dirty="0" smtClean="0">
                <a:solidFill>
                  <a:sysClr val="windowText" lastClr="000000"/>
                </a:solidFill>
              </a:rPr>
              <a:t/>
            </a:r>
            <a:br>
              <a:rPr lang="uk-UA" sz="2400" b="1" u="sng" dirty="0" smtClean="0">
                <a:solidFill>
                  <a:sysClr val="windowText" lastClr="000000"/>
                </a:solidFill>
              </a:rPr>
            </a:br>
            <a:r>
              <a:rPr lang="uk-UA" altLang="ru-RU" sz="2800" dirty="0" smtClean="0"/>
              <a:t>Але  </a:t>
            </a:r>
            <a:r>
              <a:rPr lang="uk-UA" altLang="ru-RU" sz="2800" dirty="0" smtClean="0">
                <a:solidFill>
                  <a:srgbClr val="00B050"/>
                </a:solidFill>
              </a:rPr>
              <a:t>Ви </a:t>
            </a:r>
            <a:r>
              <a:rPr lang="uk-UA" altLang="ru-RU" sz="2800" dirty="0" smtClean="0">
                <a:solidFill>
                  <a:srgbClr val="C00000"/>
                </a:solidFill>
              </a:rPr>
              <a:t>відкрили</a:t>
            </a:r>
            <a:r>
              <a:rPr lang="uk-UA" altLang="ru-RU" sz="2800" dirty="0" smtClean="0">
                <a:solidFill>
                  <a:srgbClr val="00B050"/>
                </a:solidFill>
              </a:rPr>
              <a:t> тему №2 і </a:t>
            </a:r>
            <a:r>
              <a:rPr lang="uk-UA" altLang="ru-RU" sz="2800" dirty="0" smtClean="0">
                <a:solidFill>
                  <a:srgbClr val="C00000"/>
                </a:solidFill>
              </a:rPr>
              <a:t>виправили</a:t>
            </a:r>
            <a:r>
              <a:rPr lang="uk-UA" altLang="ru-RU" sz="2800" dirty="0" smtClean="0">
                <a:solidFill>
                  <a:srgbClr val="00B050"/>
                </a:solidFill>
              </a:rPr>
              <a:t> розрахунок інвестора, і тепер…</a:t>
            </a:r>
            <a:r>
              <a:rPr lang="uk-UA" sz="3600" b="1" i="1" dirty="0" smtClean="0">
                <a:solidFill>
                  <a:srgbClr val="0070C0"/>
                </a:solidFill>
              </a:rPr>
              <a:t/>
            </a:r>
            <a:br>
              <a:rPr lang="uk-UA" sz="3600" b="1" i="1" dirty="0" smtClean="0">
                <a:solidFill>
                  <a:srgbClr val="0070C0"/>
                </a:solidFill>
              </a:rPr>
            </a:br>
            <a:endParaRPr lang="uk-UA" sz="1800" dirty="0">
              <a:solidFill>
                <a:sysClr val="windowText" lastClr="000000"/>
              </a:solidFill>
            </a:endParaRPr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56882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uk-UA" altLang="ru-RU" b="1" dirty="0" smtClean="0">
                <a:solidFill>
                  <a:srgbClr val="0070C0"/>
                </a:solidFill>
              </a:rPr>
              <a:t>Доходність (</a:t>
            </a:r>
            <a:r>
              <a:rPr lang="uk-UA" altLang="ru-RU" b="1" dirty="0" smtClean="0">
                <a:solidFill>
                  <a:srgbClr val="C00000"/>
                </a:solidFill>
              </a:rPr>
              <a:t>правильний</a:t>
            </a:r>
            <a:r>
              <a:rPr lang="uk-UA" altLang="ru-RU" b="1" dirty="0" smtClean="0">
                <a:solidFill>
                  <a:srgbClr val="0070C0"/>
                </a:solidFill>
              </a:rPr>
              <a:t> розрахунок):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uk-UA" altLang="ru-RU" sz="2400" b="1" dirty="0" smtClean="0">
                <a:solidFill>
                  <a:srgbClr val="0070C0"/>
                </a:solidFill>
              </a:rPr>
              <a:t>r = (1+r</a:t>
            </a:r>
            <a:r>
              <a:rPr lang="uk-UA" altLang="ru-RU" sz="2400" b="1" baseline="-25000" dirty="0" smtClean="0">
                <a:solidFill>
                  <a:srgbClr val="0070C0"/>
                </a:solidFill>
              </a:rPr>
              <a:t>1</a:t>
            </a:r>
            <a:r>
              <a:rPr lang="uk-UA" altLang="ru-RU" sz="2400" b="1" dirty="0" smtClean="0">
                <a:solidFill>
                  <a:srgbClr val="0070C0"/>
                </a:solidFill>
              </a:rPr>
              <a:t>)(1+r</a:t>
            </a:r>
            <a:r>
              <a:rPr lang="uk-UA" altLang="ru-RU" sz="2400" b="1" baseline="-25000" dirty="0" smtClean="0">
                <a:solidFill>
                  <a:srgbClr val="0070C0"/>
                </a:solidFill>
              </a:rPr>
              <a:t>2</a:t>
            </a:r>
            <a:r>
              <a:rPr lang="uk-UA" altLang="ru-RU" sz="2400" b="1" dirty="0" smtClean="0">
                <a:solidFill>
                  <a:srgbClr val="0070C0"/>
                </a:solidFill>
              </a:rPr>
              <a:t>) – 1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uk-UA" altLang="ru-RU" sz="2400" b="1" dirty="0" smtClean="0">
                <a:solidFill>
                  <a:srgbClr val="0070C0"/>
                </a:solidFill>
              </a:rPr>
              <a:t>  r</a:t>
            </a:r>
            <a:r>
              <a:rPr lang="uk-UA" altLang="ru-RU" sz="2400" b="1" baseline="-25000" dirty="0" smtClean="0">
                <a:solidFill>
                  <a:srgbClr val="0070C0"/>
                </a:solidFill>
              </a:rPr>
              <a:t>1</a:t>
            </a:r>
            <a:r>
              <a:rPr lang="uk-UA" altLang="ru-RU" sz="2400" b="1" dirty="0" smtClean="0">
                <a:solidFill>
                  <a:srgbClr val="0070C0"/>
                </a:solidFill>
              </a:rPr>
              <a:t>= (S</a:t>
            </a:r>
            <a:r>
              <a:rPr lang="uk-UA" altLang="ru-RU" sz="2400" b="1" baseline="-25000" dirty="0" smtClean="0">
                <a:solidFill>
                  <a:srgbClr val="0070C0"/>
                </a:solidFill>
              </a:rPr>
              <a:t>1-0 </a:t>
            </a:r>
            <a:r>
              <a:rPr lang="uk-UA" altLang="ru-RU" sz="2400" b="1" dirty="0" smtClean="0">
                <a:solidFill>
                  <a:srgbClr val="0070C0"/>
                </a:solidFill>
              </a:rPr>
              <a:t>- S</a:t>
            </a:r>
            <a:r>
              <a:rPr lang="uk-UA" altLang="ru-RU" sz="2400" b="1" baseline="-25000" dirty="0" smtClean="0">
                <a:solidFill>
                  <a:srgbClr val="0070C0"/>
                </a:solidFill>
              </a:rPr>
              <a:t>0</a:t>
            </a:r>
            <a:r>
              <a:rPr lang="uk-UA" altLang="ru-RU" sz="2400" b="1" dirty="0" smtClean="0">
                <a:solidFill>
                  <a:srgbClr val="0070C0"/>
                </a:solidFill>
              </a:rPr>
              <a:t>)/S</a:t>
            </a:r>
            <a:r>
              <a:rPr lang="uk-UA" altLang="ru-RU" sz="2400" b="1" baseline="-25000" dirty="0" smtClean="0">
                <a:solidFill>
                  <a:srgbClr val="0070C0"/>
                </a:solidFill>
              </a:rPr>
              <a:t>0</a:t>
            </a:r>
            <a:r>
              <a:rPr lang="uk-UA" altLang="ru-RU" sz="2400" b="1" dirty="0" smtClean="0">
                <a:solidFill>
                  <a:srgbClr val="0070C0"/>
                </a:solidFill>
              </a:rPr>
              <a:t> = (200 – 150)/150 = 33%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uk-UA" altLang="ru-RU" sz="2400" b="1" dirty="0" smtClean="0">
                <a:solidFill>
                  <a:srgbClr val="0070C0"/>
                </a:solidFill>
              </a:rPr>
              <a:t>  r</a:t>
            </a:r>
            <a:r>
              <a:rPr lang="uk-UA" altLang="ru-RU" sz="2400" b="1" baseline="-25000" dirty="0" smtClean="0">
                <a:solidFill>
                  <a:srgbClr val="0070C0"/>
                </a:solidFill>
              </a:rPr>
              <a:t>2</a:t>
            </a:r>
            <a:r>
              <a:rPr lang="uk-UA" altLang="ru-RU" sz="2400" b="1" dirty="0" smtClean="0">
                <a:solidFill>
                  <a:srgbClr val="0070C0"/>
                </a:solidFill>
              </a:rPr>
              <a:t>= (S</a:t>
            </a:r>
            <a:r>
              <a:rPr lang="uk-UA" altLang="ru-RU" sz="2400" b="1" baseline="-25000" dirty="0" smtClean="0">
                <a:solidFill>
                  <a:srgbClr val="0070C0"/>
                </a:solidFill>
              </a:rPr>
              <a:t>2 </a:t>
            </a:r>
            <a:r>
              <a:rPr lang="uk-UA" altLang="ru-RU" sz="2400" b="1" dirty="0" smtClean="0">
                <a:solidFill>
                  <a:srgbClr val="0070C0"/>
                </a:solidFill>
              </a:rPr>
              <a:t>- S</a:t>
            </a:r>
            <a:r>
              <a:rPr lang="uk-UA" altLang="ru-RU" sz="2400" b="1" baseline="-25000" dirty="0" smtClean="0">
                <a:solidFill>
                  <a:srgbClr val="0070C0"/>
                </a:solidFill>
              </a:rPr>
              <a:t>1+0</a:t>
            </a:r>
            <a:r>
              <a:rPr lang="uk-UA" altLang="ru-RU" sz="2400" b="1" dirty="0" smtClean="0">
                <a:solidFill>
                  <a:srgbClr val="0070C0"/>
                </a:solidFill>
              </a:rPr>
              <a:t>)/S</a:t>
            </a:r>
            <a:r>
              <a:rPr lang="uk-UA" altLang="ru-RU" sz="2400" b="1" baseline="-25000" dirty="0" smtClean="0">
                <a:solidFill>
                  <a:srgbClr val="0070C0"/>
                </a:solidFill>
              </a:rPr>
              <a:t>1+0</a:t>
            </a:r>
            <a:r>
              <a:rPr lang="uk-UA" altLang="ru-RU" sz="2400" b="1" dirty="0" smtClean="0">
                <a:solidFill>
                  <a:srgbClr val="0070C0"/>
                </a:solidFill>
              </a:rPr>
              <a:t> = (133 – 100)/100 = 33%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uk-UA" altLang="ru-RU" sz="2800" b="1" dirty="0" smtClean="0">
                <a:solidFill>
                  <a:srgbClr val="00B050"/>
                </a:solidFill>
              </a:rPr>
              <a:t> </a:t>
            </a:r>
            <a:r>
              <a:rPr lang="uk-UA" altLang="ru-RU" sz="2800" b="1" dirty="0" err="1" smtClean="0">
                <a:solidFill>
                  <a:srgbClr val="00B050"/>
                </a:solidFill>
              </a:rPr>
              <a:t>r</a:t>
            </a:r>
            <a:r>
              <a:rPr lang="uk-UA" altLang="ru-RU" sz="2800" b="1" baseline="-25000" dirty="0" err="1" smtClean="0">
                <a:solidFill>
                  <a:srgbClr val="00B050"/>
                </a:solidFill>
              </a:rPr>
              <a:t>за</a:t>
            </a:r>
            <a:r>
              <a:rPr lang="uk-UA" altLang="ru-RU" sz="2800" b="1" baseline="-25000" dirty="0" smtClean="0">
                <a:solidFill>
                  <a:srgbClr val="00B050"/>
                </a:solidFill>
              </a:rPr>
              <a:t> 2 роки </a:t>
            </a:r>
            <a:r>
              <a:rPr lang="uk-UA" altLang="ru-RU" sz="2800" b="1" dirty="0" smtClean="0">
                <a:solidFill>
                  <a:srgbClr val="00B050"/>
                </a:solidFill>
              </a:rPr>
              <a:t>= (1+0.33)(1+0.33) – 1 = </a:t>
            </a:r>
            <a:r>
              <a:rPr lang="uk-UA" altLang="ru-RU" sz="2800" b="1" dirty="0" smtClean="0">
                <a:solidFill>
                  <a:srgbClr val="C00000"/>
                </a:solidFill>
              </a:rPr>
              <a:t>77%. УРА!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uk-UA" altLang="ru-RU" sz="2400" dirty="0" smtClean="0">
              <a:solidFill>
                <a:srgbClr val="0070C0"/>
              </a:solidFill>
            </a:endParaRP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149725"/>
            <a:ext cx="34036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106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221088"/>
            <a:ext cx="8496944" cy="2146349"/>
          </a:xfrm>
        </p:spPr>
        <p:txBody>
          <a:bodyPr rtlCol="0">
            <a:normAutofit fontScale="90000"/>
          </a:bodyPr>
          <a:lstStyle/>
          <a:p>
            <a:pPr lvl="1" algn="l" eaLnBrk="1" fontAlgn="auto" hangingPunct="1">
              <a:spcAft>
                <a:spcPts val="0"/>
              </a:spcAft>
              <a:defRPr/>
            </a:pPr>
            <a:r>
              <a:rPr lang="uk-UA" sz="4000" b="1" kern="1200" dirty="0" smtClean="0">
                <a:solidFill>
                  <a:srgbClr val="005C2A"/>
                </a:solidFill>
                <a:ea typeface="+mj-ea"/>
                <a:cs typeface="+mj-cs"/>
              </a:rPr>
              <a:t>Висновок: </a:t>
            </a:r>
            <a:r>
              <a:rPr lang="uk-UA" altLang="ru-RU" sz="4000" b="1" dirty="0" smtClean="0">
                <a:solidFill>
                  <a:srgbClr val="7030A0"/>
                </a:solidFill>
              </a:rPr>
              <a:t>«Портфельне інвестування» </a:t>
            </a:r>
            <a:r>
              <a:rPr lang="uk-UA" altLang="ru-RU" sz="4000" b="1" dirty="0" smtClean="0">
                <a:solidFill>
                  <a:srgbClr val="C00000"/>
                </a:solidFill>
              </a:rPr>
              <a:t>– це реальні гроші, </a:t>
            </a:r>
            <a:r>
              <a:rPr lang="uk-UA" altLang="ru-RU" sz="3600" dirty="0" smtClean="0"/>
              <a:t>які можна заробити ще </a:t>
            </a:r>
            <a:r>
              <a:rPr lang="uk-UA" altLang="ru-RU" sz="3600" i="1" dirty="0" smtClean="0"/>
              <a:t>ДО іспиту</a:t>
            </a:r>
            <a:r>
              <a:rPr lang="uk-UA" altLang="ru-RU" sz="4000" dirty="0" smtClean="0"/>
              <a:t/>
            </a:r>
            <a:br>
              <a:rPr lang="uk-UA" altLang="ru-RU" sz="4000" dirty="0" smtClean="0"/>
            </a:br>
            <a:endParaRPr lang="uk-UA" sz="4000" b="1" kern="1200" dirty="0">
              <a:solidFill>
                <a:srgbClr val="005C2A"/>
              </a:solidFill>
              <a:ea typeface="+mj-ea"/>
              <a:cs typeface="+mj-cs"/>
            </a:endParaRPr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>
          <a:xfrm>
            <a:off x="539552" y="116632"/>
            <a:ext cx="8424936" cy="4104456"/>
          </a:xfrm>
        </p:spPr>
        <p:txBody>
          <a:bodyPr/>
          <a:lstStyle/>
          <a:p>
            <a:pPr eaLnBrk="1" hangingPunct="1"/>
            <a:r>
              <a:rPr lang="uk-UA" altLang="ru-RU" dirty="0" smtClean="0"/>
              <a:t>Інвестор збирався </a:t>
            </a:r>
            <a:r>
              <a:rPr lang="uk-UA" altLang="ru-RU" b="1" dirty="0" smtClean="0"/>
              <a:t>наказати</a:t>
            </a:r>
            <a:r>
              <a:rPr lang="uk-UA" altLang="ru-RU" dirty="0" smtClean="0"/>
              <a:t> Вас за те, що Ви </a:t>
            </a:r>
            <a:r>
              <a:rPr lang="uk-UA" altLang="ru-RU" b="1" dirty="0" smtClean="0"/>
              <a:t>втратили</a:t>
            </a:r>
            <a:r>
              <a:rPr lang="uk-UA" altLang="ru-RU" dirty="0" smtClean="0"/>
              <a:t> </a:t>
            </a:r>
            <a:r>
              <a:rPr lang="uk-UA" altLang="ru-RU" b="1" dirty="0" smtClean="0"/>
              <a:t>11%</a:t>
            </a:r>
            <a:r>
              <a:rPr lang="uk-UA" altLang="ru-RU" dirty="0" smtClean="0"/>
              <a:t> його грошей</a:t>
            </a:r>
          </a:p>
          <a:p>
            <a:pPr marL="0" indent="0" eaLnBrk="1" hangingPunct="1">
              <a:buNone/>
            </a:pPr>
            <a:r>
              <a:rPr lang="uk-UA" altLang="ru-RU" dirty="0" smtClean="0"/>
              <a:t>Але  завдяки</a:t>
            </a:r>
            <a:r>
              <a:rPr lang="uk-UA" altLang="ru-RU" dirty="0" smtClean="0">
                <a:solidFill>
                  <a:srgbClr val="00B050"/>
                </a:solidFill>
              </a:rPr>
              <a:t> </a:t>
            </a:r>
            <a:r>
              <a:rPr lang="uk-UA" altLang="ru-RU" b="1" dirty="0" smtClean="0">
                <a:solidFill>
                  <a:srgbClr val="7030A0"/>
                </a:solidFill>
              </a:rPr>
              <a:t>«Портфельному інвестуванню» </a:t>
            </a:r>
            <a:r>
              <a:rPr lang="uk-UA" altLang="ru-RU" dirty="0" smtClean="0">
                <a:solidFill>
                  <a:srgbClr val="00B050"/>
                </a:solidFill>
              </a:rPr>
              <a:t>Ви зробили </a:t>
            </a:r>
            <a:r>
              <a:rPr lang="uk-UA" altLang="ru-RU" b="1" dirty="0" smtClean="0">
                <a:solidFill>
                  <a:srgbClr val="7030A0"/>
                </a:solidFill>
              </a:rPr>
              <a:t>вірний</a:t>
            </a:r>
            <a:r>
              <a:rPr lang="uk-UA" altLang="ru-RU" dirty="0" smtClean="0">
                <a:solidFill>
                  <a:srgbClr val="00B050"/>
                </a:solidFill>
              </a:rPr>
              <a:t> розрахунок, і тепер</a:t>
            </a:r>
            <a:r>
              <a:rPr lang="uk-UA" altLang="ru-RU" dirty="0" smtClean="0"/>
              <a:t>:</a:t>
            </a:r>
          </a:p>
          <a:p>
            <a:pPr eaLnBrk="1" hangingPunct="1"/>
            <a:r>
              <a:rPr lang="uk-UA" altLang="ru-RU" dirty="0" smtClean="0"/>
              <a:t>Інвестор </a:t>
            </a:r>
            <a:r>
              <a:rPr lang="uk-UA" altLang="ru-RU" b="1" dirty="0" smtClean="0">
                <a:solidFill>
                  <a:srgbClr val="C00000"/>
                </a:solidFill>
              </a:rPr>
              <a:t>заплатить</a:t>
            </a:r>
            <a:r>
              <a:rPr lang="uk-UA" altLang="ru-RU" dirty="0" smtClean="0"/>
              <a:t> Вам </a:t>
            </a:r>
            <a:r>
              <a:rPr lang="uk-UA" altLang="ru-RU" b="1" dirty="0" smtClean="0">
                <a:solidFill>
                  <a:srgbClr val="C00000"/>
                </a:solidFill>
              </a:rPr>
              <a:t>комісійну винагороду</a:t>
            </a:r>
            <a:r>
              <a:rPr lang="uk-UA" altLang="ru-RU" dirty="0" smtClean="0"/>
              <a:t> за те, що Ви </a:t>
            </a:r>
            <a:r>
              <a:rPr lang="uk-UA" altLang="ru-RU" b="1" dirty="0" smtClean="0">
                <a:solidFill>
                  <a:srgbClr val="C00000"/>
                </a:solidFill>
              </a:rPr>
              <a:t>збільшили</a:t>
            </a:r>
            <a:r>
              <a:rPr lang="uk-UA" altLang="ru-RU" dirty="0" smtClean="0"/>
              <a:t> його гроші на </a:t>
            </a:r>
            <a:r>
              <a:rPr lang="uk-UA" altLang="ru-RU" b="1" dirty="0" smtClean="0">
                <a:solidFill>
                  <a:srgbClr val="C00000"/>
                </a:solidFill>
              </a:rPr>
              <a:t>77%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uk-UA" altLang="ru-RU" sz="2400" i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660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344816" cy="5688632"/>
          </a:xfrm>
        </p:spPr>
        <p:txBody>
          <a:bodyPr/>
          <a:lstStyle/>
          <a:p>
            <a:r>
              <a:rPr lang="uk-UA" sz="3600" cap="none" dirty="0" smtClean="0">
                <a:solidFill>
                  <a:srgbClr val="005C2A"/>
                </a:solidFill>
              </a:rPr>
              <a:t>На «</a:t>
            </a:r>
            <a:r>
              <a:rPr lang="uk-UA" sz="3600" cap="none" dirty="0" smtClean="0">
                <a:solidFill>
                  <a:srgbClr val="7030A0"/>
                </a:solidFill>
              </a:rPr>
              <a:t>Портфельному інвестуванні</a:t>
            </a:r>
            <a:r>
              <a:rPr lang="uk-UA" sz="3600" cap="none" dirty="0" smtClean="0">
                <a:solidFill>
                  <a:srgbClr val="005C2A"/>
                </a:solidFill>
              </a:rPr>
              <a:t>» ви дізнаєтеся про </a:t>
            </a:r>
            <a:r>
              <a:rPr lang="uk-UA" sz="3600" i="1" cap="none" dirty="0" smtClean="0">
                <a:solidFill>
                  <a:srgbClr val="9F3A11"/>
                </a:solidFill>
              </a:rPr>
              <a:t>методи</a:t>
            </a:r>
            <a:r>
              <a:rPr lang="uk-UA" sz="3600" cap="none" dirty="0" smtClean="0">
                <a:solidFill>
                  <a:srgbClr val="005C2A"/>
                </a:solidFill>
              </a:rPr>
              <a:t>, які використовують щодня:</a:t>
            </a:r>
            <a:br>
              <a:rPr lang="uk-UA" sz="3600" cap="none" dirty="0" smtClean="0">
                <a:solidFill>
                  <a:srgbClr val="005C2A"/>
                </a:solidFill>
              </a:rPr>
            </a:br>
            <a:r>
              <a:rPr lang="uk-UA" sz="3600" dirty="0" smtClean="0">
                <a:solidFill>
                  <a:srgbClr val="005C2A"/>
                </a:solidFill>
              </a:rPr>
              <a:t>  - П</a:t>
            </a:r>
            <a:r>
              <a:rPr lang="uk-UA" sz="3600" cap="none" dirty="0" smtClean="0"/>
              <a:t>риватний інвестор</a:t>
            </a:r>
            <a:br>
              <a:rPr lang="uk-UA" sz="3600" cap="none" dirty="0" smtClean="0"/>
            </a:br>
            <a:r>
              <a:rPr lang="uk-UA" sz="3600" cap="none" dirty="0" smtClean="0"/>
              <a:t>  - </a:t>
            </a:r>
            <a:r>
              <a:rPr lang="uk-UA" sz="3600" cap="none" dirty="0" smtClean="0">
                <a:solidFill>
                  <a:srgbClr val="FF0000"/>
                </a:solidFill>
              </a:rPr>
              <a:t>Т</a:t>
            </a:r>
            <a:r>
              <a:rPr lang="uk-UA" sz="3600" cap="none" dirty="0" smtClean="0"/>
              <a:t>рейдер</a:t>
            </a:r>
            <a:br>
              <a:rPr lang="uk-UA" sz="3600" cap="none" dirty="0" smtClean="0"/>
            </a:br>
            <a:r>
              <a:rPr lang="uk-UA" sz="3600" cap="none" dirty="0" smtClean="0"/>
              <a:t>  - </a:t>
            </a:r>
            <a:r>
              <a:rPr lang="uk-UA" sz="3600" cap="none" dirty="0" smtClean="0">
                <a:solidFill>
                  <a:srgbClr val="7030A0"/>
                </a:solidFill>
              </a:rPr>
              <a:t>К</a:t>
            </a:r>
            <a:r>
              <a:rPr lang="uk-UA" sz="3600" cap="none" dirty="0" smtClean="0"/>
              <a:t>еруючий активами фонду</a:t>
            </a:r>
            <a:br>
              <a:rPr lang="uk-UA" sz="3600" cap="none" dirty="0" smtClean="0"/>
            </a:br>
            <a:r>
              <a:rPr lang="uk-UA" sz="3600" cap="none" dirty="0" smtClean="0"/>
              <a:t>  - </a:t>
            </a:r>
            <a:r>
              <a:rPr lang="uk-UA" sz="3600" cap="none" dirty="0" smtClean="0">
                <a:solidFill>
                  <a:srgbClr val="0070C0"/>
                </a:solidFill>
              </a:rPr>
              <a:t>Ф</a:t>
            </a:r>
            <a:r>
              <a:rPr lang="uk-UA" sz="3600" cap="none" dirty="0" smtClean="0"/>
              <a:t>інансовий аналітик</a:t>
            </a:r>
            <a:br>
              <a:rPr lang="uk-UA" sz="3600" cap="none" dirty="0" smtClean="0"/>
            </a:br>
            <a:r>
              <a:rPr lang="uk-UA" sz="3600" cap="none" dirty="0" smtClean="0"/>
              <a:t>  - </a:t>
            </a:r>
            <a:r>
              <a:rPr lang="uk-UA" sz="3600" cap="none" dirty="0">
                <a:solidFill>
                  <a:srgbClr val="9F3A11"/>
                </a:solidFill>
              </a:rPr>
              <a:t>Ф</a:t>
            </a:r>
            <a:r>
              <a:rPr lang="uk-UA" sz="3600" cap="none" dirty="0"/>
              <a:t>інансовий менеджер</a:t>
            </a:r>
            <a:r>
              <a:rPr lang="uk-UA" sz="3600" cap="none" dirty="0" smtClean="0"/>
              <a:t/>
            </a:r>
            <a:br>
              <a:rPr lang="uk-UA" sz="3600" cap="none" dirty="0" smtClean="0"/>
            </a:br>
            <a:r>
              <a:rPr lang="uk-UA" sz="7200" b="1" dirty="0" smtClean="0">
                <a:solidFill>
                  <a:srgbClr val="005C2A"/>
                </a:solidFill>
              </a:rPr>
              <a:t/>
            </a:r>
            <a:br>
              <a:rPr lang="uk-UA" sz="7200" b="1" dirty="0" smtClean="0">
                <a:solidFill>
                  <a:srgbClr val="005C2A"/>
                </a:solidFill>
              </a:rPr>
            </a:br>
            <a:r>
              <a:rPr lang="uk-UA" sz="7200" b="1" dirty="0" smtClean="0">
                <a:solidFill>
                  <a:srgbClr val="005C2A"/>
                </a:solidFill>
              </a:rPr>
              <a:t/>
            </a:r>
            <a:br>
              <a:rPr lang="uk-UA" sz="7200" b="1" dirty="0" smtClean="0">
                <a:solidFill>
                  <a:srgbClr val="005C2A"/>
                </a:solidFill>
              </a:rPr>
            </a:br>
            <a:endParaRPr lang="uk-UA" sz="7200" b="1" dirty="0" smtClean="0">
              <a:solidFill>
                <a:srgbClr val="005C2A"/>
              </a:solidFill>
            </a:endParaRPr>
          </a:p>
        </p:txBody>
      </p:sp>
      <p:sp>
        <p:nvSpPr>
          <p:cNvPr id="717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C5EB69-4749-4932-8565-8433B7ABC2FB}" type="slidenum">
              <a:rPr lang="ru-RU"/>
              <a:pPr/>
              <a:t>14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иржа 9 августа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0167" y="260648"/>
            <a:ext cx="8690077" cy="6264696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85400" y="404664"/>
            <a:ext cx="7759008" cy="6120680"/>
          </a:xfrm>
        </p:spPr>
        <p:txBody>
          <a:bodyPr/>
          <a:lstStyle/>
          <a:p>
            <a:pPr marL="0" indent="0">
              <a:buNone/>
            </a:pPr>
            <a:r>
              <a:rPr lang="uk-UA" sz="4000" b="1" dirty="0" smtClean="0">
                <a:solidFill>
                  <a:srgbClr val="005C2A"/>
                </a:solidFill>
              </a:rPr>
              <a:t>Цей курс готує Вас до кар'єри в сфері управління інвестиціями. </a:t>
            </a:r>
          </a:p>
          <a:p>
            <a:pPr marL="0" indent="0">
              <a:buNone/>
            </a:pPr>
            <a:r>
              <a:rPr lang="uk-UA" sz="2800" b="1" dirty="0" smtClean="0">
                <a:solidFill>
                  <a:srgbClr val="005C2A"/>
                </a:solidFill>
              </a:rPr>
              <a:t>Ви отримаєте базові знання для роботи в </a:t>
            </a:r>
          </a:p>
          <a:p>
            <a:r>
              <a:rPr lang="uk-UA" sz="2800" b="1" dirty="0" smtClean="0">
                <a:solidFill>
                  <a:srgbClr val="0070C0"/>
                </a:solidFill>
              </a:rPr>
              <a:t>К</a:t>
            </a:r>
            <a:r>
              <a:rPr lang="uk-UA" sz="2800" b="1" dirty="0" smtClean="0">
                <a:solidFill>
                  <a:srgbClr val="005C2A"/>
                </a:solidFill>
              </a:rPr>
              <a:t>омпанії з управління активами</a:t>
            </a:r>
          </a:p>
          <a:p>
            <a:r>
              <a:rPr lang="uk-UA" sz="2800" b="1" dirty="0" smtClean="0">
                <a:solidFill>
                  <a:srgbClr val="FF3300"/>
                </a:solidFill>
              </a:rPr>
              <a:t>С</a:t>
            </a:r>
            <a:r>
              <a:rPr lang="uk-UA" sz="2800" b="1" dirty="0" smtClean="0">
                <a:solidFill>
                  <a:srgbClr val="005C2A"/>
                </a:solidFill>
              </a:rPr>
              <a:t>траховій компанії</a:t>
            </a:r>
          </a:p>
          <a:p>
            <a:r>
              <a:rPr lang="uk-UA" sz="2800" b="1" dirty="0" smtClean="0">
                <a:solidFill>
                  <a:srgbClr val="7030A0"/>
                </a:solidFill>
              </a:rPr>
              <a:t>Б</a:t>
            </a:r>
            <a:r>
              <a:rPr lang="uk-UA" sz="2800" b="1" dirty="0" smtClean="0">
                <a:solidFill>
                  <a:srgbClr val="005C2A"/>
                </a:solidFill>
              </a:rPr>
              <a:t>рокерські фірми</a:t>
            </a:r>
          </a:p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І</a:t>
            </a:r>
            <a:r>
              <a:rPr lang="uk-UA" sz="2800" b="1" dirty="0" smtClean="0">
                <a:solidFill>
                  <a:srgbClr val="005C2A"/>
                </a:solidFill>
              </a:rPr>
              <a:t>нвестиційному банку. </a:t>
            </a:r>
          </a:p>
          <a:p>
            <a:pPr marL="0" indent="0">
              <a:buNone/>
            </a:pPr>
            <a:r>
              <a:rPr lang="uk-UA" sz="2800" b="1" dirty="0" smtClean="0">
                <a:solidFill>
                  <a:srgbClr val="005C2A"/>
                </a:solidFill>
              </a:rPr>
              <a:t>Ваші знання і професійні навички будуть також цінними для </a:t>
            </a:r>
          </a:p>
          <a:p>
            <a:r>
              <a:rPr lang="uk-UA" sz="2800" b="1" dirty="0" smtClean="0">
                <a:solidFill>
                  <a:srgbClr val="C00000"/>
                </a:solidFill>
              </a:rPr>
              <a:t>Ф</a:t>
            </a:r>
            <a:r>
              <a:rPr lang="uk-UA" sz="2800" b="1" dirty="0" smtClean="0">
                <a:solidFill>
                  <a:srgbClr val="005C2A"/>
                </a:solidFill>
              </a:rPr>
              <a:t>інансових відділів корпорацій. </a:t>
            </a: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22323-E2C3-456B-8ED2-077940811B58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465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4000" b="1" dirty="0" smtClean="0">
                <a:solidFill>
                  <a:srgbClr val="005C2A"/>
                </a:solidFill>
              </a:rPr>
              <a:t>Ви також навчитесь </a:t>
            </a:r>
          </a:p>
          <a:p>
            <a:r>
              <a:rPr lang="uk-UA" sz="4000" b="1" dirty="0" smtClean="0">
                <a:solidFill>
                  <a:srgbClr val="7030A0"/>
                </a:solidFill>
              </a:rPr>
              <a:t>знаходити</a:t>
            </a:r>
            <a:r>
              <a:rPr lang="uk-UA" sz="4000" b="1" dirty="0" smtClean="0">
                <a:solidFill>
                  <a:srgbClr val="005C2A"/>
                </a:solidFill>
              </a:rPr>
              <a:t> </a:t>
            </a:r>
            <a:r>
              <a:rPr lang="uk-UA" sz="4000" b="1" dirty="0" smtClean="0">
                <a:solidFill>
                  <a:srgbClr val="7030A0"/>
                </a:solidFill>
              </a:rPr>
              <a:t>гроші</a:t>
            </a:r>
            <a:r>
              <a:rPr lang="uk-UA" sz="4000" b="1" dirty="0" smtClean="0">
                <a:solidFill>
                  <a:srgbClr val="005C2A"/>
                </a:solidFill>
              </a:rPr>
              <a:t> для </a:t>
            </a:r>
            <a:r>
              <a:rPr lang="uk-UA" sz="4000" b="1" dirty="0" smtClean="0">
                <a:solidFill>
                  <a:srgbClr val="C00000"/>
                </a:solidFill>
              </a:rPr>
              <a:t>власного бізнесу </a:t>
            </a:r>
            <a:r>
              <a:rPr lang="uk-UA" sz="4000" b="1" dirty="0" smtClean="0">
                <a:solidFill>
                  <a:srgbClr val="005C2A"/>
                </a:solidFill>
              </a:rPr>
              <a:t>на фінансовому ринку та</a:t>
            </a:r>
          </a:p>
          <a:p>
            <a:r>
              <a:rPr lang="uk-UA" sz="4000" b="1" dirty="0" smtClean="0">
                <a:solidFill>
                  <a:srgbClr val="7030A0"/>
                </a:solidFill>
              </a:rPr>
              <a:t>інвестувати</a:t>
            </a:r>
            <a:r>
              <a:rPr lang="uk-UA" sz="4000" b="1" dirty="0" smtClean="0">
                <a:solidFill>
                  <a:srgbClr val="0070C0"/>
                </a:solidFill>
              </a:rPr>
              <a:t> </a:t>
            </a:r>
            <a:r>
              <a:rPr lang="uk-UA" sz="4000" b="1" dirty="0" smtClean="0">
                <a:solidFill>
                  <a:srgbClr val="C00000"/>
                </a:solidFill>
              </a:rPr>
              <a:t>власні</a:t>
            </a:r>
            <a:r>
              <a:rPr lang="uk-UA" sz="4000" b="1" dirty="0" smtClean="0">
                <a:solidFill>
                  <a:srgbClr val="0070C0"/>
                </a:solidFill>
              </a:rPr>
              <a:t> </a:t>
            </a:r>
            <a:r>
              <a:rPr lang="uk-UA" sz="4000" b="1" dirty="0" smtClean="0">
                <a:solidFill>
                  <a:srgbClr val="005C2A"/>
                </a:solidFill>
              </a:rPr>
              <a:t>кошти.</a:t>
            </a: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22323-E2C3-456B-8ED2-077940811B58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41520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467544" y="116633"/>
            <a:ext cx="8568952" cy="6604842"/>
          </a:xfrm>
        </p:spPr>
        <p:txBody>
          <a:bodyPr/>
          <a:lstStyle/>
          <a:p>
            <a:pPr lvl="0"/>
            <a:r>
              <a:rPr lang="uk-UA" sz="3200" cap="none" dirty="0" smtClean="0">
                <a:solidFill>
                  <a:srgbClr val="005C2A"/>
                </a:solidFill>
              </a:rPr>
              <a:t>Курс включає в себе інноваційні навчальні кейси, </a:t>
            </a:r>
            <a:r>
              <a:rPr lang="uk-UA" sz="3200" u="sng" cap="none" dirty="0" smtClean="0">
                <a:solidFill>
                  <a:srgbClr val="005C2A"/>
                </a:solidFill>
              </a:rPr>
              <a:t>близькі до реальних бізнес-завдань</a:t>
            </a:r>
            <a:r>
              <a:rPr lang="uk-UA" sz="2400" u="sng" cap="none" dirty="0" smtClean="0"/>
              <a:t/>
            </a:r>
            <a:br>
              <a:rPr lang="uk-UA" sz="2400" u="sng" cap="none" dirty="0" smtClean="0"/>
            </a:br>
            <a:r>
              <a:rPr lang="uk-UA" sz="2400" cap="none" dirty="0" smtClean="0"/>
              <a:t/>
            </a:r>
            <a:br>
              <a:rPr lang="uk-UA" sz="2400" cap="none" dirty="0" smtClean="0"/>
            </a:br>
            <a:r>
              <a:rPr lang="uk-UA" sz="2800" cap="none" dirty="0" smtClean="0">
                <a:solidFill>
                  <a:srgbClr val="7030A0"/>
                </a:solidFill>
              </a:rPr>
              <a:t>Ви дізнаєтесь</a:t>
            </a:r>
            <a:r>
              <a:rPr lang="uk-UA" sz="2800" cap="none" dirty="0" smtClean="0"/>
              <a:t>: </a:t>
            </a:r>
            <a:br>
              <a:rPr lang="uk-UA" sz="2800" cap="none" dirty="0" smtClean="0"/>
            </a:br>
            <a:r>
              <a:rPr lang="uk-UA" sz="2800" cap="none" dirty="0" smtClean="0"/>
              <a:t> </a:t>
            </a:r>
            <a:br>
              <a:rPr lang="uk-UA" sz="2800" cap="none" dirty="0" smtClean="0"/>
            </a:br>
            <a:r>
              <a:rPr lang="uk-UA" sz="2800" cap="none" dirty="0" smtClean="0"/>
              <a:t> </a:t>
            </a:r>
            <a:r>
              <a:rPr lang="uk-UA" sz="3200" cap="none" dirty="0" smtClean="0"/>
              <a:t>- Як знайти інвестиції для </a:t>
            </a:r>
            <a:r>
              <a:rPr lang="uk-UA" sz="3200" cap="none" dirty="0" smtClean="0">
                <a:solidFill>
                  <a:srgbClr val="C00000"/>
                </a:solidFill>
              </a:rPr>
              <a:t>Вашого старт-апу</a:t>
            </a:r>
            <a:br>
              <a:rPr lang="uk-UA" sz="3200" cap="none" dirty="0" smtClean="0">
                <a:solidFill>
                  <a:srgbClr val="C00000"/>
                </a:solidFill>
              </a:rPr>
            </a:br>
            <a:r>
              <a:rPr lang="uk-UA" sz="3200" cap="none" dirty="0" smtClean="0"/>
              <a:t> - Куди вкласти гроші, щоб досягнути </a:t>
            </a:r>
            <a:r>
              <a:rPr lang="uk-UA" sz="3200" cap="none" dirty="0" smtClean="0">
                <a:solidFill>
                  <a:srgbClr val="FF0000"/>
                </a:solidFill>
              </a:rPr>
              <a:t>Вашої мети</a:t>
            </a:r>
            <a:r>
              <a:rPr lang="uk-UA" sz="3200" cap="none" dirty="0" smtClean="0"/>
              <a:t/>
            </a:r>
            <a:br>
              <a:rPr lang="uk-UA" sz="3200" cap="none" dirty="0" smtClean="0"/>
            </a:br>
            <a:r>
              <a:rPr lang="uk-UA" sz="3200" cap="none" dirty="0" smtClean="0"/>
              <a:t> - Як отримати весь </a:t>
            </a:r>
            <a:r>
              <a:rPr lang="uk-UA" sz="3200" cap="none" dirty="0" smtClean="0">
                <a:solidFill>
                  <a:srgbClr val="00B050"/>
                </a:solidFill>
              </a:rPr>
              <a:t>фондовий ринок </a:t>
            </a:r>
            <a:r>
              <a:rPr lang="uk-UA" sz="3200" cap="none" dirty="0" smtClean="0"/>
              <a:t>України лише </a:t>
            </a:r>
            <a:r>
              <a:rPr lang="uk-UA" sz="3200" cap="none" dirty="0" smtClean="0">
                <a:solidFill>
                  <a:srgbClr val="00B050"/>
                </a:solidFill>
              </a:rPr>
              <a:t>за</a:t>
            </a:r>
            <a:r>
              <a:rPr lang="uk-UA" sz="3200" cap="none" dirty="0" smtClean="0"/>
              <a:t> </a:t>
            </a:r>
            <a:r>
              <a:rPr lang="uk-UA" sz="3200" cap="none" dirty="0" smtClean="0">
                <a:solidFill>
                  <a:srgbClr val="00B050"/>
                </a:solidFill>
              </a:rPr>
              <a:t>10 грн.</a:t>
            </a:r>
            <a:r>
              <a:rPr lang="uk-UA" sz="3200" cap="none" dirty="0" smtClean="0"/>
              <a:t/>
            </a:r>
            <a:br>
              <a:rPr lang="uk-UA" sz="3200" cap="none" dirty="0" smtClean="0"/>
            </a:br>
            <a:r>
              <a:rPr lang="uk-UA" sz="3200" cap="none" dirty="0" smtClean="0"/>
              <a:t> - Як інвестувати в </a:t>
            </a:r>
            <a:r>
              <a:rPr lang="uk-UA" sz="3200" cap="none" dirty="0" smtClean="0">
                <a:solidFill>
                  <a:srgbClr val="0070C0"/>
                </a:solidFill>
              </a:rPr>
              <a:t>нерухомість або венчурний бізнес</a:t>
            </a:r>
            <a:r>
              <a:rPr lang="uk-UA" sz="3200" cap="none" dirty="0" smtClean="0"/>
              <a:t>, витративши </a:t>
            </a:r>
            <a:r>
              <a:rPr lang="uk-UA" sz="3200" cap="none" dirty="0" smtClean="0">
                <a:solidFill>
                  <a:srgbClr val="0070C0"/>
                </a:solidFill>
              </a:rPr>
              <a:t>не більше 10 тис. грн.</a:t>
            </a:r>
            <a:r>
              <a:rPr lang="uk-UA" sz="2400" cap="none" dirty="0" smtClean="0"/>
              <a:t/>
            </a:r>
            <a:br>
              <a:rPr lang="uk-UA" sz="2400" cap="none" dirty="0" smtClean="0"/>
            </a:br>
            <a:r>
              <a:rPr lang="uk-UA" sz="2400" cap="none" dirty="0" smtClean="0"/>
              <a:t> </a:t>
            </a: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7200" b="1" dirty="0" smtClean="0">
                <a:solidFill>
                  <a:srgbClr val="005C2A"/>
                </a:solidFill>
              </a:rPr>
              <a:t/>
            </a:r>
            <a:br>
              <a:rPr lang="uk-UA" sz="7200" b="1" dirty="0" smtClean="0">
                <a:solidFill>
                  <a:srgbClr val="005C2A"/>
                </a:solidFill>
              </a:rPr>
            </a:br>
            <a:r>
              <a:rPr lang="uk-UA" sz="7200" b="1" dirty="0" smtClean="0">
                <a:solidFill>
                  <a:srgbClr val="005C2A"/>
                </a:solidFill>
              </a:rPr>
              <a:t/>
            </a:r>
            <a:br>
              <a:rPr lang="uk-UA" sz="7200" b="1" dirty="0" smtClean="0">
                <a:solidFill>
                  <a:srgbClr val="005C2A"/>
                </a:solidFill>
              </a:rPr>
            </a:br>
            <a:endParaRPr lang="uk-UA" sz="7200" b="1" dirty="0" smtClean="0">
              <a:solidFill>
                <a:srgbClr val="005C2A"/>
              </a:solidFill>
            </a:endParaRPr>
          </a:p>
        </p:txBody>
      </p:sp>
      <p:sp>
        <p:nvSpPr>
          <p:cNvPr id="717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C5EB69-4749-4932-8565-8433B7ABC2FB}" type="slidenum">
              <a:rPr lang="ru-RU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5154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568952" cy="6918169"/>
          </a:xfrm>
        </p:spPr>
        <p:txBody>
          <a:bodyPr/>
          <a:lstStyle/>
          <a:p>
            <a:pPr lvl="0"/>
            <a:r>
              <a:rPr lang="uk-UA" sz="2400" cap="none" dirty="0" smtClean="0"/>
              <a:t/>
            </a:r>
            <a:br>
              <a:rPr lang="uk-UA" sz="2400" cap="none" dirty="0" smtClean="0"/>
            </a:br>
            <a:r>
              <a:rPr lang="uk-UA" sz="3200" cap="none" dirty="0" smtClean="0"/>
              <a:t> </a:t>
            </a:r>
            <a:br>
              <a:rPr lang="uk-UA" sz="3200" cap="none" dirty="0" smtClean="0"/>
            </a:br>
            <a:r>
              <a:rPr lang="uk-UA" sz="3200" cap="none" dirty="0" smtClean="0"/>
              <a:t/>
            </a:r>
            <a:br>
              <a:rPr lang="uk-UA" sz="3200" cap="none" dirty="0" smtClean="0"/>
            </a:br>
            <a:r>
              <a:rPr lang="uk-UA" sz="3200" cap="none" dirty="0" smtClean="0"/>
              <a:t>- </a:t>
            </a:r>
            <a:r>
              <a:rPr lang="uk-UA" sz="3200" cap="none" dirty="0" smtClean="0">
                <a:solidFill>
                  <a:srgbClr val="00B0F0"/>
                </a:solidFill>
              </a:rPr>
              <a:t>Як здійснити / купити Вашу </a:t>
            </a:r>
            <a:r>
              <a:rPr lang="uk-UA" sz="3200" i="1" cap="none" dirty="0" smtClean="0">
                <a:solidFill>
                  <a:srgbClr val="00B0F0"/>
                </a:solidFill>
              </a:rPr>
              <a:t>мрію? </a:t>
            </a:r>
            <a:r>
              <a:rPr lang="uk-UA" sz="3200" cap="none" dirty="0" smtClean="0"/>
              <a:t/>
            </a:r>
            <a:br>
              <a:rPr lang="uk-UA" sz="3200" cap="none" dirty="0" smtClean="0"/>
            </a:br>
            <a:r>
              <a:rPr lang="uk-UA" sz="3200" cap="none" dirty="0" smtClean="0"/>
              <a:t> </a:t>
            </a:r>
            <a:r>
              <a:rPr lang="uk-UA" sz="3200" cap="none" dirty="0" smtClean="0">
                <a:solidFill>
                  <a:srgbClr val="FF0000"/>
                </a:solidFill>
              </a:rPr>
              <a:t>- </a:t>
            </a:r>
            <a:r>
              <a:rPr lang="uk-UA" sz="3200" cap="none" dirty="0" smtClean="0"/>
              <a:t>Як розрахувати </a:t>
            </a:r>
            <a:r>
              <a:rPr lang="uk-UA" sz="3200" cap="none" dirty="0" smtClean="0">
                <a:solidFill>
                  <a:srgbClr val="005C2A"/>
                </a:solidFill>
              </a:rPr>
              <a:t>доходність</a:t>
            </a:r>
            <a:r>
              <a:rPr lang="uk-UA" sz="3200" cap="none" dirty="0" smtClean="0">
                <a:solidFill>
                  <a:srgbClr val="FF0000"/>
                </a:solidFill>
              </a:rPr>
              <a:t> </a:t>
            </a:r>
            <a:r>
              <a:rPr lang="uk-UA" sz="3200" cap="none" dirty="0" smtClean="0"/>
              <a:t>та</a:t>
            </a:r>
            <a:r>
              <a:rPr lang="uk-UA" sz="3200" cap="none" dirty="0" smtClean="0">
                <a:solidFill>
                  <a:srgbClr val="FF0000"/>
                </a:solidFill>
              </a:rPr>
              <a:t> </a:t>
            </a:r>
            <a:r>
              <a:rPr lang="uk-UA" sz="3200" i="1" cap="none" dirty="0" smtClean="0">
                <a:solidFill>
                  <a:srgbClr val="FF0000"/>
                </a:solidFill>
              </a:rPr>
              <a:t>ризик</a:t>
            </a:r>
            <a:r>
              <a:rPr lang="uk-UA" sz="3200" cap="none" dirty="0" smtClean="0">
                <a:solidFill>
                  <a:srgbClr val="FF0000"/>
                </a:solidFill>
              </a:rPr>
              <a:t> Ваших </a:t>
            </a:r>
            <a:r>
              <a:rPr lang="uk-UA" sz="3200" cap="none" dirty="0" smtClean="0"/>
              <a:t>інвестицій </a:t>
            </a:r>
            <a:r>
              <a:rPr lang="uk-UA" sz="3200" cap="none" dirty="0"/>
              <a:t/>
            </a:r>
            <a:br>
              <a:rPr lang="uk-UA" sz="3200" cap="none" dirty="0"/>
            </a:br>
            <a:r>
              <a:rPr lang="uk-UA" sz="3200" cap="none" dirty="0"/>
              <a:t>- Як </a:t>
            </a:r>
            <a:r>
              <a:rPr lang="uk-UA" sz="3200" cap="none" dirty="0">
                <a:solidFill>
                  <a:srgbClr val="9F3A11"/>
                </a:solidFill>
              </a:rPr>
              <a:t>обрати банк </a:t>
            </a:r>
            <a:r>
              <a:rPr lang="uk-UA" sz="3200" cap="none" dirty="0"/>
              <a:t>для  депозиту, </a:t>
            </a:r>
            <a:r>
              <a:rPr lang="uk-UA" sz="3200" cap="none" dirty="0">
                <a:solidFill>
                  <a:srgbClr val="9F3A11"/>
                </a:solidFill>
              </a:rPr>
              <a:t>інвестиційний та пенсійний фонд</a:t>
            </a:r>
            <a:r>
              <a:rPr lang="uk-UA" sz="3200" cap="none" dirty="0" smtClean="0"/>
              <a:t/>
            </a:r>
            <a:br>
              <a:rPr lang="uk-UA" sz="3200" cap="none" dirty="0" smtClean="0"/>
            </a:b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7200" b="1" dirty="0" smtClean="0">
                <a:solidFill>
                  <a:srgbClr val="005C2A"/>
                </a:solidFill>
              </a:rPr>
              <a:t/>
            </a:r>
            <a:br>
              <a:rPr lang="uk-UA" sz="7200" b="1" dirty="0" smtClean="0">
                <a:solidFill>
                  <a:srgbClr val="005C2A"/>
                </a:solidFill>
              </a:rPr>
            </a:br>
            <a:r>
              <a:rPr lang="uk-UA" sz="7200" b="1" dirty="0" smtClean="0">
                <a:solidFill>
                  <a:srgbClr val="005C2A"/>
                </a:solidFill>
              </a:rPr>
              <a:t/>
            </a:r>
            <a:br>
              <a:rPr lang="uk-UA" sz="7200" b="1" dirty="0" smtClean="0">
                <a:solidFill>
                  <a:srgbClr val="005C2A"/>
                </a:solidFill>
              </a:rPr>
            </a:br>
            <a:endParaRPr lang="uk-UA" sz="7200" b="1" dirty="0" smtClean="0">
              <a:solidFill>
                <a:srgbClr val="005C2A"/>
              </a:solidFill>
            </a:endParaRPr>
          </a:p>
        </p:txBody>
      </p:sp>
      <p:sp>
        <p:nvSpPr>
          <p:cNvPr id="717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C5EB69-4749-4932-8565-8433B7ABC2FB}" type="slidenum">
              <a:rPr lang="ru-RU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38455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idx="1"/>
          </p:nvPr>
        </p:nvSpPr>
        <p:spPr>
          <a:xfrm>
            <a:off x="1115616" y="265352"/>
            <a:ext cx="4040188" cy="639762"/>
          </a:xfrm>
        </p:spPr>
        <p:txBody>
          <a:bodyPr/>
          <a:lstStyle/>
          <a:p>
            <a:r>
              <a:rPr lang="ru-RU" u="sng" dirty="0">
                <a:hlinkClick r:id="rId3"/>
              </a:rPr>
              <a:t>Антон Медведев</a:t>
            </a:r>
            <a:r>
              <a:rPr lang="ru-RU" b="0" dirty="0"/>
              <a:t> 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3"/>
          </p:nvPr>
        </p:nvSpPr>
        <p:spPr>
          <a:xfrm>
            <a:off x="3838835" y="259539"/>
            <a:ext cx="4977879" cy="1885577"/>
          </a:xfrm>
        </p:spPr>
        <p:txBody>
          <a:bodyPr/>
          <a:lstStyle/>
          <a:p>
            <a:r>
              <a:rPr lang="ru-RU" b="0" dirty="0"/>
              <a:t>Добрый вечер, Людмила Валентиновна, скажите, как у вас дела ? Порой скучаю очень по портфельному инвестированию</a:t>
            </a:r>
            <a:endParaRPr lang="ru-RU" dirty="0"/>
          </a:p>
        </p:txBody>
      </p:sp>
      <p:graphicFrame>
        <p:nvGraphicFramePr>
          <p:cNvPr id="9" name="Содержимое 8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="" xmlns:p14="http://schemas.microsoft.com/office/powerpoint/2010/main" val="831941230"/>
              </p:ext>
            </p:extLst>
          </p:nvPr>
        </p:nvGraphicFramePr>
        <p:xfrm>
          <a:off x="4860032" y="1834083"/>
          <a:ext cx="3196735" cy="4887392"/>
        </p:xfrm>
        <a:graphic>
          <a:graphicData uri="http://schemas.openxmlformats.org/presentationml/2006/ole">
            <p:oleObj spid="_x0000_s1038" name="Документ" r:id="rId4" imgW="5944043" imgH="9085646" progId="Word.Document.12">
              <p:embed/>
            </p:oleObj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22323-E2C3-456B-8ED2-077940811B5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18" name="Объект 17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77779"/>
            <a:ext cx="3524250" cy="3524250"/>
          </a:xfrm>
        </p:spPr>
      </p:pic>
      <p:sp>
        <p:nvSpPr>
          <p:cNvPr id="19" name="TextBox 18"/>
          <p:cNvSpPr txBox="1"/>
          <p:nvPr/>
        </p:nvSpPr>
        <p:spPr>
          <a:xfrm>
            <a:off x="692672" y="5142988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cs typeface="+mn-cs"/>
              </a:rPr>
              <a:t>Дякую, прикольно Як у Вас справи ? Якщо буде потрібно буде провести лекцію запрошеного гостя із індустрії в семестрі - можу провести за нагоди</a:t>
            </a:r>
            <a:endParaRPr lang="uk-UA" sz="2400" dirty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1023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301625" y="116632"/>
            <a:ext cx="8686800" cy="1584176"/>
          </a:xfrm>
        </p:spPr>
        <p:txBody>
          <a:bodyPr/>
          <a:lstStyle/>
          <a:p>
            <a:pPr lvl="0" algn="l"/>
            <a:r>
              <a:rPr lang="uk-UA" sz="3200" cap="none" dirty="0" smtClean="0"/>
              <a:t> </a:t>
            </a:r>
            <a:r>
              <a:rPr lang="uk-UA" b="1" i="1" cap="none" dirty="0" smtClean="0">
                <a:solidFill>
                  <a:schemeClr val="accent1">
                    <a:lumMod val="75000"/>
                  </a:schemeClr>
                </a:solidFill>
              </a:rPr>
              <a:t>Нарешті, </a:t>
            </a:r>
            <a:br>
              <a:rPr lang="uk-UA" b="1" i="1" cap="none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b="1" i="1" cap="none" dirty="0" smtClean="0">
                <a:solidFill>
                  <a:schemeClr val="accent1">
                    <a:lumMod val="75000"/>
                  </a:schemeClr>
                </a:solidFill>
              </a:rPr>
              <a:t>		Ви дізнаєтесь </a:t>
            </a:r>
            <a:r>
              <a:rPr lang="uk-UA" b="1" i="1" cap="none" dirty="0" smtClean="0">
                <a:solidFill>
                  <a:srgbClr val="FF0000"/>
                </a:solidFill>
              </a:rPr>
              <a:t>секрет</a:t>
            </a:r>
            <a:r>
              <a:rPr lang="uk-UA" b="1" i="1" cap="none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uk-UA" b="1" i="1" cap="none" dirty="0" smtClean="0">
                <a:solidFill>
                  <a:srgbClr val="FF0000"/>
                </a:solidFill>
              </a:rPr>
              <a:t>!!!</a:t>
            </a:r>
            <a:endParaRPr lang="uk-UA" sz="7200" b="1" dirty="0" smtClean="0">
              <a:solidFill>
                <a:srgbClr val="FF0000"/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sz="3600" i="1" dirty="0">
                <a:solidFill>
                  <a:srgbClr val="9F3A11"/>
                </a:solidFill>
              </a:rPr>
              <a:t>Баба Галя </a:t>
            </a:r>
            <a:endParaRPr lang="ru-RU" sz="3600" dirty="0">
              <a:solidFill>
                <a:srgbClr val="9F3A1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uk-UA" sz="3600" i="1" dirty="0">
                <a:solidFill>
                  <a:srgbClr val="005C2A"/>
                </a:solidFill>
              </a:rPr>
              <a:t>Уоррен Баффет </a:t>
            </a:r>
            <a:endParaRPr lang="ru-RU" sz="3600" dirty="0">
              <a:solidFill>
                <a:srgbClr val="005C2A"/>
              </a:solidFill>
            </a:endParaRPr>
          </a:p>
        </p:txBody>
      </p:sp>
      <p:sp>
        <p:nvSpPr>
          <p:cNvPr id="717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C5EB69-4749-4932-8565-8433B7ABC2FB}" type="slidenum">
              <a:rPr lang="ru-RU"/>
              <a:pPr/>
              <a:t>20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67780" y="5820742"/>
            <a:ext cx="7859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solidFill>
                  <a:srgbClr val="FF0000"/>
                </a:solidFill>
              </a:rPr>
              <a:t>що </a:t>
            </a:r>
            <a:r>
              <a:rPr lang="uk-UA" sz="3600" b="1" i="1" dirty="0">
                <a:solidFill>
                  <a:srgbClr val="FF0000"/>
                </a:solidFill>
              </a:rPr>
              <a:t>між ними спільного</a:t>
            </a:r>
            <a:r>
              <a:rPr lang="uk-UA" sz="3600" b="1" i="1" dirty="0" smtClean="0">
                <a:solidFill>
                  <a:srgbClr val="FF0000"/>
                </a:solidFill>
              </a:rPr>
              <a:t>???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1" name="Объект 10" descr="ÐÐ°Ð±Ð° ÐÐ°Ð»Ñ - Ð¥ÑÐ°Ð¼ Ð¢Ð¸ÑÐ²Ð¸Ð½ÑÐºÐ¾Ð¹ ÐÐºÐ¾Ð½Ñ ÐÐ¾Ð¶Ð¸ÐµÐ¹ ÐÐ°ÑÐµÑÐ¸ Ð½Ð° ..."/>
          <p:cNvPicPr>
            <a:picLocks noGrp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083" t="17190" r="3764" b="1873"/>
          <a:stretch/>
        </p:blipFill>
        <p:spPr bwMode="auto">
          <a:xfrm>
            <a:off x="683568" y="2079900"/>
            <a:ext cx="3096344" cy="37408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2052" name="Picture 4" descr="Ð¡Ð¾Ð²ÐµÑÑ Ð¾Ñ Ð£Ð¾ÑÑÐµÐ½Ð° ÐÐ°ÑÑÐµÑÐ° | Ð¨ÐºÐ¾Ð»Ð° ÑÑÐ¿ÐµÑÐ°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1" y="2107984"/>
            <a:ext cx="4848473" cy="34864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98880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22323-E2C3-456B-8ED2-077940811B58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1520" y="1196752"/>
            <a:ext cx="8229600" cy="2304256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uk-UA" b="1" dirty="0" smtClean="0">
                <a:solidFill>
                  <a:srgbClr val="005C2A"/>
                </a:solidFill>
              </a:rPr>
              <a:t>Практичні навички</a:t>
            </a:r>
            <a:r>
              <a:rPr lang="uk-UA" dirty="0" smtClean="0"/>
              <a:t>, що Ви отримаєте,</a:t>
            </a:r>
            <a:r>
              <a:rPr lang="en-US" dirty="0" smtClean="0"/>
              <a:t> </a:t>
            </a:r>
            <a:r>
              <a:rPr lang="uk-UA" dirty="0" smtClean="0"/>
              <a:t>включите у  </a:t>
            </a:r>
            <a:r>
              <a:rPr lang="uk-UA" sz="4800" b="1" dirty="0" smtClean="0">
                <a:solidFill>
                  <a:srgbClr val="C00000"/>
                </a:solidFill>
              </a:rPr>
              <a:t>Резюме</a:t>
            </a:r>
            <a:r>
              <a:rPr lang="uk-UA" dirty="0" smtClean="0"/>
              <a:t> для потенційного роботодавця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910705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725FE-BC99-4BC0-803D-297F90E558C6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361950"/>
            <a:ext cx="8763000" cy="6134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977424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252199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B050"/>
                </a:solidFill>
              </a:rPr>
              <a:t>Плюс: </a:t>
            </a:r>
            <a:br>
              <a:rPr lang="uk-UA" b="1" dirty="0" smtClean="0">
                <a:solidFill>
                  <a:srgbClr val="00B050"/>
                </a:solidFill>
              </a:rPr>
            </a:br>
            <a:r>
              <a:rPr lang="uk-UA" dirty="0" smtClean="0"/>
              <a:t>Ви також зможете з великою точністю </a:t>
            </a:r>
            <a:br>
              <a:rPr lang="uk-UA" dirty="0" smtClean="0"/>
            </a:br>
            <a:r>
              <a:rPr lang="uk-UA" dirty="0" smtClean="0">
                <a:solidFill>
                  <a:srgbClr val="FF3300"/>
                </a:solidFill>
              </a:rPr>
              <a:t>спрогнозувати свою оцінку на іспиті </a:t>
            </a:r>
            <a:endParaRPr lang="uk-UA" dirty="0">
              <a:solidFill>
                <a:srgbClr val="FF3300"/>
              </a:solidFill>
            </a:endParaRPr>
          </a:p>
        </p:txBody>
      </p:sp>
      <p:pic>
        <p:nvPicPr>
          <p:cNvPr id="5" name="Рисунок 4" descr="04-300x1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3214686"/>
            <a:ext cx="7643866" cy="32104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4789707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725FE-BC99-4BC0-803D-297F90E558C6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104"/>
            <a:ext cx="9144000" cy="62437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63773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96944" cy="5976664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B050"/>
                </a:solidFill>
              </a:rPr>
              <a:t/>
            </a:r>
            <a:br>
              <a:rPr lang="uk-UA" b="1" dirty="0" smtClean="0">
                <a:solidFill>
                  <a:srgbClr val="00B050"/>
                </a:solidFill>
              </a:rPr>
            </a:br>
            <a:r>
              <a:rPr lang="uk-UA" b="1" dirty="0" smtClean="0">
                <a:solidFill>
                  <a:srgbClr val="00B050"/>
                </a:solidFill>
              </a:rPr>
              <a:t>БОНУС</a:t>
            </a:r>
            <a:br>
              <a:rPr lang="uk-UA" b="1" dirty="0" smtClean="0">
                <a:solidFill>
                  <a:srgbClr val="00B050"/>
                </a:solidFill>
              </a:rPr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Ви також навчитесь:</a:t>
            </a:r>
            <a:br>
              <a:rPr lang="uk-UA" dirty="0" smtClean="0"/>
            </a:br>
            <a:r>
              <a:rPr lang="uk-UA" dirty="0" smtClean="0">
                <a:solidFill>
                  <a:srgbClr val="00B0F0"/>
                </a:solidFill>
              </a:rPr>
              <a:t>Працювати в команді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>
                <a:solidFill>
                  <a:srgbClr val="7030A0"/>
                </a:solidFill>
              </a:rPr>
              <a:t>Виступати з презентацією перед потенційними інвесторами</a:t>
            </a:r>
            <a:br>
              <a:rPr lang="uk-UA" dirty="0" smtClean="0">
                <a:solidFill>
                  <a:srgbClr val="7030A0"/>
                </a:solidFill>
              </a:rPr>
            </a:br>
            <a:r>
              <a:rPr lang="uk-UA" dirty="0" smtClean="0">
                <a:solidFill>
                  <a:srgbClr val="C00000"/>
                </a:solidFill>
              </a:rPr>
              <a:t>Завойовувати аудиторію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>
                <a:solidFill>
                  <a:srgbClr val="005C2A"/>
                </a:solidFill>
              </a:rPr>
              <a:t>Цікаво проводити дискусію та бути переконливим 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195017564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1143000"/>
          </a:xfrm>
        </p:spPr>
        <p:txBody>
          <a:bodyPr/>
          <a:lstStyle/>
          <a:p>
            <a:pPr algn="l"/>
            <a:r>
              <a:rPr lang="uk-UA" b="1" dirty="0" smtClean="0">
                <a:solidFill>
                  <a:srgbClr val="005C2A"/>
                </a:solidFill>
              </a:rPr>
              <a:t>Отримувати від цього                </a:t>
            </a:r>
            <a:r>
              <a:rPr lang="uk-UA" b="1" dirty="0" smtClean="0">
                <a:solidFill>
                  <a:srgbClr val="FF3300"/>
                </a:solidFill>
              </a:rPr>
              <a:t>						задоволення</a:t>
            </a:r>
            <a:endParaRPr lang="uk-UA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725FE-BC99-4BC0-803D-297F90E558C6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44" y="2258219"/>
            <a:ext cx="9144000" cy="32575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280479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stock_generic_17153-1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-1" y="0"/>
            <a:ext cx="921546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124744"/>
            <a:ext cx="8229600" cy="3875892"/>
          </a:xfrm>
        </p:spPr>
        <p:txBody>
          <a:bodyPr>
            <a:noAutofit/>
          </a:bodyPr>
          <a:lstStyle/>
          <a:p>
            <a:r>
              <a:rPr lang="uk-UA" sz="5400" dirty="0" smtClean="0"/>
              <a:t>Основні причини для вивчення курсу</a:t>
            </a:r>
            <a:br>
              <a:rPr lang="uk-UA" sz="5400" dirty="0" smtClean="0"/>
            </a:br>
            <a:r>
              <a:rPr lang="uk-UA" sz="6000" b="1" dirty="0" smtClean="0">
                <a:solidFill>
                  <a:srgbClr val="00B050"/>
                </a:solidFill>
              </a:rPr>
              <a:t>«</a:t>
            </a:r>
            <a:r>
              <a:rPr lang="uk-UA" sz="6600" b="1" dirty="0" smtClean="0">
                <a:solidFill>
                  <a:srgbClr val="7030A0"/>
                </a:solidFill>
              </a:rPr>
              <a:t>Портфельне інвестування</a:t>
            </a:r>
            <a:r>
              <a:rPr lang="uk-UA" sz="6000" b="1" dirty="0" smtClean="0">
                <a:solidFill>
                  <a:srgbClr val="00B050"/>
                </a:solidFill>
              </a:rPr>
              <a:t>»</a:t>
            </a:r>
            <a:endParaRPr lang="uk-UA" sz="6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78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3649"/>
          </a:xfrm>
        </p:spPr>
        <p:txBody>
          <a:bodyPr/>
          <a:lstStyle/>
          <a:p>
            <a:r>
              <a:rPr lang="uk-UA" dirty="0" smtClean="0"/>
              <a:t>Наші </a:t>
            </a:r>
            <a:r>
              <a:rPr lang="uk-UA" dirty="0" smtClean="0">
                <a:solidFill>
                  <a:srgbClr val="C00000"/>
                </a:solidFill>
              </a:rPr>
              <a:t>партнери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22323-E2C3-456B-8ED2-077940811B58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204" y="1268284"/>
            <a:ext cx="2520280" cy="80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2552" y="2272264"/>
            <a:ext cx="2849181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28885" y="2451505"/>
            <a:ext cx="19431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5554278"/>
            <a:ext cx="2857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9060" y="3407255"/>
            <a:ext cx="940686" cy="125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37531" y="4487936"/>
            <a:ext cx="21812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66782" y="4834923"/>
            <a:ext cx="328270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240" y="3568408"/>
            <a:ext cx="3667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 descr="D:\Мила\Projects\#GIPS\_0611 Перевод GIPS\_GIPS - Branding Guidelines\GIPS-Logo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68284" y="5978971"/>
            <a:ext cx="2390775" cy="790575"/>
          </a:xfrm>
          <a:prstGeom prst="rect">
            <a:avLst/>
          </a:prstGeom>
          <a:noFill/>
        </p:spPr>
      </p:pic>
      <p:pic>
        <p:nvPicPr>
          <p:cNvPr id="1028" name="Picture 4" descr="http://www.nettrader.ru/sites/default/files/1/images/logo_nettrader_new_2.pn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6" y="1238580"/>
            <a:ext cx="3867150" cy="8953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04" y="2133931"/>
            <a:ext cx="2209524" cy="13206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136559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31296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Тренінги від банків та інвестиційних компаній </a:t>
            </a:r>
            <a:r>
              <a:rPr lang="uk-UA" dirty="0" smtClean="0"/>
              <a:t>, що проходять в зручний для Вас час, надають змогу отримати додаткові знання. По закінченню цих курсів студенти, що найкраще себе проявлять </a:t>
            </a:r>
            <a:r>
              <a:rPr lang="uk-UA" dirty="0" smtClean="0">
                <a:solidFill>
                  <a:srgbClr val="FF0000"/>
                </a:solidFill>
              </a:rPr>
              <a:t>отримають змогу працевлаштуватися </a:t>
            </a:r>
            <a:r>
              <a:rPr lang="uk-UA" dirty="0" smtClean="0"/>
              <a:t>в ці компанії.</a:t>
            </a:r>
            <a:endParaRPr lang="uk-UA" dirty="0"/>
          </a:p>
        </p:txBody>
      </p:sp>
      <p:pic>
        <p:nvPicPr>
          <p:cNvPr id="6" name="Рисунок 5" descr="stando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3717032"/>
            <a:ext cx="5040560" cy="28428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9277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827584" y="908720"/>
            <a:ext cx="7560840" cy="4896544"/>
          </a:xfrm>
        </p:spPr>
        <p:txBody>
          <a:bodyPr/>
          <a:lstStyle/>
          <a:p>
            <a:pPr algn="ctr"/>
            <a:r>
              <a:rPr lang="uk-UA" i="1" cap="none" dirty="0" smtClean="0">
                <a:solidFill>
                  <a:srgbClr val="00B0F0"/>
                </a:solidFill>
              </a:rPr>
              <a:t/>
            </a:r>
            <a:br>
              <a:rPr lang="uk-UA" i="1" cap="none" dirty="0" smtClean="0">
                <a:solidFill>
                  <a:srgbClr val="00B0F0"/>
                </a:solidFill>
              </a:rPr>
            </a:br>
            <a:r>
              <a:rPr lang="uk-UA" sz="4400" i="1" cap="none" dirty="0" smtClean="0">
                <a:solidFill>
                  <a:srgbClr val="00B0F0"/>
                </a:solidFill>
              </a:rPr>
              <a:t>Як ви думаєте, з чого складається </a:t>
            </a:r>
            <a:br>
              <a:rPr lang="uk-UA" sz="4400" i="1" cap="none" dirty="0" smtClean="0">
                <a:solidFill>
                  <a:srgbClr val="00B0F0"/>
                </a:solidFill>
              </a:rPr>
            </a:br>
            <a:r>
              <a:rPr lang="uk-UA" sz="5400" cap="none" dirty="0" smtClean="0">
                <a:solidFill>
                  <a:srgbClr val="00B050"/>
                </a:solidFill>
              </a:rPr>
              <a:t>Портфель інвестора?</a:t>
            </a:r>
            <a:br>
              <a:rPr lang="uk-UA" sz="5400" cap="none" dirty="0" smtClean="0">
                <a:solidFill>
                  <a:srgbClr val="00B050"/>
                </a:solidFill>
              </a:rPr>
            </a:br>
            <a:r>
              <a:rPr lang="uk-UA" sz="4800" i="1" cap="none" dirty="0" smtClean="0">
                <a:solidFill>
                  <a:srgbClr val="00B050"/>
                </a:solidFill>
              </a:rPr>
              <a:t>…</a:t>
            </a:r>
            <a:endParaRPr lang="uk-UA" sz="4800" cap="none" dirty="0">
              <a:solidFill>
                <a:srgbClr val="00B050"/>
              </a:solidFill>
            </a:endParaRPr>
          </a:p>
        </p:txBody>
      </p:sp>
      <p:sp>
        <p:nvSpPr>
          <p:cNvPr id="717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C5EB69-4749-4932-8565-8433B7ABC2FB}" type="slidenum">
              <a:rPr lang="ru-RU"/>
              <a:pPr/>
              <a:t>3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Stock</a:t>
            </a:r>
            <a:r>
              <a:rPr lang="uk-UA" dirty="0" smtClean="0"/>
              <a:t> </a:t>
            </a:r>
            <a:r>
              <a:rPr lang="uk-UA" dirty="0" err="1" smtClean="0"/>
              <a:t>Market</a:t>
            </a:r>
            <a:r>
              <a:rPr lang="uk-UA" dirty="0" smtClean="0"/>
              <a:t>: </a:t>
            </a:r>
            <a:r>
              <a:rPr lang="uk-UA" b="1" dirty="0" smtClean="0">
                <a:solidFill>
                  <a:srgbClr val="7030A0"/>
                </a:solidFill>
              </a:rPr>
              <a:t>Юрій Бойко</a:t>
            </a:r>
            <a:endParaRPr lang="uk-UA" b="1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378" y="1221581"/>
            <a:ext cx="3977822" cy="5303763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22323-E2C3-456B-8ED2-077940811B58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48435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/>
              <a:t>Агенція відносин з інвесторами: </a:t>
            </a:r>
            <a:r>
              <a:rPr lang="uk-UA" sz="3600" b="1" dirty="0" smtClean="0">
                <a:solidFill>
                  <a:srgbClr val="7030A0"/>
                </a:solidFill>
              </a:rPr>
              <a:t>Оксана Параскева, Олександр </a:t>
            </a:r>
            <a:r>
              <a:rPr lang="uk-UA" sz="3600" b="1" dirty="0" err="1" smtClean="0">
                <a:solidFill>
                  <a:srgbClr val="7030A0"/>
                </a:solidFill>
              </a:rPr>
              <a:t>Нікішев</a:t>
            </a:r>
            <a:endParaRPr lang="uk-UA" sz="3600" b="1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32912"/>
            <a:ext cx="7272807" cy="513057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22323-E2C3-456B-8ED2-077940811B58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22857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0232"/>
          </a:xfrm>
        </p:spPr>
        <p:txBody>
          <a:bodyPr/>
          <a:lstStyle/>
          <a:p>
            <a:r>
              <a:rPr lang="uk-UA" dirty="0" smtClean="0"/>
              <a:t>ОТР: </a:t>
            </a:r>
            <a:r>
              <a:rPr lang="uk-UA" b="1" dirty="0" err="1" smtClean="0">
                <a:solidFill>
                  <a:srgbClr val="7030A0"/>
                </a:solidFill>
              </a:rPr>
              <a:t>Григорий</a:t>
            </a:r>
            <a:r>
              <a:rPr lang="uk-UA" b="1" dirty="0" smtClean="0">
                <a:solidFill>
                  <a:srgbClr val="7030A0"/>
                </a:solidFill>
              </a:rPr>
              <a:t> Овчаренко</a:t>
            </a:r>
            <a:endParaRPr lang="uk-UA" b="1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54870"/>
            <a:ext cx="7488831" cy="5616623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22323-E2C3-456B-8ED2-077940811B58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01931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Трейдер </a:t>
            </a:r>
            <a:r>
              <a:rPr lang="uk-UA" b="1" dirty="0" smtClean="0">
                <a:solidFill>
                  <a:srgbClr val="7030A0"/>
                </a:solidFill>
              </a:rPr>
              <a:t>Олександр </a:t>
            </a:r>
            <a:r>
              <a:rPr lang="uk-UA" b="1" dirty="0" err="1" smtClean="0">
                <a:solidFill>
                  <a:srgbClr val="7030A0"/>
                </a:solidFill>
              </a:rPr>
              <a:t>Циглін</a:t>
            </a:r>
            <a:r>
              <a:rPr lang="uk-UA" dirty="0" smtClean="0"/>
              <a:t>, автор книги «Біржа/</a:t>
            </a:r>
            <a:r>
              <a:rPr lang="uk-UA" dirty="0" err="1" smtClean="0"/>
              <a:t>ua</a:t>
            </a:r>
            <a:r>
              <a:rPr lang="uk-UA" dirty="0" smtClean="0"/>
              <a:t>»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7638"/>
            <a:ext cx="6984776" cy="519985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22323-E2C3-456B-8ED2-077940811B58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75845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7030A0"/>
                </a:solidFill>
              </a:rPr>
              <a:t>Українська асоціація інвестиційного бізнесу - УАІБ</a:t>
            </a:r>
            <a:endParaRPr lang="uk-UA" b="1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00" y="1600200"/>
            <a:ext cx="8126099" cy="5393014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22323-E2C3-456B-8ED2-077940811B58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92458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665"/>
            <a:ext cx="8229600" cy="911385"/>
          </a:xfrm>
        </p:spPr>
        <p:txBody>
          <a:bodyPr/>
          <a:lstStyle/>
          <a:p>
            <a:r>
              <a:rPr lang="uk-UA" b="1" dirty="0" smtClean="0">
                <a:solidFill>
                  <a:srgbClr val="7030A0"/>
                </a:solidFill>
              </a:rPr>
              <a:t>Українська біржа – ux.ua</a:t>
            </a:r>
            <a:endParaRPr lang="uk-UA" b="1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5" y="908720"/>
            <a:ext cx="8751741" cy="5688632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22323-E2C3-456B-8ED2-077940811B58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70615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oshibki-investo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16012"/>
            <a:ext cx="9144000" cy="6858000"/>
          </a:xfrm>
          <a:prstGeom prst="rect">
            <a:avLst/>
          </a:prstGeom>
        </p:spPr>
      </p:pic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57200" y="116632"/>
            <a:ext cx="4762872" cy="6552728"/>
          </a:xfrm>
        </p:spPr>
        <p:txBody>
          <a:bodyPr/>
          <a:lstStyle/>
          <a:p>
            <a:pPr marL="0" indent="0" algn="ctr">
              <a:buNone/>
            </a:pPr>
            <a:r>
              <a:rPr lang="uk-UA" sz="3600" b="1" dirty="0" smtClean="0">
                <a:solidFill>
                  <a:srgbClr val="C00000"/>
                </a:solidFill>
              </a:rPr>
              <a:t>Викладачі</a:t>
            </a:r>
            <a:r>
              <a:rPr lang="uk-UA" sz="3600" b="1" dirty="0" smtClean="0"/>
              <a:t> </a:t>
            </a:r>
          </a:p>
          <a:p>
            <a:r>
              <a:rPr lang="uk-UA" b="1" dirty="0" smtClean="0">
                <a:solidFill>
                  <a:srgbClr val="7030A0"/>
                </a:solidFill>
              </a:rPr>
              <a:t>є практиками </a:t>
            </a:r>
            <a:r>
              <a:rPr lang="uk-UA" b="1" u="sng" dirty="0" smtClean="0"/>
              <a:t>банківського-кредитного </a:t>
            </a:r>
            <a:r>
              <a:rPr lang="uk-UA" b="1" dirty="0" smtClean="0"/>
              <a:t>та</a:t>
            </a:r>
            <a:r>
              <a:rPr lang="uk-UA" b="1" u="sng" dirty="0" smtClean="0"/>
              <a:t> фондового ринку </a:t>
            </a:r>
            <a:r>
              <a:rPr lang="uk-UA" b="1" dirty="0" smtClean="0"/>
              <a:t>і зможуть поділитись власним досвідом роботи на цих ринках;</a:t>
            </a:r>
          </a:p>
          <a:p>
            <a:r>
              <a:rPr lang="uk-UA" b="1" dirty="0" smtClean="0"/>
              <a:t>Можливість відвідувати </a:t>
            </a:r>
            <a:r>
              <a:rPr lang="uk-UA" b="1" u="sng" dirty="0" smtClean="0"/>
              <a:t>семінари </a:t>
            </a:r>
            <a:r>
              <a:rPr lang="uk-UA" b="1" u="sng" dirty="0" err="1" smtClean="0"/>
              <a:t>професiйних</a:t>
            </a:r>
            <a:r>
              <a:rPr lang="uk-UA" b="1" u="sng" dirty="0" smtClean="0"/>
              <a:t> учасників</a:t>
            </a:r>
            <a:r>
              <a:rPr lang="uk-UA" b="1" dirty="0" smtClean="0"/>
              <a:t> фондового ринку;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11668241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764703"/>
            <a:ext cx="4608512" cy="54199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Автор курсу, Людмила Жураховська </a:t>
            </a:r>
          </a:p>
          <a:p>
            <a:r>
              <a:rPr lang="uk-UA" sz="2400" dirty="0" smtClean="0"/>
              <a:t>кандидат економічних наук, MBA, є </a:t>
            </a:r>
            <a:r>
              <a:rPr lang="uk-UA" sz="2400" dirty="0" smtClean="0">
                <a:solidFill>
                  <a:srgbClr val="005C2A"/>
                </a:solidFill>
              </a:rPr>
              <a:t>експертом з</a:t>
            </a:r>
            <a:r>
              <a:rPr lang="uk-UA" sz="2400" dirty="0" smtClean="0"/>
              <a:t> </a:t>
            </a:r>
            <a:r>
              <a:rPr lang="uk-UA" sz="2400" dirty="0" smtClean="0">
                <a:solidFill>
                  <a:srgbClr val="C00000"/>
                </a:solidFill>
              </a:rPr>
              <a:t>5-річним практичним досвідом</a:t>
            </a:r>
            <a:r>
              <a:rPr lang="uk-UA" sz="2400" dirty="0" smtClean="0">
                <a:solidFill>
                  <a:srgbClr val="005C2A"/>
                </a:solidFill>
              </a:rPr>
              <a:t> в брокерських, дилерських операціях з акціями та облігаціями та управління портфелем цінних паперів</a:t>
            </a:r>
            <a:r>
              <a:rPr lang="uk-UA" sz="2400" dirty="0" smtClean="0"/>
              <a:t>. </a:t>
            </a:r>
          </a:p>
          <a:p>
            <a:r>
              <a:rPr lang="uk-UA" sz="2400" dirty="0" smtClean="0"/>
              <a:t>її досвід в інвестиціях був узагальнений в більш ніж 100 статей в провідних фінансових ЗМІ. </a:t>
            </a:r>
          </a:p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306" y="764703"/>
            <a:ext cx="4080901" cy="61183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6600443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725FE-BC99-4BC0-803D-297F90E558C6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511"/>
            <a:ext cx="9144000" cy="60989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240084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5757874" cy="5840435"/>
          </a:xfrm>
        </p:spPr>
        <p:txBody>
          <a:bodyPr>
            <a:normAutofit fontScale="92500"/>
          </a:bodyPr>
          <a:lstStyle/>
          <a:p>
            <a:r>
              <a:rPr lang="uk-UA" sz="3000" dirty="0" smtClean="0"/>
              <a:t>Курс заснований на вимогах </a:t>
            </a:r>
            <a:r>
              <a:rPr lang="uk-UA" sz="3000" dirty="0" smtClean="0">
                <a:solidFill>
                  <a:srgbClr val="7030A0"/>
                </a:solidFill>
              </a:rPr>
              <a:t>Національної комісії з цінних паперів та фондового ринку (НКЦПФР)</a:t>
            </a:r>
            <a:r>
              <a:rPr lang="uk-UA" sz="3000" dirty="0" smtClean="0"/>
              <a:t> для </a:t>
            </a:r>
            <a:r>
              <a:rPr lang="uk-UA" sz="3000" b="1" dirty="0" smtClean="0">
                <a:solidFill>
                  <a:srgbClr val="C00000"/>
                </a:solidFill>
              </a:rPr>
              <a:t>сертифікованих фахівців</a:t>
            </a:r>
            <a:r>
              <a:rPr lang="uk-UA" sz="3000" dirty="0" smtClean="0"/>
              <a:t>  ринку цінних паперів. Ви отримаєте </a:t>
            </a:r>
            <a:r>
              <a:rPr lang="uk-UA" sz="3000" b="1" dirty="0" smtClean="0">
                <a:solidFill>
                  <a:srgbClr val="005C2A"/>
                </a:solidFill>
              </a:rPr>
              <a:t>початкову базу для </a:t>
            </a:r>
            <a:r>
              <a:rPr lang="uk-UA" sz="3000" dirty="0" smtClean="0"/>
              <a:t>здачі іспиту НКЦПФР та </a:t>
            </a:r>
            <a:r>
              <a:rPr lang="uk-UA" sz="3000" b="1" dirty="0" smtClean="0">
                <a:solidFill>
                  <a:srgbClr val="C00000"/>
                </a:solidFill>
              </a:rPr>
              <a:t>отримання сертифікату </a:t>
            </a:r>
            <a:r>
              <a:rPr lang="uk-UA" sz="3000" dirty="0" smtClean="0"/>
              <a:t>для роботи на фондовому ринку.</a:t>
            </a:r>
          </a:p>
          <a:p>
            <a:r>
              <a:rPr lang="uk-UA" sz="3000" b="1" dirty="0" smtClean="0">
                <a:solidFill>
                  <a:srgbClr val="005C2A"/>
                </a:solidFill>
              </a:rPr>
              <a:t>Курс озброює Вас </a:t>
            </a:r>
            <a:r>
              <a:rPr lang="uk-UA" sz="3000" dirty="0" smtClean="0"/>
              <a:t>знаннями та практичними вміннями, щоб почати успішну кар'єру на фінансовому ринку. </a:t>
            </a:r>
          </a:p>
          <a:p>
            <a:endParaRPr lang="uk-UA" dirty="0"/>
          </a:p>
        </p:txBody>
      </p:sp>
      <p:pic>
        <p:nvPicPr>
          <p:cNvPr id="4" name="Рисунок 3" descr="6-300x2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3610" y="-28645"/>
            <a:ext cx="3176902" cy="66009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008536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899592" y="1124744"/>
            <a:ext cx="7632848" cy="4680520"/>
          </a:xfrm>
        </p:spPr>
        <p:txBody>
          <a:bodyPr/>
          <a:lstStyle/>
          <a:p>
            <a:pPr algn="ctr" eaLnBrk="1" hangingPunct="1"/>
            <a:r>
              <a:rPr lang="uk-UA" sz="4400" cap="none" dirty="0" smtClean="0">
                <a:solidFill>
                  <a:srgbClr val="00B050"/>
                </a:solidFill>
              </a:rPr>
              <a:t>Портфель інвестора</a:t>
            </a: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b="0" cap="none" dirty="0" smtClean="0"/>
              <a:t>включає не тільки</a:t>
            </a:r>
            <a:r>
              <a:rPr lang="uk-UA" sz="3600" cap="none" dirty="0" smtClean="0"/>
              <a:t/>
            </a:r>
            <a:br>
              <a:rPr lang="uk-UA" sz="3600" cap="none" dirty="0" smtClean="0"/>
            </a:br>
            <a:r>
              <a:rPr lang="uk-UA" sz="3600" dirty="0" smtClean="0"/>
              <a:t>   </a:t>
            </a:r>
            <a:r>
              <a:rPr lang="uk-UA" sz="3600" dirty="0" smtClean="0">
                <a:solidFill>
                  <a:srgbClr val="C00000"/>
                </a:solidFill>
              </a:rPr>
              <a:t>цінні папери</a:t>
            </a:r>
            <a:r>
              <a:rPr lang="uk-UA" sz="3600" dirty="0" smtClean="0"/>
              <a:t>, </a:t>
            </a:r>
            <a:br>
              <a:rPr lang="uk-UA" sz="3600" dirty="0" smtClean="0"/>
            </a:br>
            <a:r>
              <a:rPr lang="uk-UA" sz="3600" b="0" cap="none" dirty="0" smtClean="0"/>
              <a:t>але й</a:t>
            </a:r>
            <a:br>
              <a:rPr lang="uk-UA" sz="3600" b="0" cap="none" dirty="0" smtClean="0"/>
            </a:br>
            <a:r>
              <a:rPr lang="uk-UA" sz="3600" b="0" cap="none" dirty="0" smtClean="0"/>
              <a:t>… </a:t>
            </a: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>   </a:t>
            </a:r>
            <a:r>
              <a:rPr lang="uk-UA" sz="3600" dirty="0" smtClean="0">
                <a:solidFill>
                  <a:srgbClr val="0070C0"/>
                </a:solidFill>
              </a:rPr>
              <a:t>антикваріат </a:t>
            </a:r>
            <a:r>
              <a:rPr lang="uk-UA" sz="3600" dirty="0" smtClean="0"/>
              <a:t> </a:t>
            </a:r>
            <a:br>
              <a:rPr lang="uk-UA" sz="3600" dirty="0" smtClean="0"/>
            </a:br>
            <a:r>
              <a:rPr lang="uk-UA" sz="3600" dirty="0" smtClean="0"/>
              <a:t>   </a:t>
            </a:r>
            <a:r>
              <a:rPr lang="uk-UA" sz="3600" dirty="0" smtClean="0">
                <a:solidFill>
                  <a:srgbClr val="7030A0"/>
                </a:solidFill>
              </a:rPr>
              <a:t>сучасне мистецтво</a:t>
            </a:r>
            <a:br>
              <a:rPr lang="uk-UA" sz="3600" dirty="0" smtClean="0">
                <a:solidFill>
                  <a:srgbClr val="7030A0"/>
                </a:solidFill>
              </a:rPr>
            </a:br>
            <a:r>
              <a:rPr lang="uk-UA" sz="3200" i="1" dirty="0" smtClean="0">
                <a:solidFill>
                  <a:srgbClr val="0070C0"/>
                </a:solidFill>
              </a:rPr>
              <a:t>а також …???</a:t>
            </a:r>
            <a:endParaRPr lang="uk-UA" sz="2400" i="1" dirty="0" smtClean="0">
              <a:solidFill>
                <a:srgbClr val="0070C0"/>
              </a:solidFill>
            </a:endParaRPr>
          </a:p>
        </p:txBody>
      </p:sp>
      <p:sp>
        <p:nvSpPr>
          <p:cNvPr id="717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C5EB69-4749-4932-8565-8433B7ABC2FB}" type="slidenum">
              <a:rPr lang="ru-RU"/>
              <a:pPr/>
              <a:t>4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764704"/>
            <a:ext cx="3740224" cy="5361459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Реальний досвід </a:t>
            </a:r>
            <a:r>
              <a:rPr lang="uk-UA" dirty="0" smtClean="0"/>
              <a:t>з інвестування на фондовому, банківсько-кредитному та валютному ринках, що ви отримаєте. </a:t>
            </a:r>
          </a:p>
          <a:p>
            <a:r>
              <a:rPr lang="uk-UA" dirty="0" smtClean="0"/>
              <a:t>Він може бути </a:t>
            </a:r>
            <a:r>
              <a:rPr lang="uk-UA" b="1" dirty="0" smtClean="0">
                <a:solidFill>
                  <a:srgbClr val="7030A0"/>
                </a:solidFill>
              </a:rPr>
              <a:t>використаний</a:t>
            </a:r>
            <a:r>
              <a:rPr lang="uk-UA" dirty="0" smtClean="0"/>
              <a:t> для вирішення різноманітних практичних, фінансових і управлінських проблем.</a:t>
            </a:r>
            <a:endParaRPr lang="uk-UA" dirty="0"/>
          </a:p>
        </p:txBody>
      </p:sp>
      <p:pic>
        <p:nvPicPr>
          <p:cNvPr id="11" name="Содержимое 10" descr="Женя Клименко_526221_463651570317083_100000167311648_87417335_1765150167_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12227" y="764704"/>
            <a:ext cx="312854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88" y="0"/>
            <a:ext cx="6877568" cy="7189399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A3C9A-9313-4063-836B-010EB2AAED9A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2104" y="-99392"/>
            <a:ext cx="9083352" cy="792088"/>
          </a:xfrm>
        </p:spPr>
        <p:txBody>
          <a:bodyPr/>
          <a:lstStyle/>
          <a:p>
            <a:pPr algn="l"/>
            <a:r>
              <a:rPr lang="uk-UA" sz="5400" b="1" i="1" dirty="0" smtClean="0">
                <a:solidFill>
                  <a:srgbClr val="00B0F0"/>
                </a:solidFill>
              </a:rPr>
              <a:t>А що кажуть </a:t>
            </a:r>
            <a:r>
              <a:rPr lang="uk-UA" sz="5400" b="1" i="1" dirty="0" smtClean="0">
                <a:solidFill>
                  <a:srgbClr val="7030A0"/>
                </a:solidFill>
              </a:rPr>
              <a:t>випускники?</a:t>
            </a:r>
            <a:endParaRPr lang="uk-UA" sz="54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65809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05264"/>
          </a:xfrm>
        </p:spPr>
        <p:txBody>
          <a:bodyPr/>
          <a:lstStyle/>
          <a:p>
            <a:pPr marL="0" indent="0">
              <a:buNone/>
            </a:pPr>
            <a:r>
              <a:rPr lang="uk-UA" b="1" i="1" dirty="0" smtClean="0">
                <a:solidFill>
                  <a:srgbClr val="7030A0"/>
                </a:solidFill>
              </a:rPr>
              <a:t>Ксенія </a:t>
            </a:r>
            <a:r>
              <a:rPr lang="uk-UA" b="1" i="1" dirty="0" err="1" smtClean="0">
                <a:solidFill>
                  <a:srgbClr val="7030A0"/>
                </a:solidFill>
              </a:rPr>
              <a:t>Кампомар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«…</a:t>
            </a:r>
            <a:r>
              <a:rPr lang="uk-UA" dirty="0" smtClean="0"/>
              <a:t>створено для тих, хто хоче отримувати високі доходи і ефективно управляти своїми коштами, </a:t>
            </a:r>
            <a:r>
              <a:rPr lang="uk-UA" dirty="0" smtClean="0">
                <a:solidFill>
                  <a:srgbClr val="FF0000"/>
                </a:solidFill>
              </a:rPr>
              <a:t>використовуючи</a:t>
            </a:r>
            <a:r>
              <a:rPr lang="uk-UA" dirty="0" smtClean="0"/>
              <a:t> для цього весь </a:t>
            </a:r>
            <a:r>
              <a:rPr lang="uk-UA" dirty="0" smtClean="0">
                <a:solidFill>
                  <a:srgbClr val="FF0000"/>
                </a:solidFill>
              </a:rPr>
              <a:t>спектр можливостей фондового ринку </a:t>
            </a:r>
            <a:r>
              <a:rPr lang="uk-UA" dirty="0" smtClean="0">
                <a:solidFill>
                  <a:srgbClr val="7030A0"/>
                </a:solidFill>
              </a:rPr>
              <a:t>і не тільки</a:t>
            </a:r>
            <a:r>
              <a:rPr lang="uk-UA" dirty="0" smtClean="0">
                <a:solidFill>
                  <a:srgbClr val="FF0000"/>
                </a:solidFill>
              </a:rPr>
              <a:t>.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пассивный-доход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3751075"/>
            <a:ext cx="3888432" cy="2514837"/>
          </a:xfrm>
          <a:prstGeom prst="rect">
            <a:avLst/>
          </a:prstGeom>
        </p:spPr>
      </p:pic>
      <p:pic>
        <p:nvPicPr>
          <p:cNvPr id="6" name="Рисунок 5" descr="_MG_41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97958" y="2708920"/>
            <a:ext cx="4878498" cy="33940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3444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179512" y="923524"/>
            <a:ext cx="4464496" cy="4572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3200" dirty="0">
                <a:cs typeface="+mn-cs"/>
              </a:rPr>
              <a:t>Це дозволить Вам</a:t>
            </a:r>
            <a:r>
              <a:rPr lang="uk-UA" sz="3200" dirty="0" smtClean="0">
                <a:cs typeface="+mn-cs"/>
              </a:rPr>
              <a:t>:</a:t>
            </a: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Пройти 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курс теоретичної підготовки 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щодо фондового ринку;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Поспілкуватись із практиками 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фондового ринку;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Отримати можливість створити 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власні віртуальні портфелі цінних паперів 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 відчути себе в ролі інвестора»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680151"/>
          </a:xfrm>
        </p:spPr>
        <p:txBody>
          <a:bodyPr/>
          <a:lstStyle/>
          <a:p>
            <a:pPr algn="l"/>
            <a:r>
              <a:rPr lang="uk-UA" sz="3200" b="1" i="1" dirty="0" smtClean="0">
                <a:solidFill>
                  <a:srgbClr val="7030A0"/>
                </a:solidFill>
                <a:ea typeface="+mn-ea"/>
                <a:cs typeface="+mn-cs"/>
              </a:rPr>
              <a:t>Ірина </a:t>
            </a:r>
            <a:r>
              <a:rPr lang="uk-UA" sz="3200" b="1" i="1" dirty="0" err="1" smtClean="0">
                <a:solidFill>
                  <a:srgbClr val="7030A0"/>
                </a:solidFill>
                <a:ea typeface="+mn-ea"/>
                <a:cs typeface="+mn-cs"/>
              </a:rPr>
              <a:t>Агаркова</a:t>
            </a:r>
            <a:r>
              <a:rPr lang="uk-UA" sz="3200" b="1" i="1" dirty="0" smtClean="0">
                <a:solidFill>
                  <a:srgbClr val="7030A0"/>
                </a:solidFill>
                <a:ea typeface="+mn-ea"/>
                <a:cs typeface="+mn-cs"/>
              </a:rPr>
              <a:t>:</a:t>
            </a:r>
            <a:endParaRPr lang="uk-UA" sz="3200" b="1" dirty="0">
              <a:ea typeface="+mn-ea"/>
              <a:cs typeface="+mn-cs"/>
            </a:endParaRPr>
          </a:p>
        </p:txBody>
      </p:sp>
      <p:pic>
        <p:nvPicPr>
          <p:cNvPr id="8" name="Содержимое 4" descr="z_3a224e3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14876" y="836712"/>
            <a:ext cx="3747084" cy="5503765"/>
          </a:xfrm>
        </p:spPr>
      </p:pic>
    </p:spTree>
    <p:extLst>
      <p:ext uri="{BB962C8B-B14F-4D97-AF65-F5344CB8AC3E}">
        <p14:creationId xmlns="" xmlns:p14="http://schemas.microsoft.com/office/powerpoint/2010/main" val="260475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x_0d6814d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29032" r="25000"/>
          <a:stretch>
            <a:fillRect/>
          </a:stretch>
        </p:blipFill>
        <p:spPr>
          <a:xfrm>
            <a:off x="428595" y="285728"/>
            <a:ext cx="3459001" cy="564360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500042"/>
            <a:ext cx="4038600" cy="5626121"/>
          </a:xfrm>
        </p:spPr>
        <p:txBody>
          <a:bodyPr/>
          <a:lstStyle/>
          <a:p>
            <a:r>
              <a:rPr lang="uk-UA" b="1" i="1" dirty="0" smtClean="0">
                <a:solidFill>
                  <a:srgbClr val="7030A0"/>
                </a:solidFill>
              </a:rPr>
              <a:t>Віталій:</a:t>
            </a:r>
            <a:r>
              <a:rPr lang="uk-UA" dirty="0" smtClean="0">
                <a:solidFill>
                  <a:srgbClr val="7030A0"/>
                </a:solidFill>
              </a:rPr>
              <a:t> </a:t>
            </a:r>
            <a:r>
              <a:rPr lang="uk-UA" dirty="0" smtClean="0"/>
              <a:t>“Завдяки програмі …я не тільки </a:t>
            </a:r>
            <a:r>
              <a:rPr lang="uk-UA" b="1" dirty="0" smtClean="0"/>
              <a:t>визначився із майбутньою професією</a:t>
            </a:r>
            <a:r>
              <a:rPr lang="uk-UA" dirty="0" smtClean="0"/>
              <a:t>, але й зрозумів, ким можна взагалі працювати на фондовому ринку”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294569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8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b="1" i="1" dirty="0" err="1" smtClean="0"/>
              <a:t>Знайомство</a:t>
            </a:r>
            <a:r>
              <a:rPr lang="ru-RU" sz="7200" b="1" i="1" dirty="0" smtClean="0"/>
              <a:t>…</a:t>
            </a:r>
            <a:endParaRPr lang="ru-RU" sz="72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3538736" cy="4497363"/>
          </a:xfrm>
        </p:spPr>
        <p:txBody>
          <a:bodyPr>
            <a:normAutofit/>
          </a:bodyPr>
          <a:lstStyle/>
          <a:p>
            <a:r>
              <a:rPr lang="uk-UA" sz="4400" i="1" cap="none" dirty="0" smtClean="0">
                <a:solidFill>
                  <a:srgbClr val="0070C0"/>
                </a:solidFill>
              </a:rPr>
              <a:t>Хто я?</a:t>
            </a:r>
          </a:p>
          <a:p>
            <a:r>
              <a:rPr lang="uk-UA" sz="4400" i="1" dirty="0" smtClean="0">
                <a:solidFill>
                  <a:srgbClr val="0070C0"/>
                </a:solidFill>
              </a:rPr>
              <a:t>Мене звати…</a:t>
            </a:r>
            <a:endParaRPr lang="uk-UA" sz="4400" cap="none" dirty="0">
              <a:solidFill>
                <a:srgbClr val="0070C0"/>
              </a:solidFill>
            </a:endParaRPr>
          </a:p>
        </p:txBody>
      </p:sp>
      <p:pic>
        <p:nvPicPr>
          <p:cNvPr id="9" name="Содержимое 3" descr="Жураховская_Алматы-Чизбулак3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122948" y="332656"/>
            <a:ext cx="4553508" cy="5793508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FEB94-033E-4AF0-9073-00F0D85D3115}" type="slidenum">
              <a:rPr lang="ru-RU"/>
              <a:pPr/>
              <a:t>47</a:t>
            </a:fld>
            <a:endParaRPr lang="ru-RU"/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Жураховська Людмила Валентинівна, </a:t>
            </a:r>
            <a:r>
              <a:rPr lang="uk-UA" dirty="0" err="1" smtClean="0"/>
              <a:t>к.е.н</a:t>
            </a:r>
            <a:r>
              <a:rPr lang="uk-UA" dirty="0" smtClean="0"/>
              <a:t>., </a:t>
            </a:r>
            <a:r>
              <a:rPr lang="uk-UA" dirty="0" err="1" smtClean="0"/>
              <a:t>МВА</a:t>
            </a:r>
            <a:endParaRPr lang="uk-UA" dirty="0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5181600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7 років роботи на ринку цінних паперів і Проекті Світового Банку</a:t>
            </a:r>
          </a:p>
          <a:p>
            <a:r>
              <a:rPr lang="uk-UA" dirty="0" smtClean="0"/>
              <a:t>Проректор КІІМ : Розвиток (з 2001 р.)</a:t>
            </a:r>
          </a:p>
          <a:p>
            <a:r>
              <a:rPr lang="uk-UA" dirty="0" smtClean="0"/>
              <a:t>Член УТФА - Українського товариства фінансових аналітиків (з 1996 р.)</a:t>
            </a:r>
          </a:p>
          <a:p>
            <a:r>
              <a:rPr lang="uk-UA" dirty="0" smtClean="0"/>
              <a:t>Представник України в </a:t>
            </a:r>
            <a:r>
              <a:rPr lang="uk-UA" dirty="0"/>
              <a:t>EMEA R</a:t>
            </a:r>
            <a:r>
              <a:rPr lang="en-US" dirty="0"/>
              <a:t>T</a:t>
            </a:r>
            <a:r>
              <a:rPr lang="uk-UA" dirty="0" smtClean="0"/>
              <a:t>S (</a:t>
            </a:r>
            <a:r>
              <a:rPr lang="uk-UA" dirty="0" err="1" smtClean="0"/>
              <a:t>Europe</a:t>
            </a:r>
            <a:r>
              <a:rPr lang="uk-UA" dirty="0" smtClean="0"/>
              <a:t>, </a:t>
            </a:r>
            <a:r>
              <a:rPr lang="uk-UA" dirty="0" err="1" smtClean="0"/>
              <a:t>Middle</a:t>
            </a:r>
            <a:r>
              <a:rPr lang="uk-UA" dirty="0" smtClean="0"/>
              <a:t> </a:t>
            </a:r>
            <a:r>
              <a:rPr lang="uk-UA" dirty="0" err="1" smtClean="0"/>
              <a:t>East</a:t>
            </a:r>
            <a:r>
              <a:rPr lang="uk-UA" dirty="0" smtClean="0"/>
              <a:t> </a:t>
            </a:r>
            <a:r>
              <a:rPr lang="uk-UA" dirty="0" err="1" smtClean="0"/>
              <a:t>and</a:t>
            </a:r>
            <a:r>
              <a:rPr lang="uk-UA" dirty="0" smtClean="0"/>
              <a:t> </a:t>
            </a:r>
            <a:r>
              <a:rPr lang="uk-UA" dirty="0" err="1" smtClean="0"/>
              <a:t>Africa</a:t>
            </a:r>
            <a:r>
              <a:rPr lang="en-US" dirty="0" smtClean="0"/>
              <a:t>’</a:t>
            </a:r>
            <a:r>
              <a:rPr lang="uk-UA" dirty="0" smtClean="0"/>
              <a:t> </a:t>
            </a:r>
            <a:r>
              <a:rPr lang="uk-UA" dirty="0" err="1"/>
              <a:t>Regional</a:t>
            </a:r>
            <a:r>
              <a:rPr lang="uk-UA" dirty="0"/>
              <a:t> </a:t>
            </a:r>
            <a:r>
              <a:rPr lang="en-US" dirty="0" smtClean="0"/>
              <a:t>Technical</a:t>
            </a:r>
            <a:r>
              <a:rPr lang="uk-UA" dirty="0" smtClean="0"/>
              <a:t> </a:t>
            </a:r>
            <a:r>
              <a:rPr lang="en-US" dirty="0" smtClean="0"/>
              <a:t>Sub</a:t>
            </a:r>
            <a:r>
              <a:rPr lang="uk-UA" dirty="0" err="1" smtClean="0"/>
              <a:t>Committee</a:t>
            </a:r>
            <a:r>
              <a:rPr lang="uk-UA" dirty="0" smtClean="0"/>
              <a:t> </a:t>
            </a:r>
            <a:r>
              <a:rPr lang="uk-UA" dirty="0"/>
              <a:t>) </a:t>
            </a:r>
            <a:r>
              <a:rPr lang="uk-UA" dirty="0" smtClean="0"/>
              <a:t>(з 2000 р.)</a:t>
            </a:r>
          </a:p>
          <a:p>
            <a:r>
              <a:rPr lang="uk-UA" dirty="0" smtClean="0"/>
              <a:t>Доцент кафедри банківської справи (з 2011)</a:t>
            </a:r>
          </a:p>
          <a:p>
            <a:r>
              <a:rPr lang="uk-UA" dirty="0" smtClean="0"/>
              <a:t>Гарант магістерської програми </a:t>
            </a:r>
            <a:r>
              <a:rPr lang="uk-UA" dirty="0" err="1" smtClean="0"/>
              <a:t>“Фінансове</a:t>
            </a:r>
            <a:r>
              <a:rPr lang="uk-UA" dirty="0" smtClean="0"/>
              <a:t> </a:t>
            </a:r>
            <a:r>
              <a:rPr lang="uk-UA" dirty="0" err="1" smtClean="0"/>
              <a:t>посередництво”</a:t>
            </a:r>
            <a:r>
              <a:rPr lang="uk-UA" dirty="0" smtClean="0"/>
              <a:t> ФФО КНТЕУ</a:t>
            </a:r>
            <a:br>
              <a:rPr lang="uk-UA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0F4E980-2049-48F7-9840-2D4AF9F5214D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48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uk-UA" dirty="0" smtClean="0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7" name="Picture 4" descr="Спайдер_общаяIMG_00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248400" y="-4686300"/>
            <a:ext cx="21640800" cy="162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5C2A"/>
                </a:solidFill>
                <a:cs typeface="Times New Roman" pitchFamily="18" charset="0"/>
              </a:rPr>
              <a:t>Дякуємо за увагу!</a:t>
            </a:r>
            <a:endParaRPr lang="ru-RU" dirty="0">
              <a:solidFill>
                <a:srgbClr val="005C2A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84784"/>
            <a:ext cx="8229600" cy="4896544"/>
          </a:xfrm>
        </p:spPr>
        <p:txBody>
          <a:bodyPr/>
          <a:lstStyle/>
          <a:p>
            <a:r>
              <a:rPr lang="uk-UA" sz="2400" b="1" noProof="1" smtClean="0">
                <a:solidFill>
                  <a:srgbClr val="005C2A"/>
                </a:solidFill>
                <a:cs typeface="Times New Roman" pitchFamily="18" charset="0"/>
              </a:rPr>
              <a:t>Київський національний торговельно-економічний університет</a:t>
            </a:r>
            <a:endParaRPr lang="en-US" sz="2400" b="1" noProof="1" smtClean="0">
              <a:solidFill>
                <a:srgbClr val="005C2A"/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b="1" noProof="1" smtClean="0">
                <a:solidFill>
                  <a:srgbClr val="005C2A"/>
                </a:solidFill>
                <a:cs typeface="Times New Roman" pitchFamily="18" charset="0"/>
              </a:rPr>
              <a:t>    </a:t>
            </a:r>
            <a:r>
              <a:rPr lang="uk-UA" sz="2400" b="1" noProof="1" smtClean="0">
                <a:solidFill>
                  <a:srgbClr val="005C2A"/>
                </a:solidFill>
                <a:cs typeface="Times New Roman" pitchFamily="18" charset="0"/>
              </a:rPr>
              <a:t>Кафедра банківської справи</a:t>
            </a:r>
            <a:endParaRPr lang="ru-RU" sz="2400" b="1" noProof="1" smtClean="0">
              <a:solidFill>
                <a:srgbClr val="005C2A"/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dirty="0"/>
              <a:t>    </a:t>
            </a:r>
            <a:r>
              <a:rPr lang="en-US" sz="2400" noProof="1" smtClean="0">
                <a:cs typeface="Times New Roman" pitchFamily="18" charset="0"/>
                <a:hlinkClick r:id="rId2"/>
              </a:rPr>
              <a:t>kbs_knteu@i.ua</a:t>
            </a:r>
            <a:endParaRPr lang="uk-UA" sz="2400" noProof="1" smtClean="0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uk-UA" sz="2400" b="1" noProof="1" smtClean="0">
                <a:solidFill>
                  <a:srgbClr val="005C2A"/>
                </a:solidFill>
                <a:cs typeface="Times New Roman" pitchFamily="18" charset="0"/>
              </a:rPr>
              <a:t>	</a:t>
            </a:r>
            <a:r>
              <a:rPr lang="uk-UA" sz="2400" dirty="0" smtClean="0">
                <a:solidFill>
                  <a:srgbClr val="005C2A"/>
                </a:solidFill>
              </a:rPr>
              <a:t>доцент кафедри банківської справи Жураховська Людмила Валентинівна, к.е.н., </a:t>
            </a:r>
            <a:r>
              <a:rPr lang="uk-UA" sz="2400" dirty="0" err="1" smtClean="0">
                <a:solidFill>
                  <a:srgbClr val="005C2A"/>
                </a:solidFill>
              </a:rPr>
              <a:t>МВА</a:t>
            </a:r>
            <a:endParaRPr lang="uk-UA" sz="2400" dirty="0" smtClean="0">
              <a:solidFill>
                <a:srgbClr val="005C2A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rgbClr val="005C2A"/>
                </a:solidFill>
              </a:rPr>
              <a:t>     </a:t>
            </a:r>
            <a:r>
              <a:rPr lang="uk-UA" sz="2400" dirty="0" smtClean="0">
                <a:solidFill>
                  <a:srgbClr val="005C2A"/>
                </a:solidFill>
              </a:rPr>
              <a:t>Гарант магістерської програми </a:t>
            </a:r>
            <a:r>
              <a:rPr lang="uk-UA" sz="2400" dirty="0" err="1" smtClean="0">
                <a:solidFill>
                  <a:srgbClr val="005C2A"/>
                </a:solidFill>
              </a:rPr>
              <a:t>“Фінансове</a:t>
            </a:r>
            <a:r>
              <a:rPr lang="uk-UA" sz="2400" dirty="0" smtClean="0">
                <a:solidFill>
                  <a:srgbClr val="005C2A"/>
                </a:solidFill>
              </a:rPr>
              <a:t> </a:t>
            </a:r>
            <a:r>
              <a:rPr lang="uk-UA" sz="2400" dirty="0" err="1" smtClean="0">
                <a:solidFill>
                  <a:srgbClr val="005C2A"/>
                </a:solidFill>
              </a:rPr>
              <a:t>посередництво”</a:t>
            </a:r>
            <a:endParaRPr lang="uk-UA" sz="2400" dirty="0" smtClean="0">
              <a:solidFill>
                <a:srgbClr val="005C2A"/>
              </a:solidFill>
            </a:endParaRPr>
          </a:p>
          <a:p>
            <a:pPr>
              <a:buNone/>
            </a:pPr>
            <a:r>
              <a:rPr lang="uk-UA" sz="2400" dirty="0" smtClean="0">
                <a:solidFill>
                  <a:srgbClr val="005C2A"/>
                </a:solidFill>
              </a:rPr>
              <a:t>	</a:t>
            </a:r>
            <a:r>
              <a:rPr lang="la-Latn" sz="2400" dirty="0" smtClean="0"/>
              <a:t> l.zhurakhovska@gmail.com</a:t>
            </a:r>
            <a:endParaRPr lang="uk-UA" sz="2400" noProof="1" smtClean="0">
              <a:cs typeface="Times New Roman" pitchFamily="18" charset="0"/>
            </a:endParaRPr>
          </a:p>
          <a:p>
            <a:pPr>
              <a:buNone/>
            </a:pPr>
            <a:r>
              <a:rPr lang="uk-UA" sz="2400" dirty="0" smtClean="0">
                <a:solidFill>
                  <a:srgbClr val="005C2A"/>
                </a:solidFill>
              </a:rPr>
              <a:t>	</a:t>
            </a:r>
            <a:r>
              <a:rPr lang="en-US" sz="2400" dirty="0" smtClean="0">
                <a:solidFill>
                  <a:srgbClr val="005C2A"/>
                </a:solidFill>
              </a:rPr>
              <a:t>Telegram: Liudmyla Zhurakhovska, PhD, MBA </a:t>
            </a:r>
          </a:p>
          <a:p>
            <a:pPr>
              <a:buNone/>
            </a:pPr>
            <a:r>
              <a:rPr lang="en-US" sz="2400" dirty="0" smtClean="0">
                <a:solidFill>
                  <a:srgbClr val="005C2A"/>
                </a:solidFill>
              </a:rPr>
              <a:t>     </a:t>
            </a:r>
            <a:r>
              <a:rPr lang="uk-UA" sz="2400" dirty="0" smtClean="0">
                <a:solidFill>
                  <a:srgbClr val="005C2A"/>
                </a:solidFill>
              </a:rPr>
              <a:t>(067) 705 03 15 </a:t>
            </a:r>
            <a:endParaRPr lang="ru-RU" sz="2400" dirty="0" smtClean="0">
              <a:solidFill>
                <a:srgbClr val="005C2A"/>
              </a:solidFill>
            </a:endParaRPr>
          </a:p>
          <a:p>
            <a:endParaRPr lang="en-US" sz="2400" dirty="0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1600" noProof="1"/>
              <a:t> </a:t>
            </a:r>
          </a:p>
          <a:p>
            <a:pPr>
              <a:buFont typeface="Wingdings" pitchFamily="2" charset="2"/>
              <a:buNone/>
            </a:pPr>
            <a:r>
              <a:rPr lang="en-US" sz="1600" noProof="1"/>
              <a:t> </a:t>
            </a:r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381000" y="1295400"/>
            <a:ext cx="800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uk-UA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4800" i="1" dirty="0" smtClean="0">
                <a:solidFill>
                  <a:srgbClr val="0070C0"/>
                </a:solidFill>
              </a:rPr>
              <a:t>а також ??? …</a:t>
            </a:r>
            <a:endParaRPr lang="uk-UA" sz="4800" i="1" dirty="0">
              <a:solidFill>
                <a:srgbClr val="0070C0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347068"/>
            <a:ext cx="3312368" cy="5511488"/>
          </a:xfrm>
        </p:spPr>
      </p:pic>
      <p:sp>
        <p:nvSpPr>
          <p:cNvPr id="717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C5EB69-4749-4932-8565-8433B7ABC2FB}" type="slidenum">
              <a:rPr lang="ru-RU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9017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sz="4800" b="1" i="1" cap="none" dirty="0" smtClean="0">
                <a:solidFill>
                  <a:srgbClr val="0070C0"/>
                </a:solidFill>
              </a:rPr>
              <a:t>А також: </a:t>
            </a:r>
            <a:endParaRPr lang="uk-UA" sz="4800" b="1" cap="none" dirty="0">
              <a:solidFill>
                <a:srgbClr val="00B05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4716016" y="1600200"/>
            <a:ext cx="4248472" cy="4525963"/>
          </a:xfrm>
        </p:spPr>
        <p:txBody>
          <a:bodyPr/>
          <a:lstStyle/>
          <a:p>
            <a:r>
              <a:rPr lang="uk-UA" b="1" dirty="0" smtClean="0">
                <a:solidFill>
                  <a:srgbClr val="00B050"/>
                </a:solidFill>
              </a:rPr>
              <a:t>Готівкові гроші</a:t>
            </a:r>
          </a:p>
          <a:p>
            <a:r>
              <a:rPr lang="uk-UA" b="1" dirty="0" smtClean="0">
                <a:solidFill>
                  <a:srgbClr val="005C2A"/>
                </a:solidFill>
              </a:rPr>
              <a:t>Гроші на депозиті</a:t>
            </a:r>
          </a:p>
          <a:p>
            <a:r>
              <a:rPr lang="uk-UA" b="1" dirty="0" smtClean="0">
                <a:solidFill>
                  <a:srgbClr val="9F3A11"/>
                </a:solidFill>
              </a:rPr>
              <a:t>Нерухомість</a:t>
            </a:r>
          </a:p>
          <a:p>
            <a:r>
              <a:rPr lang="uk-UA" b="1" dirty="0" smtClean="0">
                <a:solidFill>
                  <a:srgbClr val="0070C0"/>
                </a:solidFill>
              </a:rPr>
              <a:t>Частки в інвестфондах</a:t>
            </a:r>
          </a:p>
          <a:p>
            <a:r>
              <a:rPr lang="uk-UA" b="1" dirty="0" smtClean="0">
                <a:solidFill>
                  <a:srgbClr val="7030A0"/>
                </a:solidFill>
              </a:rPr>
              <a:t>Пенсійні внески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Долі у бізнесі</a:t>
            </a:r>
          </a:p>
          <a:p>
            <a:endParaRPr lang="uk-UA" dirty="0"/>
          </a:p>
        </p:txBody>
      </p:sp>
      <p:sp>
        <p:nvSpPr>
          <p:cNvPr id="717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C5EB69-4749-4932-8565-8433B7ABC2FB}" type="slidenum">
              <a:rPr lang="ru-RU"/>
              <a:pPr/>
              <a:t>6</a:t>
            </a:fld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68" y="1417638"/>
            <a:ext cx="5235673" cy="4938711"/>
          </a:xfrm>
        </p:spPr>
      </p:pic>
    </p:spTree>
    <p:extLst>
      <p:ext uri="{BB962C8B-B14F-4D97-AF65-F5344CB8AC3E}">
        <p14:creationId xmlns="" xmlns:p14="http://schemas.microsoft.com/office/powerpoint/2010/main" val="3147853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827584" y="908720"/>
            <a:ext cx="7560840" cy="4896544"/>
          </a:xfrm>
        </p:spPr>
        <p:txBody>
          <a:bodyPr/>
          <a:lstStyle/>
          <a:p>
            <a:pPr algn="ctr"/>
            <a:r>
              <a:rPr lang="uk-UA" i="1" cap="none" dirty="0" smtClean="0">
                <a:solidFill>
                  <a:srgbClr val="00B0F0"/>
                </a:solidFill>
              </a:rPr>
              <a:t/>
            </a:r>
            <a:br>
              <a:rPr lang="uk-UA" i="1" cap="none" dirty="0" smtClean="0">
                <a:solidFill>
                  <a:srgbClr val="00B0F0"/>
                </a:solidFill>
              </a:rPr>
            </a:br>
            <a:r>
              <a:rPr lang="uk-UA" sz="4400" i="1" cap="none" dirty="0" smtClean="0">
                <a:solidFill>
                  <a:srgbClr val="00B0F0"/>
                </a:solidFill>
              </a:rPr>
              <a:t>Ви думаєте, що</a:t>
            </a:r>
            <a:br>
              <a:rPr lang="uk-UA" sz="4400" i="1" cap="none" dirty="0" smtClean="0">
                <a:solidFill>
                  <a:srgbClr val="00B0F0"/>
                </a:solidFill>
              </a:rPr>
            </a:br>
            <a:r>
              <a:rPr lang="uk-UA" sz="6000" cap="none" dirty="0" smtClean="0">
                <a:solidFill>
                  <a:srgbClr val="7030A0"/>
                </a:solidFill>
              </a:rPr>
              <a:t>Портфельне інвестування</a:t>
            </a:r>
            <a:r>
              <a:rPr lang="uk-UA" sz="6000" cap="none" dirty="0" smtClean="0">
                <a:solidFill>
                  <a:srgbClr val="00B050"/>
                </a:solidFill>
              </a:rPr>
              <a:t/>
            </a:r>
            <a:br>
              <a:rPr lang="uk-UA" sz="6000" cap="none" dirty="0" smtClean="0">
                <a:solidFill>
                  <a:srgbClr val="00B050"/>
                </a:solidFill>
              </a:rPr>
            </a:br>
            <a:r>
              <a:rPr lang="uk-UA" sz="4800" cap="none" dirty="0" smtClean="0">
                <a:solidFill>
                  <a:srgbClr val="0070C0"/>
                </a:solidFill>
              </a:rPr>
              <a:t>- теоретична дисципліна?</a:t>
            </a:r>
            <a:br>
              <a:rPr lang="uk-UA" sz="4800" cap="none" dirty="0" smtClean="0">
                <a:solidFill>
                  <a:srgbClr val="0070C0"/>
                </a:solidFill>
              </a:rPr>
            </a:br>
            <a:r>
              <a:rPr lang="uk-UA" sz="4800" i="1" cap="none" dirty="0" smtClean="0">
                <a:solidFill>
                  <a:srgbClr val="00B050"/>
                </a:solidFill>
              </a:rPr>
              <a:t>…</a:t>
            </a:r>
            <a:endParaRPr lang="uk-UA" sz="4800" cap="none" dirty="0">
              <a:solidFill>
                <a:srgbClr val="00B050"/>
              </a:solidFill>
            </a:endParaRPr>
          </a:p>
        </p:txBody>
      </p:sp>
      <p:sp>
        <p:nvSpPr>
          <p:cNvPr id="717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C5EB69-4749-4932-8565-8433B7ABC2FB}" type="slidenum">
              <a:rPr lang="ru-RU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376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755576" y="980728"/>
            <a:ext cx="8064896" cy="4896544"/>
          </a:xfrm>
        </p:spPr>
        <p:txBody>
          <a:bodyPr/>
          <a:lstStyle/>
          <a:p>
            <a:pPr algn="ctr"/>
            <a:r>
              <a:rPr lang="uk-UA" sz="3200" i="1" cap="none" dirty="0" smtClean="0">
                <a:solidFill>
                  <a:srgbClr val="7030A0"/>
                </a:solidFill>
              </a:rPr>
              <a:t>Якщо </a:t>
            </a:r>
            <a:r>
              <a:rPr lang="uk-UA" sz="3600" b="0" i="1" cap="none" dirty="0" smtClean="0">
                <a:solidFill>
                  <a:srgbClr val="7030A0"/>
                </a:solidFill>
              </a:rPr>
              <a:t>Ви</a:t>
            </a:r>
            <a:r>
              <a:rPr lang="uk-UA" sz="3600" i="1" cap="none" dirty="0" smtClean="0">
                <a:solidFill>
                  <a:srgbClr val="7030A0"/>
                </a:solidFill>
              </a:rPr>
              <a:t> дійсно </a:t>
            </a:r>
            <a:r>
              <a:rPr lang="uk-UA" sz="3600" b="0" i="1" cap="none" dirty="0" smtClean="0"/>
              <a:t>вважаєте, що</a:t>
            </a:r>
            <a:r>
              <a:rPr lang="uk-UA" sz="3600" i="1" cap="none" dirty="0" smtClean="0">
                <a:solidFill>
                  <a:srgbClr val="00B0F0"/>
                </a:solidFill>
              </a:rPr>
              <a:t/>
            </a:r>
            <a:br>
              <a:rPr lang="uk-UA" sz="3600" i="1" cap="none" dirty="0" smtClean="0">
                <a:solidFill>
                  <a:srgbClr val="00B0F0"/>
                </a:solidFill>
              </a:rPr>
            </a:br>
            <a:r>
              <a:rPr lang="uk-UA" sz="4800" cap="none" dirty="0" smtClean="0">
                <a:solidFill>
                  <a:srgbClr val="00B050"/>
                </a:solidFill>
              </a:rPr>
              <a:t>«Портфельне інвестування»</a:t>
            </a:r>
            <a:br>
              <a:rPr lang="uk-UA" sz="4800" cap="none" dirty="0" smtClean="0">
                <a:solidFill>
                  <a:srgbClr val="00B050"/>
                </a:solidFill>
              </a:rPr>
            </a:br>
            <a:r>
              <a:rPr lang="uk-UA" cap="none" dirty="0" smtClean="0">
                <a:solidFill>
                  <a:srgbClr val="0070C0"/>
                </a:solidFill>
              </a:rPr>
              <a:t>- це теорія,</a:t>
            </a:r>
            <a:r>
              <a:rPr lang="uk-UA" sz="4800" cap="none" dirty="0" smtClean="0">
                <a:solidFill>
                  <a:srgbClr val="0070C0"/>
                </a:solidFill>
              </a:rPr>
              <a:t/>
            </a:r>
            <a:br>
              <a:rPr lang="uk-UA" sz="4800" cap="none" dirty="0" smtClean="0">
                <a:solidFill>
                  <a:srgbClr val="0070C0"/>
                </a:solidFill>
              </a:rPr>
            </a:br>
            <a:r>
              <a:rPr lang="uk-UA" sz="4800" i="1" cap="none" dirty="0" smtClean="0">
                <a:solidFill>
                  <a:srgbClr val="C00000"/>
                </a:solidFill>
              </a:rPr>
              <a:t>Я вас здивую:</a:t>
            </a:r>
            <a:br>
              <a:rPr lang="uk-UA" sz="4800" i="1" cap="none" dirty="0" smtClean="0">
                <a:solidFill>
                  <a:srgbClr val="C00000"/>
                </a:solidFill>
              </a:rPr>
            </a:br>
            <a:r>
              <a:rPr lang="uk-UA" sz="4800" i="1" cap="none" dirty="0" smtClean="0">
                <a:solidFill>
                  <a:srgbClr val="C00000"/>
                </a:solidFill>
              </a:rPr>
              <a:t>…</a:t>
            </a:r>
            <a:r>
              <a:rPr lang="uk-UA" sz="4800" cap="none" dirty="0" smtClean="0"/>
              <a:t/>
            </a:r>
            <a:br>
              <a:rPr lang="uk-UA" sz="4800" cap="none" dirty="0" smtClean="0"/>
            </a:br>
            <a:r>
              <a:rPr lang="uk-UA" sz="4800" i="1" cap="none" dirty="0" smtClean="0"/>
              <a:t>- це </a:t>
            </a:r>
            <a:r>
              <a:rPr lang="uk-UA" sz="4800" i="1" cap="none" dirty="0" smtClean="0">
                <a:solidFill>
                  <a:srgbClr val="00B050"/>
                </a:solidFill>
              </a:rPr>
              <a:t>практичний</a:t>
            </a:r>
            <a:r>
              <a:rPr lang="uk-UA" sz="4800" i="1" cap="none" dirty="0" smtClean="0"/>
              <a:t> курс.</a:t>
            </a:r>
            <a:r>
              <a:rPr lang="uk-UA" sz="4800" cap="none" dirty="0" smtClean="0"/>
              <a:t/>
            </a:r>
            <a:br>
              <a:rPr lang="uk-UA" sz="4800" cap="none" dirty="0" smtClean="0"/>
            </a:br>
            <a:endParaRPr lang="uk-UA" sz="4800" cap="none" dirty="0">
              <a:solidFill>
                <a:srgbClr val="00B050"/>
              </a:solidFill>
            </a:endParaRPr>
          </a:p>
        </p:txBody>
      </p:sp>
      <p:sp>
        <p:nvSpPr>
          <p:cNvPr id="717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C5EB69-4749-4932-8565-8433B7ABC2FB}" type="slidenum">
              <a:rPr lang="ru-RU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445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755576" y="168239"/>
            <a:ext cx="7560840" cy="1368152"/>
          </a:xfrm>
        </p:spPr>
        <p:txBody>
          <a:bodyPr/>
          <a:lstStyle/>
          <a:p>
            <a:pPr algn="ctr"/>
            <a:r>
              <a:rPr lang="uk-UA" sz="4800" b="0" i="1" cap="none" dirty="0" smtClean="0"/>
              <a:t>Почнемо з …</a:t>
            </a:r>
            <a:br>
              <a:rPr lang="uk-UA" sz="4800" b="0" i="1" cap="none" dirty="0" smtClean="0"/>
            </a:br>
            <a:r>
              <a:rPr lang="uk-UA" sz="4800" cap="none" dirty="0" smtClean="0">
                <a:solidFill>
                  <a:srgbClr val="005C2A"/>
                </a:solidFill>
              </a:rPr>
              <a:t>Історії про джип </a:t>
            </a:r>
            <a:r>
              <a:rPr lang="uk-UA" sz="4800" cap="none" dirty="0" smtClean="0"/>
              <a:t/>
            </a:r>
            <a:br>
              <a:rPr lang="uk-UA" sz="4800" cap="none" dirty="0" smtClean="0"/>
            </a:br>
            <a:r>
              <a:rPr lang="uk-UA" sz="4800" cap="none" dirty="0" smtClean="0">
                <a:solidFill>
                  <a:srgbClr val="0070C0"/>
                </a:solidFill>
              </a:rPr>
              <a:t/>
            </a:r>
            <a:br>
              <a:rPr lang="uk-UA" sz="4800" cap="none" dirty="0" smtClean="0">
                <a:solidFill>
                  <a:srgbClr val="0070C0"/>
                </a:solidFill>
              </a:rPr>
            </a:br>
            <a:endParaRPr lang="uk-UA" sz="4800" cap="none" dirty="0">
              <a:solidFill>
                <a:srgbClr val="00B050"/>
              </a:solidFill>
            </a:endParaRPr>
          </a:p>
        </p:txBody>
      </p:sp>
      <p:sp>
        <p:nvSpPr>
          <p:cNvPr id="717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C5EB69-4749-4932-8565-8433B7ABC2FB}" type="slidenum">
              <a:rPr lang="ru-RU"/>
              <a:pPr/>
              <a:t>9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28800"/>
            <a:ext cx="7488833" cy="52565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644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1529</TotalTime>
  <Words>918</Words>
  <Application>Microsoft Office PowerPoint</Application>
  <PresentationFormat>Экран (4:3)</PresentationFormat>
  <Paragraphs>150</Paragraphs>
  <Slides>49</Slides>
  <Notes>13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1" baseType="lpstr">
      <vt:lpstr>Тема Office</vt:lpstr>
      <vt:lpstr>Документ</vt:lpstr>
      <vt:lpstr>Київський національний торговельно-економічний університет</vt:lpstr>
      <vt:lpstr>Слайд 2</vt:lpstr>
      <vt:lpstr> Як ви думаєте, з чого складається  Портфель інвестора? …</vt:lpstr>
      <vt:lpstr>Портфель інвестора включає не тільки    цінні папери,  але й …     антикваріат      сучасне мистецтво а також …???</vt:lpstr>
      <vt:lpstr>а також ??? …</vt:lpstr>
      <vt:lpstr>А також: </vt:lpstr>
      <vt:lpstr> Ви думаєте, що Портфельне інвестування - теоретична дисципліна? …</vt:lpstr>
      <vt:lpstr>Якщо Ви дійсно вважаєте, що «Портфельне інвестування» - це теорія, Я вас здивую: … - це практичний курс. </vt:lpstr>
      <vt:lpstr>Почнемо з … Історії про джип   </vt:lpstr>
      <vt:lpstr> Приклад: "Історія про джип і комісійну винагороду" </vt:lpstr>
      <vt:lpstr> </vt:lpstr>
      <vt:lpstr> Але  Ви відкрили тему №2 і виправили розрахунок інвестора, і тепер… </vt:lpstr>
      <vt:lpstr>Висновок: «Портфельне інвестування» – це реальні гроші, які можна заробити ще ДО іспиту </vt:lpstr>
      <vt:lpstr>На «Портфельному інвестуванні» ви дізнаєтеся про методи, які використовують щодня:   - Приватний інвестор   - Трейдер   - Керуючий активами фонду   - Фінансовий аналітик   - Фінансовий менеджер   </vt:lpstr>
      <vt:lpstr>Слайд 15</vt:lpstr>
      <vt:lpstr>Слайд 16</vt:lpstr>
      <vt:lpstr>Слайд 17</vt:lpstr>
      <vt:lpstr>Курс включає в себе інноваційні навчальні кейси, близькі до реальних бізнес-завдань  Ви дізнаєтесь:     - Як знайти інвестиції для Вашого старт-апу  - Куди вкласти гроші, щоб досягнути Вашої мети  - Як отримати весь фондовий ринок України лише за 10 грн.  - Як інвестувати в нерухомість або венчурний бізнес, витративши не більше 10 тис. грн.      </vt:lpstr>
      <vt:lpstr>    - Як здійснити / купити Вашу мрію?   - Як розрахувати доходність та ризик Ваших інвестицій  - Як обрати банк для  депозиту, інвестиційний та пенсійний фонд     </vt:lpstr>
      <vt:lpstr> Нарешті,    Ви дізнаєтесь секрет: !!!</vt:lpstr>
      <vt:lpstr>Слайд 21</vt:lpstr>
      <vt:lpstr>Слайд 22</vt:lpstr>
      <vt:lpstr>Плюс:  Ви також зможете з великою точністю  спрогнозувати свою оцінку на іспиті </vt:lpstr>
      <vt:lpstr>Слайд 24</vt:lpstr>
      <vt:lpstr> БОНУС  Ви також навчитесь: Працювати в команді Виступати з презентацією перед потенційними інвесторами Завойовувати аудиторію Цікаво проводити дискусію та бути переконливим  </vt:lpstr>
      <vt:lpstr>Отримувати від цього                      задоволення</vt:lpstr>
      <vt:lpstr>Основні причини для вивчення курсу «Портфельне інвестування»</vt:lpstr>
      <vt:lpstr>Наші партнери</vt:lpstr>
      <vt:lpstr>Слайд 29</vt:lpstr>
      <vt:lpstr>Stock Market: Юрій Бойко</vt:lpstr>
      <vt:lpstr>Агенція відносин з інвесторами: Оксана Параскева, Олександр Нікішев</vt:lpstr>
      <vt:lpstr>ОТР: Григорий Овчаренко</vt:lpstr>
      <vt:lpstr>Трейдер Олександр Циглін, автор книги «Біржа/ua»</vt:lpstr>
      <vt:lpstr>Українська асоціація інвестиційного бізнесу - УАІБ</vt:lpstr>
      <vt:lpstr>Українська біржа – ux.ua</vt:lpstr>
      <vt:lpstr>Слайд 36</vt:lpstr>
      <vt:lpstr>Слайд 37</vt:lpstr>
      <vt:lpstr>Слайд 38</vt:lpstr>
      <vt:lpstr>Слайд 39</vt:lpstr>
      <vt:lpstr>Слайд 40</vt:lpstr>
      <vt:lpstr>А що кажуть випускники?</vt:lpstr>
      <vt:lpstr>Слайд 42</vt:lpstr>
      <vt:lpstr>Ірина Агаркова:</vt:lpstr>
      <vt:lpstr>Слайд 44</vt:lpstr>
      <vt:lpstr>Знайомство…</vt:lpstr>
      <vt:lpstr>Слайд 46</vt:lpstr>
      <vt:lpstr>Жураховська Людмила Валентинівна, к.е.н., МВА</vt:lpstr>
      <vt:lpstr>Слайд 48</vt:lpstr>
      <vt:lpstr>Дякуємо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Київський національний торговельно-економічний університет</dc:title>
  <dc:creator>Alex</dc:creator>
  <cp:lastModifiedBy>Admin</cp:lastModifiedBy>
  <cp:revision>670</cp:revision>
  <dcterms:created xsi:type="dcterms:W3CDTF">2011-04-07T10:06:58Z</dcterms:created>
  <dcterms:modified xsi:type="dcterms:W3CDTF">2021-02-11T13:18:46Z</dcterms:modified>
</cp:coreProperties>
</file>