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43" r:id="rId3"/>
    <p:sldId id="369" r:id="rId4"/>
    <p:sldId id="446" r:id="rId5"/>
    <p:sldId id="447" r:id="rId6"/>
    <p:sldId id="448" r:id="rId7"/>
    <p:sldId id="449" r:id="rId8"/>
    <p:sldId id="453" r:id="rId9"/>
    <p:sldId id="450" r:id="rId10"/>
    <p:sldId id="451" r:id="rId11"/>
    <p:sldId id="444" r:id="rId12"/>
    <p:sldId id="370" r:id="rId13"/>
    <p:sldId id="454" r:id="rId14"/>
    <p:sldId id="455" r:id="rId15"/>
    <p:sldId id="457" r:id="rId16"/>
    <p:sldId id="469" r:id="rId17"/>
    <p:sldId id="474" r:id="rId18"/>
    <p:sldId id="473" r:id="rId19"/>
    <p:sldId id="466" r:id="rId20"/>
    <p:sldId id="472" r:id="rId21"/>
    <p:sldId id="470" r:id="rId22"/>
    <p:sldId id="475" r:id="rId23"/>
    <p:sldId id="471" r:id="rId24"/>
    <p:sldId id="465" r:id="rId25"/>
    <p:sldId id="458" r:id="rId26"/>
    <p:sldId id="481" r:id="rId27"/>
    <p:sldId id="482" r:id="rId28"/>
    <p:sldId id="483" r:id="rId29"/>
    <p:sldId id="484" r:id="rId30"/>
    <p:sldId id="485" r:id="rId31"/>
    <p:sldId id="486" r:id="rId32"/>
    <p:sldId id="464" r:id="rId33"/>
    <p:sldId id="467" r:id="rId34"/>
    <p:sldId id="477" r:id="rId35"/>
    <p:sldId id="476" r:id="rId36"/>
    <p:sldId id="332" r:id="rId37"/>
    <p:sldId id="479" r:id="rId38"/>
    <p:sldId id="468" r:id="rId39"/>
    <p:sldId id="462" r:id="rId40"/>
    <p:sldId id="478" r:id="rId41"/>
    <p:sldId id="488" r:id="rId42"/>
    <p:sldId id="489" r:id="rId43"/>
    <p:sldId id="283" r:id="rId44"/>
    <p:sldId id="490" r:id="rId4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C2A"/>
    <a:srgbClr val="9F3A11"/>
    <a:srgbClr val="FF3300"/>
    <a:srgbClr val="00FF00"/>
    <a:srgbClr val="39F52B"/>
    <a:srgbClr val="CCF83E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9485" autoAdjust="0"/>
    <p:restoredTop sz="94564" autoAdjust="0"/>
  </p:normalViewPr>
  <p:slideViewPr>
    <p:cSldViewPr>
      <p:cViewPr varScale="1">
        <p:scale>
          <a:sx n="115" d="100"/>
          <a:sy n="115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7B731BE-BE03-4906-823D-6EBD6DE30A1C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A75A437-2CB9-4AD1-B017-58D7A330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21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A48032-9A6F-4123-92EB-D85C5102353E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A3D9DD-E225-4C33-8FCF-577FD796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95910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86881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6411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42941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9891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7110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8237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1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6B5A2B-5057-423A-B472-ADC2F45EFA7A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15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2537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8565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DEC4-8B91-4474-A1D3-E286814A8F0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3F5F-EE6B-4249-8615-537ABE4B1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7FE7-434B-47C5-B89C-495B8D16209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9137-FE68-4240-B9D7-2DD92801C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9A26-11DE-48FB-A2EC-50D176DE0C1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4EFD-EFB2-4AAD-871B-C35FDA05D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216A-6704-4BA7-8052-67AE9BA1EFE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2323-E2C3-456B-8ED2-07794081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AAD-1E67-418E-923B-707C20ADA15E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3C9A-9313-4063-836B-010EB2AA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20AB-30D0-409D-A3B5-DF2D173FB9B7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00EF-3689-422C-B2C1-36673B89B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3BC4-3C60-4DA9-8660-7C089D9028BC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3120-BA1E-4AD4-8F6D-48ECF69B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517F-02B3-49B6-87A7-F325166CECB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6341-1810-40B2-8343-22CFEE58D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5FE7-8A7F-46D2-BDD6-C2238D5718D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25FE-BC99-4BC0-803D-297F90E55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481C-4BF4-4BCB-AFDB-CA6E2880239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DAC3-4EFD-4F43-B423-68BF7144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26C7-FB31-4C40-822F-48D33484B92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14BB-9D93-4A9A-9B73-8F76F94E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8BA2C0-B8BB-47D6-B7E2-654F86454448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C03C86-CA14-4CEC-87C5-1945BC36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www.nettrader.ru/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kbs_knteu@i.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2DDADE-76F4-4E39-B8F1-A2F5485963E9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497887" cy="576262"/>
          </a:xfrm>
        </p:spPr>
        <p:txBody>
          <a:bodyPr/>
          <a:lstStyle/>
          <a:p>
            <a:r>
              <a:rPr lang="uk-UA" sz="2000" dirty="0" smtClean="0"/>
              <a:t>Київський національний торговельно-економічний університет</a:t>
            </a:r>
            <a:endParaRPr lang="ru-RU" sz="20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08920"/>
            <a:ext cx="7704856" cy="2664296"/>
          </a:xfrm>
        </p:spPr>
        <p:txBody>
          <a:bodyPr/>
          <a:lstStyle/>
          <a:p>
            <a:r>
              <a:rPr lang="uk-UA" sz="5400" b="1" dirty="0" smtClean="0">
                <a:solidFill>
                  <a:srgbClr val="00B050"/>
                </a:solidFill>
              </a:rPr>
              <a:t>Фінансовий ринок</a:t>
            </a:r>
            <a:endParaRPr lang="en-US" sz="5400" b="1" dirty="0" smtClean="0">
              <a:solidFill>
                <a:srgbClr val="00B050"/>
              </a:solidFill>
            </a:endParaRPr>
          </a:p>
          <a:p>
            <a:r>
              <a:rPr lang="uk-UA" dirty="0" smtClean="0">
                <a:solidFill>
                  <a:srgbClr val="00B050"/>
                </a:solidFill>
              </a:rPr>
              <a:t>Презентація ефективного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практичного</a:t>
            </a:r>
            <a:r>
              <a:rPr lang="uk-UA" dirty="0" smtClean="0">
                <a:solidFill>
                  <a:srgbClr val="00B050"/>
                </a:solidFill>
              </a:rPr>
              <a:t> курсу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915816" y="5301208"/>
            <a:ext cx="5508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400" dirty="0" smtClean="0">
                <a:solidFill>
                  <a:srgbClr val="FF0000"/>
                </a:solidFill>
              </a:rPr>
              <a:t>Людмила </a:t>
            </a:r>
            <a:r>
              <a:rPr lang="uk-UA" sz="2400" dirty="0" err="1" smtClean="0">
                <a:solidFill>
                  <a:srgbClr val="FF0000"/>
                </a:solidFill>
              </a:rPr>
              <a:t>Жураховська</a:t>
            </a:r>
            <a:r>
              <a:rPr lang="uk-UA" sz="2400" dirty="0" smtClean="0"/>
              <a:t>, </a:t>
            </a:r>
            <a:r>
              <a:rPr lang="uk-UA" sz="2400" dirty="0" err="1" smtClean="0"/>
              <a:t>к.е.н</a:t>
            </a:r>
            <a:r>
              <a:rPr lang="uk-UA" sz="2400" dirty="0" smtClean="0"/>
              <a:t>., М</a:t>
            </a:r>
            <a:r>
              <a:rPr lang="en-US" sz="2400" dirty="0" smtClean="0"/>
              <a:t>B</a:t>
            </a:r>
            <a:r>
              <a:rPr lang="uk-UA" sz="2400" dirty="0" smtClean="0"/>
              <a:t>А,</a:t>
            </a:r>
          </a:p>
          <a:p>
            <a:pPr algn="r"/>
            <a:r>
              <a:rPr lang="uk-UA" sz="2400" dirty="0" smtClean="0"/>
              <a:t>доцент </a:t>
            </a:r>
            <a:r>
              <a:rPr lang="uk-UA" sz="2400" dirty="0"/>
              <a:t>кафедри банківської справи</a:t>
            </a:r>
          </a:p>
          <a:p>
            <a:pPr algn="r"/>
            <a:r>
              <a:rPr lang="ru-RU" sz="2400" dirty="0" err="1" smtClean="0"/>
              <a:t>Представник</a:t>
            </a:r>
            <a:r>
              <a:rPr lang="ru-RU" sz="2400" dirty="0" smtClean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у RIPS EMEA</a:t>
            </a:r>
            <a:r>
              <a:rPr lang="ru-RU" dirty="0"/>
              <a:t> 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4" name="Picture 4" descr="C:\Users\Alex\Desktop\10322385e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152"/>
            <a:ext cx="2376264" cy="19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2146349"/>
          </a:xfrm>
        </p:spPr>
        <p:txBody>
          <a:bodyPr rtlCol="0">
            <a:normAutofit fontScale="90000"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ru-RU" sz="4000" b="1" kern="1200" dirty="0" err="1" smtClean="0">
                <a:solidFill>
                  <a:srgbClr val="005C2A"/>
                </a:solidFill>
                <a:ea typeface="+mj-ea"/>
                <a:cs typeface="+mj-cs"/>
              </a:rPr>
              <a:t>Висновок</a:t>
            </a:r>
            <a:r>
              <a:rPr lang="ru-RU" sz="4000" b="1" kern="1200" dirty="0" smtClean="0">
                <a:solidFill>
                  <a:srgbClr val="005C2A"/>
                </a:solidFill>
                <a:ea typeface="+mj-ea"/>
                <a:cs typeface="+mj-cs"/>
              </a:rPr>
              <a:t>: </a:t>
            </a:r>
            <a:r>
              <a:rPr lang="uk-UA" altLang="ru-RU" sz="4000" b="1" dirty="0" smtClean="0">
                <a:solidFill>
                  <a:srgbClr val="00B050"/>
                </a:solidFill>
              </a:rPr>
              <a:t>«</a:t>
            </a:r>
            <a:r>
              <a:rPr lang="uk-UA" altLang="ru-RU" sz="4000" b="1" dirty="0">
                <a:solidFill>
                  <a:srgbClr val="00B050"/>
                </a:solidFill>
              </a:rPr>
              <a:t>Фінансовий ринок»</a:t>
            </a:r>
            <a:r>
              <a:rPr lang="uk-UA" altLang="ru-RU" sz="4000" b="1" dirty="0">
                <a:solidFill>
                  <a:srgbClr val="C00000"/>
                </a:solidFill>
              </a:rPr>
              <a:t> – це реальні гроші, </a:t>
            </a:r>
            <a:r>
              <a:rPr lang="uk-UA" altLang="ru-RU" sz="3600" dirty="0"/>
              <a:t>які можна заробити </a:t>
            </a:r>
            <a:r>
              <a:rPr lang="uk-UA" altLang="ru-RU" sz="3600" dirty="0" smtClean="0"/>
              <a:t>після іспиту</a:t>
            </a:r>
            <a:r>
              <a:rPr lang="uk-UA" altLang="ru-RU" sz="4000" dirty="0"/>
              <a:t/>
            </a:r>
            <a:br>
              <a:rPr lang="uk-UA" altLang="ru-RU" sz="4000" dirty="0"/>
            </a:br>
            <a:endParaRPr lang="ru-RU" sz="4000" b="1" kern="1200" dirty="0">
              <a:solidFill>
                <a:srgbClr val="005C2A"/>
              </a:solidFill>
              <a:ea typeface="+mj-ea"/>
              <a:cs typeface="+mj-cs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4824536"/>
          </a:xfrm>
        </p:spPr>
        <p:txBody>
          <a:bodyPr/>
          <a:lstStyle/>
          <a:p>
            <a:pPr eaLnBrk="1" hangingPunct="1"/>
            <a:r>
              <a:rPr lang="uk-UA" altLang="ru-RU" dirty="0" smtClean="0"/>
              <a:t>Інвестор збирався </a:t>
            </a:r>
            <a:r>
              <a:rPr lang="uk-UA" altLang="ru-RU" b="1" dirty="0" smtClean="0"/>
              <a:t>наказати</a:t>
            </a:r>
            <a:r>
              <a:rPr lang="uk-UA" altLang="ru-RU" dirty="0" smtClean="0"/>
              <a:t> Вас за те, що Ви </a:t>
            </a:r>
            <a:r>
              <a:rPr lang="uk-UA" altLang="ru-RU" b="1" dirty="0" smtClean="0"/>
              <a:t>втратили</a:t>
            </a:r>
            <a:r>
              <a:rPr lang="uk-UA" altLang="ru-RU" dirty="0" smtClean="0"/>
              <a:t> </a:t>
            </a:r>
            <a:r>
              <a:rPr lang="uk-UA" altLang="ru-RU" b="1" dirty="0" smtClean="0"/>
              <a:t>11%</a:t>
            </a:r>
            <a:r>
              <a:rPr lang="uk-UA" altLang="ru-RU" dirty="0" smtClean="0"/>
              <a:t> його грошей</a:t>
            </a:r>
          </a:p>
          <a:p>
            <a:pPr marL="0" indent="0" eaLnBrk="1" hangingPunct="1">
              <a:buNone/>
            </a:pPr>
            <a:r>
              <a:rPr lang="uk-UA" altLang="ru-RU" dirty="0" smtClean="0"/>
              <a:t>Але  завдяки</a:t>
            </a:r>
            <a:r>
              <a:rPr lang="uk-UA" altLang="ru-RU" dirty="0" smtClean="0">
                <a:solidFill>
                  <a:srgbClr val="00B050"/>
                </a:solidFill>
              </a:rPr>
              <a:t> </a:t>
            </a:r>
            <a:r>
              <a:rPr lang="uk-UA" altLang="ru-RU" b="1" dirty="0" smtClean="0">
                <a:solidFill>
                  <a:srgbClr val="00B050"/>
                </a:solidFill>
              </a:rPr>
              <a:t>«Фінансовому ринку» </a:t>
            </a:r>
            <a:r>
              <a:rPr lang="uk-UA" altLang="ru-RU" dirty="0" smtClean="0">
                <a:solidFill>
                  <a:srgbClr val="00B050"/>
                </a:solidFill>
              </a:rPr>
              <a:t>Ви зробили </a:t>
            </a:r>
            <a:r>
              <a:rPr lang="uk-UA" altLang="ru-RU" b="1" dirty="0" smtClean="0">
                <a:solidFill>
                  <a:srgbClr val="7030A0"/>
                </a:solidFill>
              </a:rPr>
              <a:t>вірний</a:t>
            </a:r>
            <a:r>
              <a:rPr lang="uk-UA" altLang="ru-RU" dirty="0" smtClean="0">
                <a:solidFill>
                  <a:srgbClr val="00B050"/>
                </a:solidFill>
              </a:rPr>
              <a:t> розрахунок, і тепер</a:t>
            </a:r>
            <a:r>
              <a:rPr lang="uk-UA" altLang="ru-RU" dirty="0" smtClean="0"/>
              <a:t>:</a:t>
            </a:r>
          </a:p>
          <a:p>
            <a:pPr eaLnBrk="1" hangingPunct="1"/>
            <a:r>
              <a:rPr lang="uk-UA" altLang="ru-RU" dirty="0" smtClean="0"/>
              <a:t>Інвестор </a:t>
            </a:r>
            <a:r>
              <a:rPr lang="uk-UA" altLang="ru-RU" b="1" dirty="0" smtClean="0">
                <a:solidFill>
                  <a:srgbClr val="C00000"/>
                </a:solidFill>
              </a:rPr>
              <a:t>заплатить</a:t>
            </a:r>
            <a:r>
              <a:rPr lang="uk-UA" altLang="ru-RU" dirty="0" smtClean="0"/>
              <a:t> Вам </a:t>
            </a:r>
            <a:r>
              <a:rPr lang="uk-UA" altLang="ru-RU" b="1" dirty="0" smtClean="0">
                <a:solidFill>
                  <a:srgbClr val="C00000"/>
                </a:solidFill>
              </a:rPr>
              <a:t>комісійну винагороду</a:t>
            </a:r>
            <a:r>
              <a:rPr lang="uk-UA" altLang="ru-RU" dirty="0" smtClean="0"/>
              <a:t> за те, що Ви </a:t>
            </a:r>
            <a:r>
              <a:rPr lang="uk-UA" altLang="ru-RU" b="1" dirty="0" smtClean="0">
                <a:solidFill>
                  <a:srgbClr val="C00000"/>
                </a:solidFill>
              </a:rPr>
              <a:t>збільшили</a:t>
            </a:r>
            <a:r>
              <a:rPr lang="uk-UA" altLang="ru-RU" dirty="0" smtClean="0"/>
              <a:t> його гроші на </a:t>
            </a:r>
            <a:r>
              <a:rPr lang="uk-UA" altLang="ru-RU" b="1" dirty="0" smtClean="0">
                <a:solidFill>
                  <a:srgbClr val="C00000"/>
                </a:solidFill>
              </a:rPr>
              <a:t>77%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6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5688632"/>
          </a:xfrm>
        </p:spPr>
        <p:txBody>
          <a:bodyPr/>
          <a:lstStyle/>
          <a:p>
            <a:r>
              <a:rPr lang="uk-UA" sz="3600" cap="none" dirty="0" smtClean="0">
                <a:solidFill>
                  <a:srgbClr val="005C2A"/>
                </a:solidFill>
              </a:rPr>
              <a:t>На «Фінансовому ринку» ви дізнаєтеся про </a:t>
            </a:r>
            <a:r>
              <a:rPr lang="uk-UA" sz="3600" i="1" cap="none" dirty="0" smtClean="0">
                <a:solidFill>
                  <a:srgbClr val="9F3A11"/>
                </a:solidFill>
              </a:rPr>
              <a:t>методи</a:t>
            </a:r>
            <a:r>
              <a:rPr lang="uk-UA" sz="3600" cap="none" dirty="0" smtClean="0">
                <a:solidFill>
                  <a:srgbClr val="005C2A"/>
                </a:solidFill>
              </a:rPr>
              <a:t>, які використовують щодня:</a:t>
            </a:r>
            <a:br>
              <a:rPr lang="uk-UA" sz="3600" cap="none" dirty="0" smtClean="0">
                <a:solidFill>
                  <a:srgbClr val="005C2A"/>
                </a:solidFill>
              </a:rPr>
            </a:br>
            <a:r>
              <a:rPr lang="uk-UA" sz="3600" dirty="0" smtClean="0">
                <a:solidFill>
                  <a:srgbClr val="005C2A"/>
                </a:solidFill>
              </a:rPr>
              <a:t>  - П</a:t>
            </a:r>
            <a:r>
              <a:rPr lang="uk-UA" sz="3600" cap="none" dirty="0" smtClean="0"/>
              <a:t>риватний інвестор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9F3A11"/>
                </a:solidFill>
              </a:rPr>
              <a:t>Ф</a:t>
            </a:r>
            <a:r>
              <a:rPr lang="uk-UA" sz="3600" cap="none" dirty="0" smtClean="0"/>
              <a:t>інансовий менеджер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FF0000"/>
                </a:solidFill>
              </a:rPr>
              <a:t>Т</a:t>
            </a:r>
            <a:r>
              <a:rPr lang="uk-UA" sz="3600" cap="none" dirty="0" smtClean="0"/>
              <a:t>рейдер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7030A0"/>
                </a:solidFill>
              </a:rPr>
              <a:t>Б</a:t>
            </a:r>
            <a:r>
              <a:rPr lang="uk-UA" sz="3600" cap="none" dirty="0" smtClean="0"/>
              <a:t>рокер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0070C0"/>
                </a:solidFill>
              </a:rPr>
              <a:t>Ф</a:t>
            </a:r>
            <a:r>
              <a:rPr lang="uk-UA" sz="3600" cap="none" dirty="0" smtClean="0"/>
              <a:t>інансовий аналітик</a:t>
            </a:r>
            <a:r>
              <a:rPr lang="ru-RU" sz="3600" cap="none" dirty="0" smtClean="0"/>
              <a:t/>
            </a:r>
            <a:br>
              <a:rPr lang="ru-RU" sz="3600" cap="none" dirty="0" smtClean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11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ржа 9 августа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67" y="260648"/>
            <a:ext cx="8690077" cy="62646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5400" y="404664"/>
            <a:ext cx="7759008" cy="6120680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>
                <a:solidFill>
                  <a:srgbClr val="005C2A"/>
                </a:solidFill>
              </a:rPr>
              <a:t>Цей курс готує Вас до кар'єри в сфері управління інвестиціями. </a:t>
            </a:r>
            <a:endParaRPr lang="uk-UA" sz="4000" b="1" dirty="0" smtClean="0">
              <a:solidFill>
                <a:srgbClr val="005C2A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005C2A"/>
                </a:solidFill>
              </a:rPr>
              <a:t>Ви отримаєте базові знання для роботи в </a:t>
            </a:r>
            <a:endParaRPr lang="uk-UA" sz="2800" b="1" dirty="0" smtClean="0">
              <a:solidFill>
                <a:srgbClr val="005C2A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К</a:t>
            </a:r>
            <a:r>
              <a:rPr lang="uk-UA" sz="2800" b="1" dirty="0" smtClean="0">
                <a:solidFill>
                  <a:srgbClr val="005C2A"/>
                </a:solidFill>
              </a:rPr>
              <a:t>омпанії </a:t>
            </a:r>
            <a:r>
              <a:rPr lang="uk-UA" sz="2800" b="1" dirty="0">
                <a:solidFill>
                  <a:srgbClr val="005C2A"/>
                </a:solidFill>
              </a:rPr>
              <a:t>з управління </a:t>
            </a:r>
            <a:r>
              <a:rPr lang="uk-UA" sz="2800" b="1" dirty="0" smtClean="0">
                <a:solidFill>
                  <a:srgbClr val="005C2A"/>
                </a:solidFill>
              </a:rPr>
              <a:t>активами</a:t>
            </a:r>
          </a:p>
          <a:p>
            <a:r>
              <a:rPr lang="uk-UA" sz="2800" b="1" dirty="0">
                <a:solidFill>
                  <a:srgbClr val="FF3300"/>
                </a:solidFill>
              </a:rPr>
              <a:t>С</a:t>
            </a:r>
            <a:r>
              <a:rPr lang="uk-UA" sz="2800" b="1" dirty="0" smtClean="0">
                <a:solidFill>
                  <a:srgbClr val="005C2A"/>
                </a:solidFill>
              </a:rPr>
              <a:t>траховій компанії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Б</a:t>
            </a:r>
            <a:r>
              <a:rPr lang="uk-UA" sz="2800" b="1" dirty="0">
                <a:solidFill>
                  <a:srgbClr val="005C2A"/>
                </a:solidFill>
              </a:rPr>
              <a:t>рокерські </a:t>
            </a:r>
            <a:r>
              <a:rPr lang="uk-UA" sz="2800" b="1" dirty="0" smtClean="0">
                <a:solidFill>
                  <a:srgbClr val="005C2A"/>
                </a:solidFill>
              </a:rPr>
              <a:t>фірми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uk-UA" sz="2800" b="1" dirty="0" smtClean="0">
                <a:solidFill>
                  <a:srgbClr val="005C2A"/>
                </a:solidFill>
              </a:rPr>
              <a:t>нвестиційному </a:t>
            </a:r>
            <a:r>
              <a:rPr lang="uk-UA" sz="2800" b="1" dirty="0">
                <a:solidFill>
                  <a:srgbClr val="005C2A"/>
                </a:solidFill>
              </a:rPr>
              <a:t>банку. </a:t>
            </a:r>
            <a:endParaRPr lang="uk-UA" sz="2800" b="1" dirty="0" smtClean="0">
              <a:solidFill>
                <a:srgbClr val="005C2A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005C2A"/>
                </a:solidFill>
              </a:rPr>
              <a:t>Ваші знання і професійні навички будуть також цінними для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Ф</a:t>
            </a:r>
            <a:r>
              <a:rPr lang="uk-UA" sz="2800" b="1" dirty="0" smtClean="0">
                <a:solidFill>
                  <a:srgbClr val="005C2A"/>
                </a:solidFill>
              </a:rPr>
              <a:t>інансових </a:t>
            </a:r>
            <a:r>
              <a:rPr lang="uk-UA" sz="2800" b="1" dirty="0">
                <a:solidFill>
                  <a:srgbClr val="005C2A"/>
                </a:solidFill>
              </a:rPr>
              <a:t>відділів промислових корпорацій. </a:t>
            </a:r>
            <a:endParaRPr lang="ru-RU" sz="2800" b="1" dirty="0">
              <a:solidFill>
                <a:srgbClr val="005C2A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b="1" dirty="0">
                <a:solidFill>
                  <a:srgbClr val="005C2A"/>
                </a:solidFill>
              </a:rPr>
              <a:t>Ви також навчитесь </a:t>
            </a:r>
            <a:endParaRPr lang="uk-UA" sz="4000" b="1" dirty="0" smtClean="0">
              <a:solidFill>
                <a:srgbClr val="005C2A"/>
              </a:solidFill>
            </a:endParaRPr>
          </a:p>
          <a:p>
            <a:r>
              <a:rPr lang="uk-UA" sz="4000" b="1" dirty="0" smtClean="0">
                <a:solidFill>
                  <a:srgbClr val="7030A0"/>
                </a:solidFill>
              </a:rPr>
              <a:t>знаходити</a:t>
            </a:r>
            <a:r>
              <a:rPr lang="uk-UA" sz="4000" b="1" dirty="0" smtClean="0">
                <a:solidFill>
                  <a:srgbClr val="005C2A"/>
                </a:solidFill>
              </a:rPr>
              <a:t> </a:t>
            </a:r>
            <a:r>
              <a:rPr lang="uk-UA" sz="4000" b="1" dirty="0">
                <a:solidFill>
                  <a:srgbClr val="7030A0"/>
                </a:solidFill>
              </a:rPr>
              <a:t>гроші</a:t>
            </a:r>
            <a:r>
              <a:rPr lang="uk-UA" sz="4000" b="1" dirty="0">
                <a:solidFill>
                  <a:srgbClr val="005C2A"/>
                </a:solidFill>
              </a:rPr>
              <a:t> для </a:t>
            </a:r>
            <a:r>
              <a:rPr lang="uk-UA" sz="4000" b="1" dirty="0">
                <a:solidFill>
                  <a:srgbClr val="C00000"/>
                </a:solidFill>
              </a:rPr>
              <a:t>власного бізнесу </a:t>
            </a:r>
            <a:r>
              <a:rPr lang="uk-UA" sz="4000" b="1" dirty="0">
                <a:solidFill>
                  <a:srgbClr val="005C2A"/>
                </a:solidFill>
              </a:rPr>
              <a:t>на фінансовому ринку </a:t>
            </a:r>
            <a:r>
              <a:rPr lang="uk-UA" sz="4000" b="1" dirty="0" smtClean="0">
                <a:solidFill>
                  <a:srgbClr val="005C2A"/>
                </a:solidFill>
              </a:rPr>
              <a:t>та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інвестувати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rgbClr val="C00000"/>
                </a:solidFill>
              </a:rPr>
              <a:t>власні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rgbClr val="005C2A"/>
                </a:solidFill>
              </a:rPr>
              <a:t>кошти.</a:t>
            </a:r>
            <a:endParaRPr lang="ru-RU" sz="4000" b="1" dirty="0">
              <a:solidFill>
                <a:srgbClr val="005C2A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15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568952" cy="6604842"/>
          </a:xfrm>
        </p:spPr>
        <p:txBody>
          <a:bodyPr/>
          <a:lstStyle/>
          <a:p>
            <a:pPr lvl="0"/>
            <a:r>
              <a:rPr lang="uk-UA" sz="3200" cap="none" dirty="0">
                <a:solidFill>
                  <a:srgbClr val="005C2A"/>
                </a:solidFill>
              </a:rPr>
              <a:t>Курс включає в себе інноваційні навчальні кейси, </a:t>
            </a:r>
            <a:r>
              <a:rPr lang="uk-UA" sz="3200" u="sng" cap="none" dirty="0">
                <a:solidFill>
                  <a:srgbClr val="005C2A"/>
                </a:solidFill>
              </a:rPr>
              <a:t>близькі до реальних </a:t>
            </a:r>
            <a:r>
              <a:rPr lang="uk-UA" sz="3200" u="sng" cap="none" dirty="0" smtClean="0">
                <a:solidFill>
                  <a:srgbClr val="005C2A"/>
                </a:solidFill>
              </a:rPr>
              <a:t>бізнес-завдань</a:t>
            </a:r>
            <a:r>
              <a:rPr lang="ru-RU" sz="2400" u="sng" cap="none" dirty="0" smtClean="0"/>
              <a:t/>
            </a:r>
            <a:br>
              <a:rPr lang="ru-RU" sz="2400" u="sng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uk-UA" sz="2800" cap="none" dirty="0" smtClean="0">
                <a:solidFill>
                  <a:srgbClr val="7030A0"/>
                </a:solidFill>
              </a:rPr>
              <a:t>Ви дізнаєтесь</a:t>
            </a:r>
            <a:r>
              <a:rPr lang="uk-UA" sz="2800" cap="none" dirty="0" smtClean="0"/>
              <a:t>: </a:t>
            </a:r>
            <a:br>
              <a:rPr lang="uk-UA" sz="2800" cap="none" dirty="0" smtClean="0"/>
            </a:br>
            <a:r>
              <a:rPr lang="uk-UA" sz="2800" cap="none" dirty="0" smtClean="0"/>
              <a:t> </a:t>
            </a:r>
            <a:br>
              <a:rPr lang="uk-UA" sz="2800" cap="none" dirty="0" smtClean="0"/>
            </a:br>
            <a:r>
              <a:rPr lang="uk-UA" sz="2800" cap="none" dirty="0" smtClean="0"/>
              <a:t> </a:t>
            </a:r>
            <a:r>
              <a:rPr lang="uk-UA" sz="3200" cap="none" dirty="0" smtClean="0"/>
              <a:t>- Як знайти інвестиції для </a:t>
            </a:r>
            <a:r>
              <a:rPr lang="uk-UA" sz="3200" cap="none" dirty="0" smtClean="0">
                <a:solidFill>
                  <a:srgbClr val="C00000"/>
                </a:solidFill>
              </a:rPr>
              <a:t>Вашого старт-апу</a:t>
            </a:r>
            <a:r>
              <a:rPr lang="ru-RU" sz="3200" cap="none" dirty="0" smtClean="0">
                <a:solidFill>
                  <a:srgbClr val="C00000"/>
                </a:solidFill>
              </a:rPr>
              <a:t/>
            </a:r>
            <a:br>
              <a:rPr lang="ru-RU" sz="3200" cap="none" dirty="0" smtClean="0">
                <a:solidFill>
                  <a:srgbClr val="C00000"/>
                </a:solidFill>
              </a:rPr>
            </a:br>
            <a:r>
              <a:rPr lang="ru-RU" sz="3200" cap="none" dirty="0" smtClean="0"/>
              <a:t> - Я</a:t>
            </a:r>
            <a:r>
              <a:rPr lang="uk-UA" sz="3200" cap="none" dirty="0" smtClean="0"/>
              <a:t>к </a:t>
            </a:r>
            <a:r>
              <a:rPr lang="uk-UA" sz="3200" cap="none" dirty="0" smtClean="0">
                <a:solidFill>
                  <a:srgbClr val="005C2A"/>
                </a:solidFill>
              </a:rPr>
              <a:t>випустити акції / облігації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К</a:t>
            </a:r>
            <a:r>
              <a:rPr lang="uk-UA" sz="3200" cap="none" dirty="0" err="1" smtClean="0"/>
              <a:t>уди</a:t>
            </a:r>
            <a:r>
              <a:rPr lang="uk-UA" sz="3200" cap="none" dirty="0" smtClean="0"/>
              <a:t> вкласти гроші, щоб досягнути </a:t>
            </a:r>
            <a:r>
              <a:rPr lang="uk-UA" sz="3200" cap="none" dirty="0" smtClean="0">
                <a:solidFill>
                  <a:srgbClr val="FF0000"/>
                </a:solidFill>
              </a:rPr>
              <a:t>Вашої мети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Я</a:t>
            </a:r>
            <a:r>
              <a:rPr lang="uk-UA" sz="3200" cap="none" dirty="0" smtClean="0"/>
              <a:t>к отримати весь </a:t>
            </a:r>
            <a:r>
              <a:rPr lang="uk-UA" sz="3200" cap="none" dirty="0" smtClean="0">
                <a:solidFill>
                  <a:srgbClr val="00B050"/>
                </a:solidFill>
              </a:rPr>
              <a:t>фондовий ринок </a:t>
            </a:r>
            <a:r>
              <a:rPr lang="uk-UA" sz="3200" cap="none" dirty="0"/>
              <a:t>У</a:t>
            </a:r>
            <a:r>
              <a:rPr lang="uk-UA" sz="3200" cap="none" dirty="0" smtClean="0"/>
              <a:t>країни лише </a:t>
            </a:r>
            <a:r>
              <a:rPr lang="uk-UA" sz="3200" cap="none" dirty="0" smtClean="0">
                <a:solidFill>
                  <a:srgbClr val="00B050"/>
                </a:solidFill>
              </a:rPr>
              <a:t>за</a:t>
            </a:r>
            <a:r>
              <a:rPr lang="uk-UA" sz="3200" cap="none" dirty="0" smtClean="0"/>
              <a:t> </a:t>
            </a:r>
            <a:r>
              <a:rPr lang="uk-UA" sz="3200" cap="none" dirty="0" smtClean="0">
                <a:solidFill>
                  <a:srgbClr val="00B050"/>
                </a:solidFill>
              </a:rPr>
              <a:t>10 грн.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</a:t>
            </a:r>
            <a:r>
              <a:rPr lang="uk-UA" sz="3200" cap="none" dirty="0" smtClean="0"/>
              <a:t>Як інвестувати в </a:t>
            </a:r>
            <a:r>
              <a:rPr lang="uk-UA" sz="3200" cap="none" dirty="0" smtClean="0">
                <a:solidFill>
                  <a:srgbClr val="0070C0"/>
                </a:solidFill>
              </a:rPr>
              <a:t>нерухомість або венчурний бізнес</a:t>
            </a:r>
            <a:r>
              <a:rPr lang="uk-UA" sz="3200" cap="none" dirty="0" smtClean="0"/>
              <a:t>, витративши </a:t>
            </a:r>
            <a:r>
              <a:rPr lang="uk-UA" sz="3200" cap="none" dirty="0" smtClean="0">
                <a:solidFill>
                  <a:srgbClr val="0070C0"/>
                </a:solidFill>
              </a:rPr>
              <a:t>не більше 10 тис. грн.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1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568952" cy="6604842"/>
          </a:xfrm>
        </p:spPr>
        <p:txBody>
          <a:bodyPr/>
          <a:lstStyle/>
          <a:p>
            <a:pPr lvl="0"/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3200" cap="none" dirty="0" smtClean="0"/>
              <a:t> - </a:t>
            </a:r>
            <a:r>
              <a:rPr lang="uk-UA" sz="3200" cap="none" dirty="0" smtClean="0"/>
              <a:t>Як </a:t>
            </a:r>
            <a:r>
              <a:rPr lang="uk-UA" sz="3200" cap="none" dirty="0" smtClean="0">
                <a:solidFill>
                  <a:srgbClr val="9F3A11"/>
                </a:solidFill>
              </a:rPr>
              <a:t>обрати банк </a:t>
            </a:r>
            <a:r>
              <a:rPr lang="uk-UA" sz="3200" cap="none" dirty="0" smtClean="0"/>
              <a:t>для  депозиту, </a:t>
            </a:r>
            <a:r>
              <a:rPr lang="uk-UA" sz="3200" cap="none" dirty="0" smtClean="0">
                <a:solidFill>
                  <a:srgbClr val="9F3A11"/>
                </a:solidFill>
              </a:rPr>
              <a:t>інвестиційний та пенсійний фонд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Я</a:t>
            </a:r>
            <a:r>
              <a:rPr lang="uk-UA" sz="3200" cap="none" dirty="0" smtClean="0"/>
              <a:t>к зробити професійний аналітичний огляд компанії  - </a:t>
            </a:r>
            <a:r>
              <a:rPr lang="uk-UA" sz="3200" cap="none" dirty="0" smtClean="0">
                <a:solidFill>
                  <a:srgbClr val="C00000"/>
                </a:solidFill>
              </a:rPr>
              <a:t>С</a:t>
            </a:r>
            <a:r>
              <a:rPr lang="en-US" sz="3200" cap="none" dirty="0" err="1" smtClean="0">
                <a:solidFill>
                  <a:srgbClr val="C00000"/>
                </a:solidFill>
              </a:rPr>
              <a:t>ompany</a:t>
            </a:r>
            <a:r>
              <a:rPr lang="en-US" sz="3200" cap="none" dirty="0" smtClean="0">
                <a:solidFill>
                  <a:srgbClr val="C00000"/>
                </a:solidFill>
              </a:rPr>
              <a:t> Profile</a:t>
            </a:r>
            <a:r>
              <a:rPr lang="uk-UA" sz="3200" cap="none" dirty="0" smtClean="0">
                <a:solidFill>
                  <a:srgbClr val="C00000"/>
                </a:solidFill>
              </a:rPr>
              <a:t/>
            </a:r>
            <a:br>
              <a:rPr lang="uk-UA" sz="3200" cap="none" dirty="0" smtClean="0">
                <a:solidFill>
                  <a:srgbClr val="C00000"/>
                </a:solidFill>
              </a:rPr>
            </a:br>
            <a:r>
              <a:rPr lang="uk-UA" sz="3200" cap="none" dirty="0">
                <a:solidFill>
                  <a:srgbClr val="C00000"/>
                </a:solidFill>
              </a:rPr>
              <a:t> </a:t>
            </a:r>
            <a:r>
              <a:rPr lang="uk-UA" sz="3200" cap="none" dirty="0" smtClean="0">
                <a:solidFill>
                  <a:srgbClr val="C00000"/>
                </a:solidFill>
              </a:rPr>
              <a:t>- </a:t>
            </a:r>
            <a:r>
              <a:rPr lang="uk-UA" sz="3200" cap="none" dirty="0"/>
              <a:t>Як здійснити успішне злиття та поглинання </a:t>
            </a:r>
            <a:r>
              <a:rPr lang="uk-UA" sz="3200" cap="none" dirty="0" smtClean="0"/>
              <a:t>- </a:t>
            </a:r>
            <a:r>
              <a:rPr lang="en-US" sz="3200" cap="none" dirty="0" smtClean="0">
                <a:solidFill>
                  <a:srgbClr val="005C2A"/>
                </a:solidFill>
              </a:rPr>
              <a:t>M</a:t>
            </a:r>
            <a:r>
              <a:rPr lang="ru-RU" sz="3200" cap="none" dirty="0">
                <a:solidFill>
                  <a:srgbClr val="005C2A"/>
                </a:solidFill>
              </a:rPr>
              <a:t>&amp;</a:t>
            </a:r>
            <a:r>
              <a:rPr lang="en-US" sz="3200" cap="none" dirty="0" smtClean="0">
                <a:solidFill>
                  <a:srgbClr val="005C2A"/>
                </a:solidFill>
              </a:rPr>
              <a:t>A</a:t>
            </a:r>
            <a:r>
              <a:rPr lang="uk-UA" sz="3200" cap="none" dirty="0" smtClean="0">
                <a:solidFill>
                  <a:srgbClr val="FF0000"/>
                </a:solidFill>
              </a:rPr>
              <a:t/>
            </a:r>
            <a:br>
              <a:rPr lang="uk-UA" sz="3200" cap="none" dirty="0" smtClean="0">
                <a:solidFill>
                  <a:srgbClr val="FF0000"/>
                </a:solidFill>
              </a:rPr>
            </a:br>
            <a:r>
              <a:rPr lang="uk-UA" sz="3200" cap="none" dirty="0" smtClean="0">
                <a:solidFill>
                  <a:srgbClr val="FF0000"/>
                </a:solidFill>
              </a:rPr>
              <a:t> - </a:t>
            </a:r>
            <a:r>
              <a:rPr lang="uk-UA" sz="3200" cap="none" dirty="0" smtClean="0"/>
              <a:t>Як </a:t>
            </a:r>
            <a:r>
              <a:rPr lang="uk-UA" sz="3200" cap="none" dirty="0"/>
              <a:t>розрахувати </a:t>
            </a:r>
            <a:r>
              <a:rPr lang="uk-UA" sz="3200" cap="none" dirty="0">
                <a:solidFill>
                  <a:srgbClr val="FF0000"/>
                </a:solidFill>
              </a:rPr>
              <a:t>доходність Ваших </a:t>
            </a:r>
            <a:r>
              <a:rPr lang="uk-UA" sz="3200" cap="none" dirty="0"/>
              <a:t>інвестицій </a:t>
            </a:r>
            <a:r>
              <a:rPr lang="ru-RU" sz="3200" cap="none" dirty="0"/>
              <a:t/>
            </a:r>
            <a:br>
              <a:rPr lang="ru-RU" sz="3200" cap="none" dirty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- </a:t>
            </a:r>
            <a:r>
              <a:rPr lang="uk-UA" sz="3200" cap="none" dirty="0" smtClean="0"/>
              <a:t>Нарешті</a:t>
            </a:r>
            <a:r>
              <a:rPr lang="uk-UA" sz="3200" cap="none" dirty="0"/>
              <a:t>, Ви дізнаєтесь, що це за звір такий - </a:t>
            </a:r>
            <a:r>
              <a:rPr lang="uk-UA" sz="3200" cap="none" dirty="0">
                <a:solidFill>
                  <a:srgbClr val="00B050"/>
                </a:solidFill>
              </a:rPr>
              <a:t>Ф’ючерс на індекс </a:t>
            </a:r>
            <a:r>
              <a:rPr lang="en-US" sz="3200" cap="none" dirty="0">
                <a:solidFill>
                  <a:srgbClr val="00B050"/>
                </a:solidFill>
              </a:rPr>
              <a:t>UX</a:t>
            </a:r>
            <a:r>
              <a:rPr lang="uk-UA" sz="3200" cap="none" dirty="0"/>
              <a:t>, і як на ньому можна заробити.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84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96752"/>
            <a:ext cx="8229600" cy="23042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>
                <a:solidFill>
                  <a:srgbClr val="005C2A"/>
                </a:solidFill>
              </a:rPr>
              <a:t>Практичні навички</a:t>
            </a:r>
            <a:r>
              <a:rPr lang="uk-UA" dirty="0" smtClean="0"/>
              <a:t>, що Ви отримаєте,</a:t>
            </a:r>
            <a:r>
              <a:rPr lang="en-US" dirty="0" smtClean="0"/>
              <a:t> </a:t>
            </a:r>
            <a:r>
              <a:rPr lang="uk-UA" dirty="0" smtClean="0"/>
              <a:t>включите у  </a:t>
            </a:r>
            <a:r>
              <a:rPr lang="uk-UA" sz="4800" b="1" dirty="0" smtClean="0">
                <a:solidFill>
                  <a:srgbClr val="C00000"/>
                </a:solidFill>
              </a:rPr>
              <a:t>Резюме</a:t>
            </a:r>
            <a:r>
              <a:rPr lang="uk-UA" dirty="0" smtClean="0"/>
              <a:t> для потенційного роботодавця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07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361950"/>
            <a:ext cx="8763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74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5219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Плюс: </a:t>
            </a: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dirty="0" smtClean="0"/>
              <a:t>Ви </a:t>
            </a:r>
            <a:r>
              <a:rPr lang="uk-UA" dirty="0"/>
              <a:t>також зможете з великою точністю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3300"/>
                </a:solidFill>
              </a:rPr>
              <a:t>спрогнозувати </a:t>
            </a:r>
            <a:r>
              <a:rPr lang="uk-UA" dirty="0">
                <a:solidFill>
                  <a:srgbClr val="FF3300"/>
                </a:solidFill>
              </a:rPr>
              <a:t>свою оцінку на іспиті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5" name="Рисунок 4" descr="04-300x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14686"/>
            <a:ext cx="7643866" cy="32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897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4896544"/>
          </a:xfrm>
        </p:spPr>
        <p:txBody>
          <a:bodyPr/>
          <a:lstStyle/>
          <a:p>
            <a:pPr algn="ctr"/>
            <a:r>
              <a:rPr lang="uk-UA" i="1" cap="none" dirty="0" smtClean="0">
                <a:solidFill>
                  <a:srgbClr val="00B0F0"/>
                </a:solidFill>
              </a:rPr>
              <a:t/>
            </a:r>
            <a:br>
              <a:rPr lang="uk-UA" i="1" cap="none" dirty="0" smtClean="0">
                <a:solidFill>
                  <a:srgbClr val="00B0F0"/>
                </a:solidFill>
              </a:rPr>
            </a:br>
            <a:r>
              <a:rPr lang="uk-UA" sz="4400" i="1" cap="none" dirty="0" smtClean="0">
                <a:solidFill>
                  <a:srgbClr val="00B0F0"/>
                </a:solidFill>
              </a:rPr>
              <a:t>Як ви думаєте, з чого складається </a:t>
            </a:r>
            <a:br>
              <a:rPr lang="uk-UA" sz="4400" i="1" cap="none" dirty="0" smtClean="0">
                <a:solidFill>
                  <a:srgbClr val="00B0F0"/>
                </a:solidFill>
              </a:rPr>
            </a:br>
            <a:r>
              <a:rPr lang="uk-UA" sz="5400" cap="none" dirty="0">
                <a:solidFill>
                  <a:srgbClr val="00B050"/>
                </a:solidFill>
              </a:rPr>
              <a:t>Ф</a:t>
            </a:r>
            <a:r>
              <a:rPr lang="uk-UA" sz="5400" cap="none" dirty="0" smtClean="0">
                <a:solidFill>
                  <a:srgbClr val="00B050"/>
                </a:solidFill>
              </a:rPr>
              <a:t>інансовий ринок?</a:t>
            </a:r>
            <a:br>
              <a:rPr lang="uk-UA" sz="5400" cap="none" dirty="0" smtClean="0">
                <a:solidFill>
                  <a:srgbClr val="00B050"/>
                </a:solidFill>
              </a:rPr>
            </a:br>
            <a:r>
              <a:rPr lang="uk-UA" sz="4800" i="1" cap="none" dirty="0" smtClean="0">
                <a:solidFill>
                  <a:srgbClr val="00B050"/>
                </a:solidFill>
              </a:rPr>
              <a:t>…</a:t>
            </a:r>
            <a:endParaRPr lang="ru-RU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2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104"/>
            <a:ext cx="9144000" cy="62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37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БОНУС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 </a:t>
            </a:r>
            <a:r>
              <a:rPr lang="uk-UA" dirty="0"/>
              <a:t>також навчитесь: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00B0F0"/>
                </a:solidFill>
              </a:rPr>
              <a:t>Працювати в команді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7030A0"/>
                </a:solidFill>
              </a:rPr>
              <a:t>Виступати з презентацією перед потенційними інвесторами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Завойовувати аудиторію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005C2A"/>
                </a:solidFill>
              </a:rPr>
              <a:t>Цікаво проводити дискусію та бути переконливим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1756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pPr algn="l"/>
            <a:r>
              <a:rPr lang="uk-UA" b="1" dirty="0">
                <a:solidFill>
                  <a:srgbClr val="005C2A"/>
                </a:solidFill>
              </a:rPr>
              <a:t>Отримувати від цього </a:t>
            </a:r>
            <a:r>
              <a:rPr lang="uk-UA" b="1" dirty="0" smtClean="0">
                <a:solidFill>
                  <a:srgbClr val="005C2A"/>
                </a:solidFill>
              </a:rPr>
              <a:t>               </a:t>
            </a:r>
            <a:r>
              <a:rPr lang="uk-UA" b="1" dirty="0" smtClean="0">
                <a:solidFill>
                  <a:srgbClr val="FF3300"/>
                </a:solidFill>
              </a:rPr>
              <a:t>						задоволення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44" y="2258219"/>
            <a:ext cx="91440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047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tock_generic_17153-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-1" y="0"/>
            <a:ext cx="92154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24744"/>
            <a:ext cx="8229600" cy="3875892"/>
          </a:xfrm>
        </p:spPr>
        <p:txBody>
          <a:bodyPr>
            <a:noAutofit/>
          </a:bodyPr>
          <a:lstStyle/>
          <a:p>
            <a:r>
              <a:rPr lang="uk-UA" sz="5400" dirty="0"/>
              <a:t>Основні причини для вивчення </a:t>
            </a:r>
            <a:r>
              <a:rPr lang="uk-UA" sz="5400" dirty="0" smtClean="0"/>
              <a:t>курсу</a:t>
            </a:r>
            <a:br>
              <a:rPr lang="uk-UA" sz="5400" dirty="0" smtClean="0"/>
            </a:br>
            <a:r>
              <a:rPr lang="uk-UA" sz="6000" b="1" dirty="0" smtClean="0">
                <a:solidFill>
                  <a:srgbClr val="00B050"/>
                </a:solidFill>
              </a:rPr>
              <a:t>«Фінансовий ринок»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649"/>
          </a:xfrm>
        </p:spPr>
        <p:txBody>
          <a:bodyPr/>
          <a:lstStyle/>
          <a:p>
            <a:r>
              <a:rPr lang="uk-UA" dirty="0" smtClean="0"/>
              <a:t>Наші </a:t>
            </a:r>
            <a:r>
              <a:rPr lang="uk-UA" dirty="0" smtClean="0">
                <a:solidFill>
                  <a:srgbClr val="C00000"/>
                </a:solidFill>
              </a:rPr>
              <a:t>партнери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04" y="1268284"/>
            <a:ext cx="2520280" cy="8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552" y="2272264"/>
            <a:ext cx="28491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885" y="2451505"/>
            <a:ext cx="1943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54278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9060" y="3407255"/>
            <a:ext cx="940686" cy="12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7531" y="4487936"/>
            <a:ext cx="2181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6782" y="4834923"/>
            <a:ext cx="32827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240" y="3568408"/>
            <a:ext cx="3667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:\Мила\Projects\#GIPS\_0611 Перевод GIPS\_GIPS - Branding Guidelines\GIPS-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8284" y="5978971"/>
            <a:ext cx="2390775" cy="790575"/>
          </a:xfrm>
          <a:prstGeom prst="rect">
            <a:avLst/>
          </a:prstGeom>
          <a:noFill/>
        </p:spPr>
      </p:pic>
      <p:pic>
        <p:nvPicPr>
          <p:cNvPr id="1028" name="Picture 4" descr="http://www.nettrader.ru/sites/default/files/1/images/logo_nettrader_new_2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856" y="1238580"/>
            <a:ext cx="3867150" cy="895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04" y="2133931"/>
            <a:ext cx="2209524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655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Тренінги від банків та інвестиційних компаній </a:t>
            </a:r>
            <a:r>
              <a:rPr lang="uk-UA" dirty="0" smtClean="0"/>
              <a:t>, що проходять в зручний для Вас час, надають змогу отримати додаткові знання. По закінченню цих курсів студенти, що найкраще себе проявлять </a:t>
            </a:r>
            <a:r>
              <a:rPr lang="uk-UA" dirty="0" smtClean="0">
                <a:solidFill>
                  <a:srgbClr val="FF0000"/>
                </a:solidFill>
              </a:rPr>
              <a:t>отримають змогу працевлаштуватися </a:t>
            </a:r>
            <a:r>
              <a:rPr lang="uk-UA" dirty="0" smtClean="0"/>
              <a:t>в ці компанії.</a:t>
            </a:r>
            <a:endParaRPr lang="ru-RU" dirty="0"/>
          </a:p>
        </p:txBody>
      </p:sp>
      <p:pic>
        <p:nvPicPr>
          <p:cNvPr id="6" name="Рисунок 5" descr="stand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17032"/>
            <a:ext cx="5040560" cy="28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7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</a:t>
            </a:r>
            <a:r>
              <a:rPr lang="uk-UA" dirty="0"/>
              <a:t>: </a:t>
            </a:r>
            <a:r>
              <a:rPr lang="ru-RU" b="1" dirty="0" err="1">
                <a:solidFill>
                  <a:srgbClr val="7030A0"/>
                </a:solidFill>
              </a:rPr>
              <a:t>Юрій</a:t>
            </a:r>
            <a:r>
              <a:rPr lang="ru-RU" b="1" dirty="0">
                <a:solidFill>
                  <a:srgbClr val="7030A0"/>
                </a:solidFill>
              </a:rPr>
              <a:t> Бойко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378" y="1221581"/>
            <a:ext cx="3977822" cy="53037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843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Агенція</a:t>
            </a:r>
            <a:r>
              <a:rPr lang="ru-RU" sz="3600" dirty="0"/>
              <a:t> </a:t>
            </a:r>
            <a:r>
              <a:rPr lang="ru-RU" sz="3600" dirty="0" err="1"/>
              <a:t>відносин</a:t>
            </a:r>
            <a:r>
              <a:rPr lang="ru-RU" sz="3600" dirty="0"/>
              <a:t> з </a:t>
            </a:r>
            <a:r>
              <a:rPr lang="ru-RU" sz="3600" dirty="0" err="1" smtClean="0"/>
              <a:t>інвесторами</a:t>
            </a:r>
            <a:r>
              <a:rPr lang="ru-RU" sz="3600" dirty="0" smtClean="0"/>
              <a:t>: </a:t>
            </a:r>
            <a:r>
              <a:rPr lang="ru-RU" sz="3600" b="1" dirty="0" smtClean="0">
                <a:solidFill>
                  <a:srgbClr val="7030A0"/>
                </a:solidFill>
              </a:rPr>
              <a:t>Оксана </a:t>
            </a:r>
            <a:r>
              <a:rPr lang="ru-RU" sz="3600" b="1" dirty="0" err="1">
                <a:solidFill>
                  <a:srgbClr val="7030A0"/>
                </a:solidFill>
              </a:rPr>
              <a:t>Параскева</a:t>
            </a:r>
            <a:r>
              <a:rPr lang="ru-RU" sz="3600" b="1" dirty="0">
                <a:solidFill>
                  <a:srgbClr val="7030A0"/>
                </a:solidFill>
              </a:rPr>
              <a:t>, </a:t>
            </a:r>
            <a:r>
              <a:rPr lang="ru-RU" sz="3600" b="1" dirty="0" err="1">
                <a:solidFill>
                  <a:srgbClr val="7030A0"/>
                </a:solidFill>
              </a:rPr>
              <a:t>Олександр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Нікішев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32912"/>
            <a:ext cx="7272807" cy="513057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285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232"/>
          </a:xfrm>
        </p:spPr>
        <p:txBody>
          <a:bodyPr/>
          <a:lstStyle/>
          <a:p>
            <a:r>
              <a:rPr lang="ru-RU" dirty="0" smtClean="0"/>
              <a:t>ОТР: </a:t>
            </a:r>
            <a:r>
              <a:rPr lang="ru-RU" b="1" dirty="0" smtClean="0">
                <a:solidFill>
                  <a:srgbClr val="7030A0"/>
                </a:solidFill>
              </a:rPr>
              <a:t>Григорий </a:t>
            </a:r>
            <a:r>
              <a:rPr lang="ru-RU" b="1" dirty="0">
                <a:solidFill>
                  <a:srgbClr val="7030A0"/>
                </a:solidFill>
              </a:rPr>
              <a:t>Овчаренко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54870"/>
            <a:ext cx="7488831" cy="561662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193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Трейдер </a:t>
            </a:r>
            <a:r>
              <a:rPr lang="ru-RU" b="1" dirty="0" err="1">
                <a:solidFill>
                  <a:srgbClr val="7030A0"/>
                </a:solidFill>
              </a:rPr>
              <a:t>Олександр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Циглін</a:t>
            </a:r>
            <a:r>
              <a:rPr lang="ru-RU" dirty="0" smtClean="0"/>
              <a:t>, автор книги «</a:t>
            </a:r>
            <a:r>
              <a:rPr lang="ru-RU" dirty="0" err="1" smtClean="0"/>
              <a:t>Біржа</a:t>
            </a:r>
            <a:r>
              <a:rPr lang="en-US" dirty="0"/>
              <a:t>/</a:t>
            </a:r>
            <a:r>
              <a:rPr lang="en-US" dirty="0" err="1" smtClean="0"/>
              <a:t>ua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17638"/>
            <a:ext cx="6984776" cy="51998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58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632848" cy="4680520"/>
          </a:xfrm>
        </p:spPr>
        <p:txBody>
          <a:bodyPr/>
          <a:lstStyle/>
          <a:p>
            <a:pPr algn="ctr" eaLnBrk="1" hangingPunct="1"/>
            <a:r>
              <a:rPr lang="uk-UA" sz="4400" b="1" dirty="0">
                <a:solidFill>
                  <a:srgbClr val="00B050"/>
                </a:solidFill>
              </a:rPr>
              <a:t>Фінансовий ринок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0" cap="none" dirty="0" smtClean="0"/>
              <a:t>включає не тільки</a:t>
            </a:r>
            <a:r>
              <a:rPr lang="uk-UA" sz="3600" cap="none" dirty="0" smtClean="0"/>
              <a:t/>
            </a:r>
            <a:br>
              <a:rPr lang="uk-UA" sz="3600" cap="none" dirty="0" smtClean="0"/>
            </a:br>
            <a:r>
              <a:rPr lang="uk-UA" sz="3600" dirty="0" smtClean="0"/>
              <a:t>   </a:t>
            </a:r>
            <a:r>
              <a:rPr lang="uk-UA" sz="3600" dirty="0" smtClean="0">
                <a:solidFill>
                  <a:srgbClr val="C00000"/>
                </a:solidFill>
              </a:rPr>
              <a:t>Фондовий </a:t>
            </a:r>
            <a:r>
              <a:rPr lang="uk-UA" sz="3600" dirty="0">
                <a:solidFill>
                  <a:srgbClr val="C00000"/>
                </a:solidFill>
              </a:rPr>
              <a:t>ринок</a:t>
            </a:r>
            <a:r>
              <a:rPr lang="uk-UA" sz="3600" dirty="0"/>
              <a:t>,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0" cap="none" dirty="0"/>
              <a:t>але й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  </a:t>
            </a:r>
            <a:r>
              <a:rPr lang="uk-UA" sz="3600" dirty="0" smtClean="0">
                <a:solidFill>
                  <a:srgbClr val="0070C0"/>
                </a:solidFill>
              </a:rPr>
              <a:t>Грошово-кредитний</a:t>
            </a:r>
            <a:r>
              <a:rPr lang="uk-UA" sz="3600" dirty="0" smtClean="0"/>
              <a:t> </a:t>
            </a:r>
            <a:br>
              <a:rPr lang="uk-UA" sz="3600" dirty="0" smtClean="0"/>
            </a:br>
            <a:r>
              <a:rPr lang="uk-UA" sz="3600" b="0" cap="none" dirty="0"/>
              <a:t>та</a:t>
            </a:r>
            <a:r>
              <a:rPr lang="uk-UA" sz="3600" dirty="0" smtClean="0"/>
              <a:t> </a:t>
            </a:r>
            <a:br>
              <a:rPr lang="uk-UA" sz="3600" dirty="0" smtClean="0"/>
            </a:br>
            <a:r>
              <a:rPr lang="uk-UA" sz="3600" dirty="0" smtClean="0"/>
              <a:t>   </a:t>
            </a:r>
            <a:r>
              <a:rPr lang="uk-UA" sz="3600" dirty="0" smtClean="0">
                <a:solidFill>
                  <a:srgbClr val="7030A0"/>
                </a:solidFill>
              </a:rPr>
              <a:t>Валютний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3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Українська асоціація інвестиційного бізнесу - УАІБ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00" y="1600200"/>
            <a:ext cx="8126099" cy="539301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24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65"/>
            <a:ext cx="8229600" cy="911385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Українська біржа </a:t>
            </a:r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en-US" b="1" dirty="0" smtClean="0">
                <a:solidFill>
                  <a:srgbClr val="7030A0"/>
                </a:solidFill>
              </a:rPr>
              <a:t>ux.ua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5" y="908720"/>
            <a:ext cx="8751741" cy="56886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061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shibki-invest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6012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4762872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Викладачі</a:t>
            </a:r>
            <a:r>
              <a:rPr lang="uk-UA" sz="3600" b="1" dirty="0"/>
              <a:t> </a:t>
            </a:r>
            <a:endParaRPr lang="uk-UA" sz="3600" b="1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є практиками </a:t>
            </a:r>
            <a:r>
              <a:rPr lang="uk-UA" b="1" u="sng" dirty="0" smtClean="0"/>
              <a:t>банківського-кредитного </a:t>
            </a:r>
            <a:r>
              <a:rPr lang="uk-UA" b="1" dirty="0" smtClean="0"/>
              <a:t>та</a:t>
            </a:r>
            <a:r>
              <a:rPr lang="uk-UA" b="1" u="sng" dirty="0" smtClean="0"/>
              <a:t> фондового ринку </a:t>
            </a:r>
            <a:r>
              <a:rPr lang="uk-UA" b="1" dirty="0" smtClean="0"/>
              <a:t>і зможуть поділитись власним досвідом роботи на цих ринках;</a:t>
            </a:r>
          </a:p>
          <a:p>
            <a:r>
              <a:rPr lang="uk-UA" b="1" dirty="0" smtClean="0"/>
              <a:t>Можливість відвідувати </a:t>
            </a:r>
            <a:r>
              <a:rPr lang="uk-UA" b="1" u="sng" dirty="0" smtClean="0"/>
              <a:t>семінари профес</a:t>
            </a:r>
            <a:r>
              <a:rPr lang="en-US" b="1" u="sng" dirty="0" smtClean="0"/>
              <a:t>i</a:t>
            </a:r>
            <a:r>
              <a:rPr lang="ru-RU" b="1" u="sng" dirty="0" smtClean="0"/>
              <a:t>йних</a:t>
            </a:r>
            <a:r>
              <a:rPr lang="uk-UA" b="1" u="sng" dirty="0" smtClean="0"/>
              <a:t> учасників</a:t>
            </a:r>
            <a:r>
              <a:rPr lang="uk-UA" b="1" dirty="0" smtClean="0"/>
              <a:t> фондового ринку;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6824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3"/>
            <a:ext cx="4608512" cy="541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Автор курсу, Людмила </a:t>
            </a:r>
            <a:r>
              <a:rPr lang="uk-UA" dirty="0" err="1" smtClean="0"/>
              <a:t>Жураховська</a:t>
            </a:r>
            <a:r>
              <a:rPr lang="uk-UA" dirty="0" smtClean="0"/>
              <a:t> </a:t>
            </a:r>
          </a:p>
          <a:p>
            <a:r>
              <a:rPr lang="uk-UA" sz="2400" dirty="0" smtClean="0"/>
              <a:t>кандидат </a:t>
            </a:r>
            <a:r>
              <a:rPr lang="uk-UA" sz="2400" dirty="0"/>
              <a:t>економічних наук, MBA, є </a:t>
            </a:r>
            <a:r>
              <a:rPr lang="uk-UA" sz="2400" dirty="0">
                <a:solidFill>
                  <a:srgbClr val="005C2A"/>
                </a:solidFill>
              </a:rPr>
              <a:t>експертом з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C00000"/>
                </a:solidFill>
              </a:rPr>
              <a:t>5-річним практичним досвідом</a:t>
            </a:r>
            <a:r>
              <a:rPr lang="uk-UA" sz="2400" dirty="0">
                <a:solidFill>
                  <a:srgbClr val="005C2A"/>
                </a:solidFill>
              </a:rPr>
              <a:t> в брокерських, дилерських операціях з акціями та облігаціями та управління портфелем цінних паперів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dirty="0" smtClean="0"/>
              <a:t>її </a:t>
            </a:r>
            <a:r>
              <a:rPr lang="uk-UA" sz="2400" dirty="0"/>
              <a:t>досвід в інвестиціях був узагальнений в більш ніж 100 статей в провідних фінансових ЗМІ. 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306" y="764703"/>
            <a:ext cx="4080901" cy="61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00443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008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757874" cy="5840435"/>
          </a:xfrm>
        </p:spPr>
        <p:txBody>
          <a:bodyPr>
            <a:normAutofit fontScale="92500"/>
          </a:bodyPr>
          <a:lstStyle/>
          <a:p>
            <a:r>
              <a:rPr lang="uk-UA" sz="3000" dirty="0"/>
              <a:t>Курс заснований на вимогах </a:t>
            </a:r>
            <a:r>
              <a:rPr lang="uk-UA" sz="3000" dirty="0">
                <a:solidFill>
                  <a:srgbClr val="7030A0"/>
                </a:solidFill>
              </a:rPr>
              <a:t>Національної комісії з цінних паперів та фондового ринку (НКЦПФР)</a:t>
            </a:r>
            <a:r>
              <a:rPr lang="uk-UA" sz="3000" dirty="0"/>
              <a:t> для </a:t>
            </a:r>
            <a:r>
              <a:rPr lang="uk-UA" sz="3000" b="1" dirty="0">
                <a:solidFill>
                  <a:srgbClr val="C00000"/>
                </a:solidFill>
              </a:rPr>
              <a:t>сертифікованих фахівців</a:t>
            </a:r>
            <a:r>
              <a:rPr lang="uk-UA" sz="3000" dirty="0"/>
              <a:t>  ринку цінних паперів. Ви отримаєте </a:t>
            </a:r>
            <a:r>
              <a:rPr lang="uk-UA" sz="3000" b="1" dirty="0">
                <a:solidFill>
                  <a:srgbClr val="005C2A"/>
                </a:solidFill>
              </a:rPr>
              <a:t>початкову базу для </a:t>
            </a:r>
            <a:r>
              <a:rPr lang="uk-UA" sz="3000" dirty="0"/>
              <a:t>здачі іспиту НКЦПФР та </a:t>
            </a:r>
            <a:r>
              <a:rPr lang="uk-UA" sz="3000" b="1" dirty="0">
                <a:solidFill>
                  <a:srgbClr val="C00000"/>
                </a:solidFill>
              </a:rPr>
              <a:t>отримання сертифікату </a:t>
            </a:r>
            <a:r>
              <a:rPr lang="uk-UA" sz="3000" dirty="0"/>
              <a:t>для роботи на фондовому ринку.</a:t>
            </a:r>
            <a:endParaRPr lang="ru-RU" sz="3000" dirty="0"/>
          </a:p>
          <a:p>
            <a:r>
              <a:rPr lang="uk-UA" sz="3000" b="1" dirty="0" smtClean="0">
                <a:solidFill>
                  <a:srgbClr val="005C2A"/>
                </a:solidFill>
              </a:rPr>
              <a:t>Курс </a:t>
            </a:r>
            <a:r>
              <a:rPr lang="uk-UA" sz="3000" b="1" dirty="0">
                <a:solidFill>
                  <a:srgbClr val="005C2A"/>
                </a:solidFill>
              </a:rPr>
              <a:t>озброює Вас </a:t>
            </a:r>
            <a:r>
              <a:rPr lang="uk-UA" sz="3000" dirty="0"/>
              <a:t>знаннями та практичними вміннями, щоб почати успішну кар'єру на фінансовому ринку. </a:t>
            </a:r>
            <a:endParaRPr lang="ru-RU" sz="3000" dirty="0"/>
          </a:p>
          <a:p>
            <a:endParaRPr lang="ru-RU" dirty="0"/>
          </a:p>
        </p:txBody>
      </p:sp>
      <p:pic>
        <p:nvPicPr>
          <p:cNvPr id="4" name="Рисунок 3" descr="6-300x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610" y="-28645"/>
            <a:ext cx="3176902" cy="66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0853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3740224" cy="536145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Реальний </a:t>
            </a:r>
            <a:r>
              <a:rPr lang="uk-UA" b="1" dirty="0">
                <a:solidFill>
                  <a:srgbClr val="C00000"/>
                </a:solidFill>
              </a:rPr>
              <a:t>досвід </a:t>
            </a:r>
            <a:r>
              <a:rPr lang="uk-UA" dirty="0"/>
              <a:t>з інвестування на фондовому, банківсько-кредитному та валютному ринках, що ви отримаєте. </a:t>
            </a:r>
            <a:endParaRPr lang="uk-UA" dirty="0" smtClean="0"/>
          </a:p>
          <a:p>
            <a:r>
              <a:rPr lang="uk-UA" dirty="0" smtClean="0"/>
              <a:t>Він </a:t>
            </a:r>
            <a:r>
              <a:rPr lang="uk-UA" dirty="0"/>
              <a:t>може бути </a:t>
            </a:r>
            <a:r>
              <a:rPr lang="uk-UA" b="1" dirty="0">
                <a:solidFill>
                  <a:srgbClr val="7030A0"/>
                </a:solidFill>
              </a:rPr>
              <a:t>використаний</a:t>
            </a:r>
            <a:r>
              <a:rPr lang="uk-UA" dirty="0"/>
              <a:t> для вирішення різноманітних практичних, фінансових і управлінських проблем.</a:t>
            </a:r>
            <a:endParaRPr lang="ru-RU" dirty="0"/>
          </a:p>
        </p:txBody>
      </p:sp>
      <p:pic>
        <p:nvPicPr>
          <p:cNvPr id="11" name="Содержимое 10" descr="Женя Клименко_526221_463651570317083_100000167311648_87417335_176515016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227" y="764704"/>
            <a:ext cx="31285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988" y="0"/>
            <a:ext cx="6877568" cy="71893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A3C9A-9313-4063-836B-010EB2AAED9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104" y="-99392"/>
            <a:ext cx="9083352" cy="792088"/>
          </a:xfrm>
        </p:spPr>
        <p:txBody>
          <a:bodyPr/>
          <a:lstStyle/>
          <a:p>
            <a:pPr algn="l"/>
            <a:r>
              <a:rPr lang="uk-UA" sz="5400" b="1" i="1" dirty="0" smtClean="0">
                <a:solidFill>
                  <a:srgbClr val="00B0F0"/>
                </a:solidFill>
              </a:rPr>
              <a:t>А </a:t>
            </a:r>
            <a:r>
              <a:rPr lang="uk-UA" sz="5400" b="1" i="1" smtClean="0">
                <a:solidFill>
                  <a:srgbClr val="00B0F0"/>
                </a:solidFill>
              </a:rPr>
              <a:t>що кажуть </a:t>
            </a:r>
            <a:r>
              <a:rPr lang="uk-UA" sz="5400" b="1" i="1" dirty="0" smtClean="0">
                <a:solidFill>
                  <a:srgbClr val="7030A0"/>
                </a:solidFill>
              </a:rPr>
              <a:t>випускники?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580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05264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Ксенія </a:t>
            </a:r>
            <a:r>
              <a:rPr lang="uk-UA" b="1" i="1" dirty="0" err="1" smtClean="0">
                <a:solidFill>
                  <a:srgbClr val="7030A0"/>
                </a:solidFill>
              </a:rPr>
              <a:t>Кампомар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«…</a:t>
            </a:r>
            <a:r>
              <a:rPr lang="uk-UA" dirty="0" smtClean="0"/>
              <a:t>створено для тих, хто хоче отримувати високі доходи і ефективно управляти своїми коштами, </a:t>
            </a:r>
            <a:r>
              <a:rPr lang="uk-UA" dirty="0" smtClean="0">
                <a:solidFill>
                  <a:srgbClr val="FF0000"/>
                </a:solidFill>
              </a:rPr>
              <a:t>використовуючи</a:t>
            </a:r>
            <a:r>
              <a:rPr lang="uk-UA" dirty="0" smtClean="0"/>
              <a:t> для цього весь </a:t>
            </a:r>
            <a:r>
              <a:rPr lang="uk-UA" dirty="0" smtClean="0">
                <a:solidFill>
                  <a:srgbClr val="FF0000"/>
                </a:solidFill>
              </a:rPr>
              <a:t>спектр можливостей фондового ринку.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ассивный-доход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751075"/>
            <a:ext cx="3888432" cy="2514837"/>
          </a:xfrm>
          <a:prstGeom prst="rect">
            <a:avLst/>
          </a:prstGeom>
        </p:spPr>
      </p:pic>
      <p:pic>
        <p:nvPicPr>
          <p:cNvPr id="6" name="Рисунок 5" descr="_MG_4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7958" y="2708920"/>
            <a:ext cx="4878498" cy="33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923524"/>
            <a:ext cx="4464496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200" dirty="0">
                <a:cs typeface="+mn-cs"/>
              </a:rPr>
              <a:t>Це дозволить Вам</a:t>
            </a:r>
            <a:r>
              <a:rPr lang="uk-UA" sz="3200" dirty="0" smtClean="0">
                <a:cs typeface="+mn-cs"/>
              </a:rPr>
              <a:t>: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Пройти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курс теоретичної підготовки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щодо фондового ринку;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Поспілкуватись із практиками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фондового ринку;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Отримати можливість створити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 віртуальні портфелі цінних паперів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відчути себе в ролі інвестора»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80151"/>
          </a:xfrm>
        </p:spPr>
        <p:txBody>
          <a:bodyPr/>
          <a:lstStyle/>
          <a:p>
            <a:pPr algn="l"/>
            <a:r>
              <a:rPr lang="uk-UA" sz="3200" b="1" i="1" dirty="0">
                <a:solidFill>
                  <a:srgbClr val="7030A0"/>
                </a:solidFill>
                <a:ea typeface="+mn-ea"/>
                <a:cs typeface="+mn-cs"/>
              </a:rPr>
              <a:t>Ірина </a:t>
            </a:r>
            <a:r>
              <a:rPr lang="uk-UA" sz="3200" b="1" i="1" dirty="0" err="1" smtClean="0">
                <a:solidFill>
                  <a:srgbClr val="7030A0"/>
                </a:solidFill>
                <a:ea typeface="+mn-ea"/>
                <a:cs typeface="+mn-cs"/>
              </a:rPr>
              <a:t>Агаркова</a:t>
            </a:r>
            <a:r>
              <a:rPr lang="uk-UA" sz="3200" b="1" i="1" dirty="0" smtClean="0">
                <a:solidFill>
                  <a:srgbClr val="7030A0"/>
                </a:solidFill>
                <a:ea typeface="+mn-ea"/>
                <a:cs typeface="+mn-cs"/>
              </a:rPr>
              <a:t>:</a:t>
            </a:r>
            <a:endParaRPr lang="ru-RU" sz="3200" b="1" dirty="0">
              <a:ea typeface="+mn-ea"/>
              <a:cs typeface="+mn-cs"/>
            </a:endParaRPr>
          </a:p>
        </p:txBody>
      </p:sp>
      <p:pic>
        <p:nvPicPr>
          <p:cNvPr id="8" name="Содержимое 4" descr="z_3a224e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836712"/>
            <a:ext cx="3747084" cy="5503765"/>
          </a:xfrm>
        </p:spPr>
      </p:pic>
    </p:spTree>
    <p:extLst>
      <p:ext uri="{BB962C8B-B14F-4D97-AF65-F5344CB8AC3E}">
        <p14:creationId xmlns:p14="http://schemas.microsoft.com/office/powerpoint/2010/main" xmlns="" val="26047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4896544"/>
          </a:xfrm>
        </p:spPr>
        <p:txBody>
          <a:bodyPr/>
          <a:lstStyle/>
          <a:p>
            <a:pPr algn="ctr"/>
            <a:r>
              <a:rPr lang="uk-UA" i="1" cap="none" dirty="0" smtClean="0">
                <a:solidFill>
                  <a:srgbClr val="00B0F0"/>
                </a:solidFill>
              </a:rPr>
              <a:t/>
            </a:r>
            <a:br>
              <a:rPr lang="uk-UA" i="1" cap="none" dirty="0" smtClean="0">
                <a:solidFill>
                  <a:srgbClr val="00B0F0"/>
                </a:solidFill>
              </a:rPr>
            </a:br>
            <a:r>
              <a:rPr lang="uk-UA" sz="4400" i="1" cap="none" dirty="0" smtClean="0">
                <a:solidFill>
                  <a:srgbClr val="00B0F0"/>
                </a:solidFill>
              </a:rPr>
              <a:t>Ви думаєте, що</a:t>
            </a:r>
            <a:br>
              <a:rPr lang="uk-UA" sz="4400" i="1" cap="none" dirty="0" smtClean="0">
                <a:solidFill>
                  <a:srgbClr val="00B0F0"/>
                </a:solidFill>
              </a:rPr>
            </a:br>
            <a:r>
              <a:rPr lang="uk-UA" sz="6000" cap="none" dirty="0">
                <a:solidFill>
                  <a:srgbClr val="00B050"/>
                </a:solidFill>
              </a:rPr>
              <a:t>Ф</a:t>
            </a:r>
            <a:r>
              <a:rPr lang="uk-UA" sz="6000" cap="none" dirty="0" smtClean="0">
                <a:solidFill>
                  <a:srgbClr val="00B050"/>
                </a:solidFill>
              </a:rPr>
              <a:t>інансовий ринок</a:t>
            </a:r>
            <a:br>
              <a:rPr lang="uk-UA" sz="6000" cap="none" dirty="0" smtClean="0">
                <a:solidFill>
                  <a:srgbClr val="00B050"/>
                </a:solidFill>
              </a:rPr>
            </a:br>
            <a:r>
              <a:rPr lang="uk-UA" sz="4800" cap="none" dirty="0" smtClean="0">
                <a:solidFill>
                  <a:srgbClr val="0070C0"/>
                </a:solidFill>
              </a:rPr>
              <a:t>- теоретична дисципліна?</a:t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r>
              <a:rPr lang="uk-UA" sz="4800" i="1" cap="none" dirty="0" smtClean="0">
                <a:solidFill>
                  <a:srgbClr val="00B050"/>
                </a:solidFill>
              </a:rPr>
              <a:t>…</a:t>
            </a:r>
            <a:endParaRPr lang="ru-RU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7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0d6814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9032" r="25000"/>
          <a:stretch>
            <a:fillRect/>
          </a:stretch>
        </p:blipFill>
        <p:spPr>
          <a:xfrm>
            <a:off x="428595" y="285728"/>
            <a:ext cx="3459001" cy="5643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Віталій: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dirty="0" smtClean="0"/>
              <a:t>“Завдяки програмі …я не тільки </a:t>
            </a:r>
            <a:r>
              <a:rPr lang="uk-UA" b="1" dirty="0" smtClean="0"/>
              <a:t>визначився із майбутньою професією</a:t>
            </a:r>
            <a:r>
              <a:rPr lang="uk-UA" dirty="0" smtClean="0"/>
              <a:t>, але й зрозумів, ким можна взагалі працювати на фондовому ринку”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6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538736" cy="4497363"/>
          </a:xfrm>
        </p:spPr>
        <p:txBody>
          <a:bodyPr>
            <a:normAutofit/>
          </a:bodyPr>
          <a:lstStyle/>
          <a:p>
            <a:r>
              <a:rPr lang="uk-UA" sz="4400" i="1" cap="none" dirty="0" smtClean="0">
                <a:solidFill>
                  <a:srgbClr val="0070C0"/>
                </a:solidFill>
              </a:rPr>
              <a:t>Хто я?</a:t>
            </a:r>
          </a:p>
          <a:p>
            <a:r>
              <a:rPr lang="uk-UA" sz="4400" i="1" dirty="0" smtClean="0">
                <a:solidFill>
                  <a:srgbClr val="0070C0"/>
                </a:solidFill>
              </a:rPr>
              <a:t>Мене звати…</a:t>
            </a:r>
            <a:endParaRPr lang="uk-UA" sz="4400" cap="none" dirty="0">
              <a:solidFill>
                <a:srgbClr val="0070C0"/>
              </a:solidFill>
            </a:endParaRPr>
          </a:p>
        </p:txBody>
      </p:sp>
      <p:pic>
        <p:nvPicPr>
          <p:cNvPr id="9" name="Содержимое 3" descr="Жураховская_Алматы-Чизбулак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22948" y="332656"/>
            <a:ext cx="4553508" cy="579350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EB94-033E-4AF0-9073-00F0D85D3115}" type="slidenum">
              <a:rPr lang="ru-RU"/>
              <a:pPr/>
              <a:t>42</a:t>
            </a:fld>
            <a:endParaRPr lang="ru-R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Жураховська Людмила Валентинівна, </a:t>
            </a:r>
            <a:r>
              <a:rPr lang="uk-UA" dirty="0" err="1" smtClean="0"/>
              <a:t>к.е.н</a:t>
            </a:r>
            <a:r>
              <a:rPr lang="uk-UA" dirty="0" smtClean="0"/>
              <a:t>., </a:t>
            </a:r>
            <a:r>
              <a:rPr lang="uk-UA" dirty="0" err="1" smtClean="0"/>
              <a:t>МВА</a:t>
            </a:r>
            <a:endParaRPr lang="uk-UA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7 років роботи на ринку цінних паперів і Проекті Світового Банку</a:t>
            </a:r>
          </a:p>
          <a:p>
            <a:r>
              <a:rPr lang="uk-UA" dirty="0" smtClean="0"/>
              <a:t>Проректор КІІМ : Розвиток (з 2001 р.)</a:t>
            </a:r>
          </a:p>
          <a:p>
            <a:r>
              <a:rPr lang="uk-UA" dirty="0" smtClean="0"/>
              <a:t>Член УТФА - Українського товариства фінансових аналітиків (з 1996 р.)</a:t>
            </a:r>
          </a:p>
          <a:p>
            <a:r>
              <a:rPr lang="uk-UA" dirty="0" smtClean="0"/>
              <a:t>Представник України в </a:t>
            </a:r>
            <a:r>
              <a:rPr lang="uk-UA" dirty="0"/>
              <a:t>EMEA R</a:t>
            </a:r>
            <a:r>
              <a:rPr lang="en-US" dirty="0"/>
              <a:t>T</a:t>
            </a:r>
            <a:r>
              <a:rPr lang="uk-UA" dirty="0" smtClean="0"/>
              <a:t>S (</a:t>
            </a:r>
            <a:r>
              <a:rPr lang="uk-UA" dirty="0" err="1" smtClean="0"/>
              <a:t>Europe</a:t>
            </a:r>
            <a:r>
              <a:rPr lang="uk-UA" dirty="0" smtClean="0"/>
              <a:t>, </a:t>
            </a:r>
            <a:r>
              <a:rPr lang="uk-UA" dirty="0" err="1" smtClean="0"/>
              <a:t>Middle</a:t>
            </a:r>
            <a:r>
              <a:rPr lang="uk-UA" dirty="0" smtClean="0"/>
              <a:t> </a:t>
            </a:r>
            <a:r>
              <a:rPr lang="uk-UA" dirty="0" err="1" smtClean="0"/>
              <a:t>East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Africa</a:t>
            </a:r>
            <a:r>
              <a:rPr lang="en-US" dirty="0" smtClean="0"/>
              <a:t>’</a:t>
            </a:r>
            <a:r>
              <a:rPr lang="uk-UA" dirty="0" smtClean="0"/>
              <a:t> </a:t>
            </a:r>
            <a:r>
              <a:rPr lang="uk-UA" dirty="0" err="1"/>
              <a:t>Regional</a:t>
            </a:r>
            <a:r>
              <a:rPr lang="uk-UA" dirty="0"/>
              <a:t> </a:t>
            </a:r>
            <a:r>
              <a:rPr lang="en-US" dirty="0" smtClean="0"/>
              <a:t>Technical</a:t>
            </a:r>
            <a:r>
              <a:rPr lang="uk-UA" dirty="0" smtClean="0"/>
              <a:t> </a:t>
            </a:r>
            <a:r>
              <a:rPr lang="en-US" dirty="0" smtClean="0"/>
              <a:t>Sub</a:t>
            </a:r>
            <a:r>
              <a:rPr lang="uk-UA" dirty="0" err="1" smtClean="0"/>
              <a:t>Committee</a:t>
            </a:r>
            <a:r>
              <a:rPr lang="uk-UA" dirty="0" smtClean="0"/>
              <a:t> </a:t>
            </a:r>
            <a:r>
              <a:rPr lang="uk-UA" dirty="0"/>
              <a:t>) </a:t>
            </a:r>
            <a:r>
              <a:rPr lang="uk-UA" dirty="0" smtClean="0"/>
              <a:t>(з 2000 р.)</a:t>
            </a:r>
          </a:p>
          <a:p>
            <a:r>
              <a:rPr lang="uk-UA" dirty="0" smtClean="0"/>
              <a:t>Доцент кафедри банківської справи (з 2011</a:t>
            </a:r>
            <a:r>
              <a:rPr lang="uk-UA" dirty="0" smtClean="0"/>
              <a:t>)</a:t>
            </a:r>
          </a:p>
          <a:p>
            <a:r>
              <a:rPr lang="uk-UA" dirty="0" smtClean="0"/>
              <a:t>Гарант магістерської програми </a:t>
            </a:r>
            <a:r>
              <a:rPr lang="uk-UA" dirty="0" err="1" smtClean="0"/>
              <a:t>“Фінансове</a:t>
            </a:r>
            <a:r>
              <a:rPr lang="uk-UA" dirty="0" smtClean="0"/>
              <a:t> </a:t>
            </a:r>
            <a:r>
              <a:rPr lang="uk-UA" dirty="0" err="1" smtClean="0"/>
              <a:t>посередництво”</a:t>
            </a:r>
            <a:r>
              <a:rPr lang="uk-UA" dirty="0" smtClean="0"/>
              <a:t> ФФО КНТЕУ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F4E980-2049-48F7-9840-2D4AF9F5214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7" name="Picture 4" descr="Спайдер_общаяIMG_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8400" y="-4686300"/>
            <a:ext cx="21640800" cy="162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5C2A"/>
                </a:solidFill>
                <a:cs typeface="Times New Roman" pitchFamily="18" charset="0"/>
              </a:rPr>
              <a:t>Дякуємо за увагу!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Київський національний торговельно-економічний університет</a:t>
            </a:r>
            <a:endParaRPr lang="en-US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005C2A"/>
                </a:solidFill>
                <a:cs typeface="Times New Roman" pitchFamily="18" charset="0"/>
              </a:rPr>
              <a:t>    </a:t>
            </a: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Кафедра банківської справи</a:t>
            </a:r>
            <a:endParaRPr lang="ru-RU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400" noProof="1" smtClean="0">
                <a:cs typeface="Times New Roman" pitchFamily="18" charset="0"/>
                <a:hlinkClick r:id="rId2"/>
              </a:rPr>
              <a:t>kbs_knteu@i.ua</a:t>
            </a:r>
            <a:endParaRPr lang="uk-UA" sz="2400" noProof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5C2A"/>
                </a:solidFill>
              </a:rPr>
              <a:t>доцент кафедри банківської справи Жураховська Людмила Валентинівна, к.е.н., </a:t>
            </a:r>
            <a:r>
              <a:rPr lang="uk-UA" sz="2400" dirty="0" err="1" smtClean="0">
                <a:solidFill>
                  <a:srgbClr val="005C2A"/>
                </a:solidFill>
              </a:rPr>
              <a:t>МВА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Гарант </a:t>
            </a:r>
            <a:r>
              <a:rPr lang="uk-UA" sz="2400" dirty="0" smtClean="0">
                <a:solidFill>
                  <a:srgbClr val="005C2A"/>
                </a:solidFill>
              </a:rPr>
              <a:t>магістерської програми </a:t>
            </a:r>
            <a:r>
              <a:rPr lang="uk-UA" sz="2400" dirty="0" err="1" smtClean="0">
                <a:solidFill>
                  <a:srgbClr val="005C2A"/>
                </a:solidFill>
              </a:rPr>
              <a:t>“Фінансове</a:t>
            </a:r>
            <a:r>
              <a:rPr lang="uk-UA" sz="2400" dirty="0" smtClean="0">
                <a:solidFill>
                  <a:srgbClr val="005C2A"/>
                </a:solidFill>
              </a:rPr>
              <a:t> </a:t>
            </a:r>
            <a:r>
              <a:rPr lang="uk-UA" sz="2400" dirty="0" err="1" smtClean="0">
                <a:solidFill>
                  <a:srgbClr val="005C2A"/>
                </a:solidFill>
              </a:rPr>
              <a:t>посередництво”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la-Latn" sz="2400" dirty="0" smtClean="0"/>
              <a:t> l.zhurakhovska@gmail.com</a:t>
            </a:r>
            <a:endParaRPr lang="uk-UA" sz="2400" noProof="1" smtClean="0"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en-US" sz="2400" dirty="0" smtClean="0">
                <a:solidFill>
                  <a:srgbClr val="005C2A"/>
                </a:solidFill>
              </a:rPr>
              <a:t>Telegram: Liudmyla Zhurakhovska, PhD, MBA </a:t>
            </a:r>
            <a:endParaRPr lang="en-US" sz="2400" dirty="0" smtClean="0">
              <a:solidFill>
                <a:srgbClr val="005C2A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</a:t>
            </a:r>
            <a:r>
              <a:rPr lang="en-US" sz="2400" dirty="0" smtClean="0">
                <a:solidFill>
                  <a:srgbClr val="005C2A"/>
                </a:solidFill>
              </a:rPr>
              <a:t>    </a:t>
            </a:r>
            <a:r>
              <a:rPr lang="uk-UA" sz="2400" dirty="0" smtClean="0">
                <a:solidFill>
                  <a:srgbClr val="005C2A"/>
                </a:solidFill>
              </a:rPr>
              <a:t>(</a:t>
            </a:r>
            <a:r>
              <a:rPr lang="uk-UA" sz="2400" dirty="0" smtClean="0">
                <a:solidFill>
                  <a:srgbClr val="005C2A"/>
                </a:solidFill>
              </a:rPr>
              <a:t>067) 705 03 15 </a:t>
            </a:r>
            <a:endParaRPr lang="ru-RU" sz="2400" dirty="0" smtClean="0">
              <a:solidFill>
                <a:srgbClr val="005C2A"/>
              </a:solidFill>
            </a:endParaRPr>
          </a:p>
          <a:p>
            <a:endParaRPr lang="en-US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1000" y="129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60840" cy="4896544"/>
          </a:xfrm>
        </p:spPr>
        <p:txBody>
          <a:bodyPr/>
          <a:lstStyle/>
          <a:p>
            <a:pPr algn="ctr"/>
            <a:r>
              <a:rPr lang="uk-UA" sz="3200" i="1" cap="none" dirty="0" smtClean="0">
                <a:solidFill>
                  <a:srgbClr val="7030A0"/>
                </a:solidFill>
              </a:rPr>
              <a:t>Якщо </a:t>
            </a:r>
            <a:r>
              <a:rPr lang="uk-UA" sz="3600" b="0" i="1" cap="none" dirty="0" smtClean="0">
                <a:solidFill>
                  <a:srgbClr val="7030A0"/>
                </a:solidFill>
              </a:rPr>
              <a:t>Ви</a:t>
            </a:r>
            <a:r>
              <a:rPr lang="uk-UA" sz="3600" i="1" cap="none" dirty="0" smtClean="0">
                <a:solidFill>
                  <a:srgbClr val="7030A0"/>
                </a:solidFill>
              </a:rPr>
              <a:t> дійсно </a:t>
            </a:r>
            <a:r>
              <a:rPr lang="uk-UA" sz="3600" b="0" i="1" cap="none" dirty="0" smtClean="0"/>
              <a:t>вважаєте, що</a:t>
            </a:r>
            <a:r>
              <a:rPr lang="uk-UA" sz="3600" i="1" cap="none" dirty="0" smtClean="0">
                <a:solidFill>
                  <a:srgbClr val="00B0F0"/>
                </a:solidFill>
              </a:rPr>
              <a:t/>
            </a:r>
            <a:br>
              <a:rPr lang="uk-UA" sz="3600" i="1" cap="none" dirty="0" smtClean="0">
                <a:solidFill>
                  <a:srgbClr val="00B0F0"/>
                </a:solidFill>
              </a:rPr>
            </a:br>
            <a:r>
              <a:rPr lang="uk-UA" sz="4800" cap="none" dirty="0">
                <a:solidFill>
                  <a:srgbClr val="00B050"/>
                </a:solidFill>
              </a:rPr>
              <a:t>«Фінансовий ринок»</a:t>
            </a:r>
            <a:br>
              <a:rPr lang="uk-UA" sz="4800" cap="none" dirty="0">
                <a:solidFill>
                  <a:srgbClr val="00B050"/>
                </a:solidFill>
              </a:rPr>
            </a:br>
            <a:r>
              <a:rPr lang="uk-UA" cap="none" dirty="0" smtClean="0">
                <a:solidFill>
                  <a:srgbClr val="0070C0"/>
                </a:solidFill>
              </a:rPr>
              <a:t>- це теорія,</a:t>
            </a:r>
            <a:r>
              <a:rPr lang="uk-UA" sz="4800" cap="none" dirty="0" smtClean="0">
                <a:solidFill>
                  <a:srgbClr val="0070C0"/>
                </a:solidFill>
              </a:rPr>
              <a:t/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r>
              <a:rPr lang="uk-UA" sz="4800" i="1" cap="none" dirty="0" smtClean="0">
                <a:solidFill>
                  <a:srgbClr val="C00000"/>
                </a:solidFill>
              </a:rPr>
              <a:t>Я вас здивую:</a:t>
            </a:r>
            <a:br>
              <a:rPr lang="uk-UA" sz="4800" i="1" cap="none" dirty="0" smtClean="0">
                <a:solidFill>
                  <a:srgbClr val="C00000"/>
                </a:solidFill>
              </a:rPr>
            </a:br>
            <a:r>
              <a:rPr lang="uk-UA" sz="4800" i="1" cap="none" dirty="0" smtClean="0">
                <a:solidFill>
                  <a:srgbClr val="C00000"/>
                </a:solidFill>
              </a:rPr>
              <a:t>…</a:t>
            </a:r>
            <a:r>
              <a:rPr lang="ru-RU" sz="4800" cap="none" dirty="0" smtClean="0"/>
              <a:t/>
            </a:r>
            <a:br>
              <a:rPr lang="ru-RU" sz="4800" cap="none" dirty="0" smtClean="0"/>
            </a:br>
            <a:r>
              <a:rPr lang="uk-UA" sz="4800" i="1" cap="none" dirty="0" smtClean="0"/>
              <a:t>- це </a:t>
            </a:r>
            <a:r>
              <a:rPr lang="uk-UA" sz="4800" i="1" cap="none" dirty="0">
                <a:solidFill>
                  <a:srgbClr val="00B050"/>
                </a:solidFill>
              </a:rPr>
              <a:t>практичний</a:t>
            </a:r>
            <a:r>
              <a:rPr lang="uk-UA" sz="4800" i="1" cap="none" dirty="0" smtClean="0"/>
              <a:t> курс.</a:t>
            </a:r>
            <a:r>
              <a:rPr lang="ru-RU" sz="4800" cap="none" dirty="0" smtClean="0"/>
              <a:t/>
            </a:r>
            <a:br>
              <a:rPr lang="ru-RU" sz="4800" cap="none" dirty="0" smtClean="0"/>
            </a:br>
            <a:endParaRPr lang="ru-RU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4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755576" y="168239"/>
            <a:ext cx="7560840" cy="1368152"/>
          </a:xfrm>
        </p:spPr>
        <p:txBody>
          <a:bodyPr/>
          <a:lstStyle/>
          <a:p>
            <a:pPr algn="ctr"/>
            <a:r>
              <a:rPr lang="uk-UA" sz="4800" b="0" i="1" cap="none" dirty="0" smtClean="0"/>
              <a:t>Почнемо з …</a:t>
            </a:r>
            <a:br>
              <a:rPr lang="uk-UA" sz="4800" b="0" i="1" cap="none" dirty="0" smtClean="0"/>
            </a:br>
            <a:r>
              <a:rPr lang="uk-UA" sz="4800" cap="none" dirty="0" smtClean="0">
                <a:solidFill>
                  <a:srgbClr val="005C2A"/>
                </a:solidFill>
              </a:rPr>
              <a:t>Історії про джип </a:t>
            </a:r>
            <a:r>
              <a:rPr lang="ru-RU" sz="4800" cap="none" dirty="0" smtClean="0"/>
              <a:t/>
            </a:r>
            <a:br>
              <a:rPr lang="ru-RU" sz="4800" cap="none" dirty="0" smtClean="0"/>
            </a:br>
            <a:r>
              <a:rPr lang="uk-UA" sz="4800" cap="none" dirty="0" smtClean="0">
                <a:solidFill>
                  <a:srgbClr val="0070C0"/>
                </a:solidFill>
              </a:rPr>
              <a:t/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endParaRPr lang="ru-RU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28800"/>
            <a:ext cx="748883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4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1498600"/>
          </a:xfrm>
        </p:spPr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+mj-lt"/>
              </a:rPr>
              <a:t/>
            </a:r>
            <a:br>
              <a:rPr lang="ru-RU" sz="2400" dirty="0">
                <a:solidFill>
                  <a:sysClr val="windowText" lastClr="000000"/>
                </a:solidFill>
                <a:latin typeface="+mj-lt"/>
              </a:rPr>
            </a:br>
            <a:r>
              <a:rPr lang="uk-UA" sz="3100" b="1" i="1" dirty="0" smtClean="0">
                <a:solidFill>
                  <a:srgbClr val="0070C0"/>
                </a:solidFill>
              </a:rPr>
              <a:t>Приклад: "</a:t>
            </a:r>
            <a:r>
              <a:rPr lang="uk-UA" sz="5300" b="1" kern="1200" dirty="0" smtClean="0">
                <a:solidFill>
                  <a:srgbClr val="005C2A"/>
                </a:solidFill>
                <a:ea typeface="+mj-ea"/>
                <a:cs typeface="+mj-cs"/>
              </a:rPr>
              <a:t>Історія про джип </a:t>
            </a:r>
            <a:r>
              <a:rPr lang="uk-UA" sz="3600" b="1" dirty="0" smtClean="0">
                <a:solidFill>
                  <a:srgbClr val="0070C0"/>
                </a:solidFill>
              </a:rPr>
              <a:t>і комісійну винагороду"</a:t>
            </a:r>
            <a:r>
              <a:rPr lang="uk-UA" sz="3100" b="1" i="1" dirty="0" smtClean="0">
                <a:solidFill>
                  <a:srgbClr val="0070C0"/>
                </a:solidFill>
              </a:rPr>
              <a:t/>
            </a:r>
            <a:br>
              <a:rPr lang="uk-UA" sz="3100" b="1" i="1" dirty="0" smtClean="0">
                <a:solidFill>
                  <a:srgbClr val="0070C0"/>
                </a:solidFill>
              </a:rPr>
            </a:br>
            <a:endParaRPr lang="uk-UA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i="1" u="sng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Початок 1-го року </a:t>
            </a:r>
            <a:r>
              <a:rPr lang="uk-UA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err="1" smtClean="0">
                <a:solidFill>
                  <a:srgbClr val="0070C0"/>
                </a:solidFill>
              </a:rPr>
              <a:t>Внесено</a:t>
            </a:r>
            <a:r>
              <a:rPr lang="uk-UA" dirty="0" smtClean="0">
                <a:solidFill>
                  <a:srgbClr val="0070C0"/>
                </a:solidFill>
              </a:rPr>
              <a:t>: $150 тис</a:t>
            </a:r>
            <a:r>
              <a:rPr lang="uk-UA" sz="3800" b="1" dirty="0" smtClean="0">
                <a:solidFill>
                  <a:srgbClr val="0070C0"/>
                </a:solidFill>
              </a:rPr>
              <a:t>.</a:t>
            </a:r>
            <a:r>
              <a:rPr lang="uk-UA" dirty="0" smtClean="0">
                <a:solidFill>
                  <a:srgbClr val="0070C0"/>
                </a:solidFill>
              </a:rPr>
              <a:t>(S</a:t>
            </a:r>
            <a:r>
              <a:rPr lang="uk-UA" baseline="-25000" dirty="0" smtClean="0">
                <a:solidFill>
                  <a:srgbClr val="0070C0"/>
                </a:solidFill>
              </a:rPr>
              <a:t>0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Кінець 1-го року</a:t>
            </a:r>
            <a:r>
              <a:rPr lang="uk-UA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Активи: $200 тис. (S</a:t>
            </a:r>
            <a:r>
              <a:rPr lang="uk-UA" baseline="-25000" dirty="0" smtClean="0">
                <a:solidFill>
                  <a:srgbClr val="0070C0"/>
                </a:solidFill>
              </a:rPr>
              <a:t>1-0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Початок 2-го року</a:t>
            </a:r>
            <a:r>
              <a:rPr lang="uk-UA" dirty="0" smtClean="0">
                <a:solidFill>
                  <a:srgbClr val="0070C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Вилучено інвестором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(на </a:t>
            </a:r>
            <a:r>
              <a:rPr lang="uk-UA" dirty="0" err="1" smtClean="0">
                <a:solidFill>
                  <a:srgbClr val="0070C0"/>
                </a:solidFill>
              </a:rPr>
              <a:t>Jeep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Grand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Cherokee</a:t>
            </a:r>
            <a:r>
              <a:rPr lang="uk-UA" dirty="0" smtClean="0">
                <a:solidFill>
                  <a:srgbClr val="0070C0"/>
                </a:solidFill>
              </a:rPr>
              <a:t>): $100 тис.(∆)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Залишок активів : $(200 – 100)тис. = $100 тис. (S</a:t>
            </a:r>
            <a:r>
              <a:rPr lang="uk-UA" baseline="-25000" dirty="0" smtClean="0">
                <a:solidFill>
                  <a:srgbClr val="0070C0"/>
                </a:solidFill>
              </a:rPr>
              <a:t>1+0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u="sng" dirty="0" smtClean="0">
                <a:solidFill>
                  <a:srgbClr val="0070C0"/>
                </a:solidFill>
              </a:rPr>
              <a:t>Кінець 2-го року</a:t>
            </a:r>
            <a:r>
              <a:rPr lang="uk-UA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err="1" smtClean="0">
                <a:solidFill>
                  <a:srgbClr val="0070C0"/>
                </a:solidFill>
              </a:rPr>
              <a:t>Активы</a:t>
            </a:r>
            <a:r>
              <a:rPr lang="uk-UA" dirty="0" smtClean="0">
                <a:solidFill>
                  <a:srgbClr val="0070C0"/>
                </a:solidFill>
              </a:rPr>
              <a:t>: $133 тис. (S</a:t>
            </a:r>
            <a:r>
              <a:rPr lang="uk-UA" baseline="-25000" dirty="0" smtClean="0">
                <a:solidFill>
                  <a:srgbClr val="0070C0"/>
                </a:solidFill>
              </a:rPr>
              <a:t>2</a:t>
            </a:r>
            <a:r>
              <a:rPr lang="uk-UA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800" b="1" dirty="0" smtClean="0"/>
              <a:t>Інвестор розрахував доходність: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800" b="1" dirty="0" smtClean="0"/>
              <a:t>R = (S</a:t>
            </a:r>
            <a:r>
              <a:rPr lang="uk-UA" sz="3800" b="1" baseline="-25000" dirty="0" smtClean="0"/>
              <a:t>2</a:t>
            </a:r>
            <a:r>
              <a:rPr lang="uk-UA" sz="3800" b="1" dirty="0" smtClean="0"/>
              <a:t>-S</a:t>
            </a:r>
            <a:r>
              <a:rPr lang="uk-UA" sz="3800" b="1" baseline="-25000" dirty="0" smtClean="0"/>
              <a:t>0</a:t>
            </a:r>
            <a:r>
              <a:rPr lang="uk-UA" sz="3800" b="1" dirty="0" smtClean="0"/>
              <a:t>)/S</a:t>
            </a:r>
            <a:r>
              <a:rPr lang="uk-UA" sz="3800" b="1" baseline="-25000" dirty="0" smtClean="0"/>
              <a:t>0</a:t>
            </a:r>
            <a:r>
              <a:rPr lang="uk-UA" sz="3800" b="1" dirty="0" smtClean="0"/>
              <a:t> = (133 – 150)/150 = - 11% </a:t>
            </a:r>
            <a:r>
              <a:rPr lang="uk-UA" sz="3800" b="1" i="1" dirty="0" smtClean="0">
                <a:solidFill>
                  <a:srgbClr val="FF0000"/>
                </a:solidFill>
              </a:rPr>
              <a:t>Вірно?...</a:t>
            </a:r>
            <a:r>
              <a:rPr lang="uk-UA" b="1" dirty="0" smtClean="0">
                <a:solidFill>
                  <a:srgbClr val="0070C0"/>
                </a:solidFill>
              </a:rPr>
              <a:t>	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33845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199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32307-EA7F-421E-A704-1BF6CAD2C46A}" type="slidenum">
              <a:rPr lang="ru-RU" smtClean="0"/>
              <a:pPr/>
              <a:t>8</a:t>
            </a:fld>
            <a:endParaRPr lang="ru-RU" dirty="0" smtClean="0"/>
          </a:p>
        </p:txBody>
      </p:sp>
      <p:pic>
        <p:nvPicPr>
          <p:cNvPr id="20484" name="Picture 3" descr="MPj04065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88" y="0"/>
            <a:ext cx="8208912" cy="698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774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ysClr val="windowText" lastClr="000000"/>
                </a:solidFill>
              </a:rPr>
              <a:t/>
            </a:r>
            <a:br>
              <a:rPr lang="ru-RU" sz="2400" b="1" u="sng" dirty="0" smtClean="0">
                <a:solidFill>
                  <a:sysClr val="windowText" lastClr="000000"/>
                </a:solidFill>
              </a:rPr>
            </a:br>
            <a:r>
              <a:rPr lang="uk-UA" altLang="ru-RU" sz="2800" dirty="0"/>
              <a:t>Але  </a:t>
            </a:r>
            <a:r>
              <a:rPr lang="uk-UA" altLang="ru-RU" sz="2800" dirty="0">
                <a:solidFill>
                  <a:srgbClr val="00B050"/>
                </a:solidFill>
              </a:rPr>
              <a:t>Ви </a:t>
            </a:r>
            <a:r>
              <a:rPr lang="uk-UA" altLang="ru-RU" sz="2800" dirty="0" smtClean="0">
                <a:solidFill>
                  <a:srgbClr val="C00000"/>
                </a:solidFill>
              </a:rPr>
              <a:t>відкрили</a:t>
            </a:r>
            <a:r>
              <a:rPr lang="uk-UA" altLang="ru-RU" sz="2800" dirty="0" smtClean="0">
                <a:solidFill>
                  <a:srgbClr val="00B050"/>
                </a:solidFill>
              </a:rPr>
              <a:t> тему №7 і </a:t>
            </a:r>
            <a:r>
              <a:rPr lang="uk-UA" altLang="ru-RU" sz="2800" dirty="0" smtClean="0">
                <a:solidFill>
                  <a:srgbClr val="C00000"/>
                </a:solidFill>
              </a:rPr>
              <a:t>виправили</a:t>
            </a:r>
            <a:r>
              <a:rPr lang="uk-UA" altLang="ru-RU" sz="2800" dirty="0" smtClean="0">
                <a:solidFill>
                  <a:srgbClr val="00B050"/>
                </a:solidFill>
              </a:rPr>
              <a:t> розрахунок інвестора, і тепер…</a:t>
            </a:r>
            <a:r>
              <a:rPr lang="ru-RU" sz="3600" b="1" i="1" dirty="0">
                <a:solidFill>
                  <a:srgbClr val="0070C0"/>
                </a:solidFill>
              </a:rPr>
              <a:t/>
            </a:r>
            <a:br>
              <a:rPr lang="ru-RU" sz="3600" b="1" i="1" dirty="0">
                <a:solidFill>
                  <a:srgbClr val="0070C0"/>
                </a:solidFill>
              </a:rPr>
            </a:b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b="1" dirty="0" smtClean="0">
                <a:solidFill>
                  <a:srgbClr val="0070C0"/>
                </a:solidFill>
              </a:rPr>
              <a:t>Доходність (</a:t>
            </a:r>
            <a:r>
              <a:rPr lang="uk-UA" altLang="ru-RU" b="1" dirty="0" smtClean="0">
                <a:solidFill>
                  <a:srgbClr val="C00000"/>
                </a:solidFill>
              </a:rPr>
              <a:t>правильний</a:t>
            </a:r>
            <a:r>
              <a:rPr lang="uk-UA" altLang="ru-RU" b="1" dirty="0" smtClean="0">
                <a:solidFill>
                  <a:srgbClr val="0070C0"/>
                </a:solidFill>
              </a:rPr>
              <a:t> розрахунок):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400" b="1" dirty="0" smtClean="0">
                <a:solidFill>
                  <a:srgbClr val="0070C0"/>
                </a:solidFill>
              </a:rPr>
              <a:t>r = (1+r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)(1+r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2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 – 1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400" b="1" dirty="0" smtClean="0">
                <a:solidFill>
                  <a:srgbClr val="0070C0"/>
                </a:solidFill>
              </a:rPr>
              <a:t>  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= (S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1-0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- 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)/S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 = (200 – 150)/150 = 33%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400" b="1" dirty="0" smtClean="0">
                <a:solidFill>
                  <a:srgbClr val="0070C0"/>
                </a:solidFill>
              </a:rPr>
              <a:t>  r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2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= (S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2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- 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1+0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)/S</a:t>
            </a:r>
            <a:r>
              <a:rPr lang="uk-UA" altLang="ru-RU" sz="2400" b="1" baseline="-25000" dirty="0" smtClean="0">
                <a:solidFill>
                  <a:srgbClr val="0070C0"/>
                </a:solidFill>
              </a:rPr>
              <a:t>1+0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 = (133 – 100)/100 = 33%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sz="2800" b="1" dirty="0" smtClean="0">
                <a:solidFill>
                  <a:srgbClr val="00B050"/>
                </a:solidFill>
              </a:rPr>
              <a:t> </a:t>
            </a:r>
            <a:r>
              <a:rPr lang="uk-UA" altLang="ru-RU" sz="2800" b="1" dirty="0" err="1" smtClean="0">
                <a:solidFill>
                  <a:srgbClr val="00B050"/>
                </a:solidFill>
              </a:rPr>
              <a:t>r</a:t>
            </a:r>
            <a:r>
              <a:rPr lang="uk-UA" altLang="ru-RU" sz="2800" b="1" baseline="-25000" dirty="0" err="1" smtClean="0">
                <a:solidFill>
                  <a:srgbClr val="00B050"/>
                </a:solidFill>
              </a:rPr>
              <a:t>за</a:t>
            </a:r>
            <a:r>
              <a:rPr lang="uk-UA" altLang="ru-RU" sz="2800" b="1" baseline="-25000" dirty="0" smtClean="0">
                <a:solidFill>
                  <a:srgbClr val="00B050"/>
                </a:solidFill>
              </a:rPr>
              <a:t> 2 роки </a:t>
            </a:r>
            <a:r>
              <a:rPr lang="uk-UA" altLang="ru-RU" sz="2800" b="1" dirty="0" smtClean="0">
                <a:solidFill>
                  <a:srgbClr val="00B050"/>
                </a:solidFill>
              </a:rPr>
              <a:t>= (1+0.33)(1+0.33) – 1 = </a:t>
            </a:r>
            <a:r>
              <a:rPr lang="uk-UA" altLang="ru-RU" sz="2800" b="1" dirty="0" smtClean="0">
                <a:solidFill>
                  <a:srgbClr val="C00000"/>
                </a:solidFill>
              </a:rPr>
              <a:t>77%. УРА!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3403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06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834</Words>
  <Application>Microsoft Office PowerPoint</Application>
  <PresentationFormat>Экран (4:3)</PresentationFormat>
  <Paragraphs>130</Paragraphs>
  <Slides>44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Київський національний торговельно-економічний університет</vt:lpstr>
      <vt:lpstr> Як ви думаєте, з чого складається  Фінансовий ринок? …</vt:lpstr>
      <vt:lpstr>Фінансовий ринок  включає не тільки    Фондовий ринок,  але й     Грошово-кредитний  та     Валютний</vt:lpstr>
      <vt:lpstr> Ви думаєте, що Фінансовий ринок - теоретична дисципліна? …</vt:lpstr>
      <vt:lpstr>Якщо Ви дійсно вважаєте, що «Фінансовий ринок» - це теорія, Я вас здивую: … - це практичний курс. </vt:lpstr>
      <vt:lpstr>Почнемо з … Історії про джип   </vt:lpstr>
      <vt:lpstr> Приклад: "Історія про джип і комісійну винагороду" </vt:lpstr>
      <vt:lpstr> </vt:lpstr>
      <vt:lpstr> Але  Ви відкрили тему №7 і виправили розрахунок інвестора, і тепер… </vt:lpstr>
      <vt:lpstr>Висновок: «Фінансовий ринок» – це реальні гроші, які можна заробити після іспиту </vt:lpstr>
      <vt:lpstr>На «Фінансовому ринку» ви дізнаєтеся про методи, які використовують щодня:   - Приватний інвестор   - Фінансовий менеджер   - Трейдер   - Брокер   - Фінансовий аналітик   </vt:lpstr>
      <vt:lpstr>Слайд 12</vt:lpstr>
      <vt:lpstr>Слайд 13</vt:lpstr>
      <vt:lpstr>Слайд 14</vt:lpstr>
      <vt:lpstr>Курс включає в себе інноваційні навчальні кейси, близькі до реальних бізнес-завдань  Ви дізнаєтесь:     - Як знайти інвестиції для Вашого старт-апу  - Як випустити акції / облігації  - Куди вкласти гроші, щоб досягнути Вашої мети  - Як отримати весь фондовий ринок України лише за 10 грн.  - Як інвестувати в нерухомість або венчурний бізнес, витративши не більше 10 тис. грн.      </vt:lpstr>
      <vt:lpstr>  - Як обрати банк для  депозиту, інвестиційний та пенсійний фонд  - Як зробити професійний аналітичний огляд компанії  - Сompany Profile  - Як здійснити успішне злиття та поглинання - M&amp;A  - Як розрахувати доходність Ваших інвестицій   - Нарешті, Ви дізнаєтесь, що це за звір такий - Ф’ючерс на індекс UX, і як на ньому можна заробити.     </vt:lpstr>
      <vt:lpstr>Слайд 17</vt:lpstr>
      <vt:lpstr>Слайд 18</vt:lpstr>
      <vt:lpstr>Плюс:  Ви також зможете з великою точністю  спрогнозувати свою оцінку на іспиті </vt:lpstr>
      <vt:lpstr>Слайд 20</vt:lpstr>
      <vt:lpstr> БОНУС  Ви також навчитесь: Працювати в команді Виступати з презентацією перед потенційними інвесторами Завойовувати аудиторію Цікаво проводити дискусію та бути переконливим  </vt:lpstr>
      <vt:lpstr>Отримувати від цього                      задоволення</vt:lpstr>
      <vt:lpstr>Основні причини для вивчення курсу «Фінансовий ринок»</vt:lpstr>
      <vt:lpstr>Наші партнери</vt:lpstr>
      <vt:lpstr>Слайд 25</vt:lpstr>
      <vt:lpstr>Stock Market: Юрій Бойко</vt:lpstr>
      <vt:lpstr>Агенція відносин з інвесторами: Оксана Параскева, Олександр Нікішев</vt:lpstr>
      <vt:lpstr>ОТР: Григорий Овчаренко</vt:lpstr>
      <vt:lpstr>Трейдер Олександр Циглін, автор книги «Біржа/ua»</vt:lpstr>
      <vt:lpstr>Українська асоціація інвестиційного бізнесу - УАІБ</vt:lpstr>
      <vt:lpstr>Українська біржа – ux.ua</vt:lpstr>
      <vt:lpstr>Слайд 32</vt:lpstr>
      <vt:lpstr>Слайд 33</vt:lpstr>
      <vt:lpstr>Слайд 34</vt:lpstr>
      <vt:lpstr>Слайд 35</vt:lpstr>
      <vt:lpstr>Слайд 36</vt:lpstr>
      <vt:lpstr>А що кажуть випускники?</vt:lpstr>
      <vt:lpstr>Слайд 38</vt:lpstr>
      <vt:lpstr>Ірина Агаркова:</vt:lpstr>
      <vt:lpstr>Слайд 40</vt:lpstr>
      <vt:lpstr>Слайд 41</vt:lpstr>
      <vt:lpstr>Жураховська Людмила Валентинівна, к.е.н., МВА</vt:lpstr>
      <vt:lpstr>Слайд 43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Київський національний торговельно-економічний університет</dc:title>
  <dc:creator>Alex</dc:creator>
  <cp:lastModifiedBy>Admin</cp:lastModifiedBy>
  <cp:revision>630</cp:revision>
  <dcterms:created xsi:type="dcterms:W3CDTF">2011-04-07T10:06:58Z</dcterms:created>
  <dcterms:modified xsi:type="dcterms:W3CDTF">2021-02-11T13:15:36Z</dcterms:modified>
</cp:coreProperties>
</file>