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2" r:id="rId4"/>
    <p:sldId id="266" r:id="rId5"/>
    <p:sldId id="260" r:id="rId6"/>
    <p:sldId id="261" r:id="rId7"/>
    <p:sldId id="274" r:id="rId8"/>
    <p:sldId id="257" r:id="rId9"/>
    <p:sldId id="258" r:id="rId10"/>
    <p:sldId id="259" r:id="rId11"/>
    <p:sldId id="271" r:id="rId12"/>
    <p:sldId id="267" r:id="rId13"/>
    <p:sldId id="263" r:id="rId14"/>
    <p:sldId id="268" r:id="rId15"/>
    <p:sldId id="270" r:id="rId16"/>
    <p:sldId id="272" r:id="rId1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6CA5D-D6BD-4177-AED4-A12519ED2361}" type="datetimeFigureOut">
              <a:rPr lang="uk-UA" smtClean="0"/>
              <a:t>27.10.2014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B471F-CE3D-4400-92D9-A5E323A41FC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4750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6CA5D-D6BD-4177-AED4-A12519ED2361}" type="datetimeFigureOut">
              <a:rPr lang="uk-UA" smtClean="0"/>
              <a:t>27.10.2014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B471F-CE3D-4400-92D9-A5E323A41FC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4634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6CA5D-D6BD-4177-AED4-A12519ED2361}" type="datetimeFigureOut">
              <a:rPr lang="uk-UA" smtClean="0"/>
              <a:t>27.10.2014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B471F-CE3D-4400-92D9-A5E323A41FC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183037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D97BA5-56F5-4F48-9E76-C4AFA05FC4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F11674-F3E7-4495-A89B-579A77327D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5003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D97BA5-56F5-4F48-9E76-C4AFA05FC4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F11674-F3E7-4495-A89B-579A77327D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262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D97BA5-56F5-4F48-9E76-C4AFA05FC4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F11674-F3E7-4495-A89B-579A77327D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9340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D97BA5-56F5-4F48-9E76-C4AFA05FC4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F11674-F3E7-4495-A89B-579A77327D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3294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D97BA5-56F5-4F48-9E76-C4AFA05FC4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F11674-F3E7-4495-A89B-579A77327D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5463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D97BA5-56F5-4F48-9E76-C4AFA05FC4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F11674-F3E7-4495-A89B-579A77327D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6880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D97BA5-56F5-4F48-9E76-C4AFA05FC4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F11674-F3E7-4495-A89B-579A77327D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1320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D97BA5-56F5-4F48-9E76-C4AFA05FC4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F11674-F3E7-4495-A89B-579A77327D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095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6CA5D-D6BD-4177-AED4-A12519ED2361}" type="datetimeFigureOut">
              <a:rPr lang="uk-UA" smtClean="0"/>
              <a:t>27.10.2014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B471F-CE3D-4400-92D9-A5E323A41FC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58871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D97BA5-56F5-4F48-9E76-C4AFA05FC4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F11674-F3E7-4495-A89B-579A77327D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9277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D97BA5-56F5-4F48-9E76-C4AFA05FC4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F11674-F3E7-4495-A89B-579A77327D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9294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D97BA5-56F5-4F48-9E76-C4AFA05FC4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F11674-F3E7-4495-A89B-579A77327D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0282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B87A668-5FDC-4BAA-AFAE-4A80C1848D16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041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6CA5D-D6BD-4177-AED4-A12519ED2361}" type="datetimeFigureOut">
              <a:rPr lang="uk-UA" smtClean="0"/>
              <a:t>27.10.2014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B471F-CE3D-4400-92D9-A5E323A41FC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2314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6CA5D-D6BD-4177-AED4-A12519ED2361}" type="datetimeFigureOut">
              <a:rPr lang="uk-UA" smtClean="0"/>
              <a:t>27.10.2014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B471F-CE3D-4400-92D9-A5E323A41FC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55972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6CA5D-D6BD-4177-AED4-A12519ED2361}" type="datetimeFigureOut">
              <a:rPr lang="uk-UA" smtClean="0"/>
              <a:t>27.10.2014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B471F-CE3D-4400-92D9-A5E323A41FC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00446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6CA5D-D6BD-4177-AED4-A12519ED2361}" type="datetimeFigureOut">
              <a:rPr lang="uk-UA" smtClean="0"/>
              <a:t>27.10.2014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B471F-CE3D-4400-92D9-A5E323A41FC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847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6CA5D-D6BD-4177-AED4-A12519ED2361}" type="datetimeFigureOut">
              <a:rPr lang="uk-UA" smtClean="0"/>
              <a:t>27.10.2014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B471F-CE3D-4400-92D9-A5E323A41FC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5541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6CA5D-D6BD-4177-AED4-A12519ED2361}" type="datetimeFigureOut">
              <a:rPr lang="uk-UA" smtClean="0"/>
              <a:t>27.10.2014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B471F-CE3D-4400-92D9-A5E323A41FC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31481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6CA5D-D6BD-4177-AED4-A12519ED2361}" type="datetimeFigureOut">
              <a:rPr lang="uk-UA" smtClean="0"/>
              <a:t>27.10.2014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B471F-CE3D-4400-92D9-A5E323A41FC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8100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6CA5D-D6BD-4177-AED4-A12519ED2361}" type="datetimeFigureOut">
              <a:rPr lang="uk-UA" smtClean="0"/>
              <a:t>27.10.2014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B471F-CE3D-4400-92D9-A5E323A41FC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1133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D97BA5-56F5-4F48-9E76-C4AFA05FC41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10/27/2014</a:t>
            </a:fld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F11674-F3E7-4495-A89B-579A77327DD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687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70C0"/>
                </a:solidFill>
              </a:rPr>
              <a:t>ПОСЛУГИ, </a:t>
            </a:r>
            <a:br>
              <a:rPr lang="uk-UA" dirty="0" smtClean="0">
                <a:solidFill>
                  <a:srgbClr val="0070C0"/>
                </a:solidFill>
              </a:rPr>
            </a:br>
            <a:r>
              <a:rPr lang="uk-UA" dirty="0" smtClean="0">
                <a:solidFill>
                  <a:srgbClr val="0070C0"/>
                </a:solidFill>
              </a:rPr>
              <a:t>ЩО ДОПОМАГАЮТЬ ЛЮДЯМ</a:t>
            </a:r>
            <a:endParaRPr lang="uk-UA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4077072"/>
            <a:ext cx="5544616" cy="1872208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uk-UA" i="1" dirty="0" smtClean="0"/>
              <a:t>Олена Іванова,</a:t>
            </a:r>
          </a:p>
          <a:p>
            <a:pPr algn="l"/>
            <a:r>
              <a:rPr lang="uk-UA" i="1" dirty="0" smtClean="0"/>
              <a:t>Керівник проекту ПРООН </a:t>
            </a:r>
          </a:p>
          <a:p>
            <a:pPr algn="l"/>
            <a:r>
              <a:rPr lang="uk-UA" i="1" dirty="0" smtClean="0"/>
              <a:t>«Підтримка реформи соціального сектору в Україні»</a:t>
            </a:r>
            <a:endParaRPr lang="uk-UA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08" y="4149081"/>
            <a:ext cx="900404" cy="1616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427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70C0"/>
                </a:solidFill>
              </a:rPr>
              <a:t>ВАЖЛИВО!</a:t>
            </a:r>
            <a:endParaRPr lang="uk-UA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рекламуємо допомогу, яку може отримати людина, конкретну послугу чи конкретний заклад, що її надає</a:t>
            </a:r>
          </a:p>
          <a:p>
            <a:r>
              <a:rPr lang="uk-UA" dirty="0" smtClean="0"/>
              <a:t>можна зазначити хто та за яких обставинах може звертатися, при цьому назву послуги та закладу не обов’язково називати</a:t>
            </a:r>
          </a:p>
          <a:p>
            <a:r>
              <a:rPr lang="uk-UA" dirty="0" smtClean="0"/>
              <a:t>обов’язково  зазначити куди звертатися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6544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2" name="Rectangle 4"/>
          <p:cNvSpPr>
            <a:spLocks noGrp="1" noChangeArrowheads="1"/>
          </p:cNvSpPr>
          <p:nvPr>
            <p:ph type="title"/>
          </p:nvPr>
        </p:nvSpPr>
        <p:spPr>
          <a:xfrm>
            <a:off x="1258888" y="333375"/>
            <a:ext cx="6553200" cy="863377"/>
          </a:xfrm>
        </p:spPr>
        <p:txBody>
          <a:bodyPr>
            <a:normAutofit fontScale="90000"/>
          </a:bodyPr>
          <a:lstStyle/>
          <a:p>
            <a:r>
              <a:rPr lang="uk-UA" altLang="uk-UA" sz="3600" dirty="0">
                <a:solidFill>
                  <a:srgbClr val="0070C0"/>
                </a:solidFill>
              </a:rPr>
              <a:t>Приклади</a:t>
            </a:r>
            <a:br>
              <a:rPr lang="uk-UA" altLang="uk-UA" sz="3600" dirty="0">
                <a:solidFill>
                  <a:srgbClr val="0070C0"/>
                </a:solidFill>
              </a:rPr>
            </a:br>
            <a:r>
              <a:rPr lang="uk-UA" altLang="uk-UA" sz="1000" dirty="0">
                <a:solidFill>
                  <a:srgbClr val="0070C0"/>
                </a:solidFill>
              </a:rPr>
              <a:t/>
            </a:r>
            <a:br>
              <a:rPr lang="uk-UA" altLang="uk-UA" sz="1000" dirty="0">
                <a:solidFill>
                  <a:srgbClr val="0070C0"/>
                </a:solidFill>
              </a:rPr>
            </a:br>
            <a:r>
              <a:rPr lang="uk-UA" altLang="uk-UA" sz="3000" dirty="0">
                <a:solidFill>
                  <a:srgbClr val="0070C0"/>
                </a:solidFill>
              </a:rPr>
              <a:t>АНОНСІВ  </a:t>
            </a:r>
            <a:r>
              <a:rPr lang="uk-UA" altLang="uk-UA" sz="3000" dirty="0" smtClean="0">
                <a:solidFill>
                  <a:srgbClr val="0070C0"/>
                </a:solidFill>
              </a:rPr>
              <a:t>ТЕЛЕФОНІВ ДОВІРИ</a:t>
            </a:r>
            <a:endParaRPr lang="ru-RU" altLang="uk-UA" sz="3000" dirty="0">
              <a:solidFill>
                <a:srgbClr val="0070C0"/>
              </a:solidFill>
            </a:endParaRPr>
          </a:p>
        </p:txBody>
      </p:sp>
      <p:pic>
        <p:nvPicPr>
          <p:cNvPr id="114696" name="Picture 8" descr="4 (2)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1484784"/>
            <a:ext cx="3529189" cy="468827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4697" name="Picture 9" descr="1 (2)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3968" y="1547777"/>
            <a:ext cx="3600400" cy="25505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4698" name="Picture 10" descr="9 (2)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0032" y="4149080"/>
            <a:ext cx="2808312" cy="23686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64478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88" y="548680"/>
            <a:ext cx="5542308" cy="2931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896" y="3717032"/>
            <a:ext cx="5742707" cy="264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670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404665"/>
            <a:ext cx="3960440" cy="569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00889"/>
            <a:ext cx="4134628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84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616"/>
            <a:ext cx="4161132" cy="5878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2332"/>
            <a:ext cx="4339071" cy="6066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231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3823456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708" y="2316642"/>
            <a:ext cx="2383076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993" y="4022443"/>
            <a:ext cx="3520400" cy="2636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992" y="182445"/>
            <a:ext cx="3275402" cy="2454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492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uk-UA" b="1" dirty="0">
                <a:solidFill>
                  <a:srgbClr val="0070C0"/>
                </a:solidFill>
              </a:rPr>
              <a:t>С</a:t>
            </a:r>
            <a:r>
              <a:rPr lang="uk-UA" b="1" dirty="0" smtClean="0">
                <a:solidFill>
                  <a:srgbClr val="0070C0"/>
                </a:solidFill>
              </a:rPr>
              <a:t>кладні життєві обставини </a:t>
            </a:r>
            <a:endParaRPr lang="uk-UA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496944" cy="518457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dirty="0" smtClean="0"/>
              <a:t>обставини, що об’єктивно порушують нормальну життєдіяльність особи, наслідки яких вона не може подолати самостійно: </a:t>
            </a:r>
          </a:p>
          <a:p>
            <a:pPr>
              <a:buFontTx/>
              <a:buChar char="-"/>
            </a:pPr>
            <a:r>
              <a:rPr lang="uk-UA" dirty="0" smtClean="0"/>
              <a:t>інвалідність, часткова втрата рухової активності у зв’язку зі старістю чи станом здоров’я, </a:t>
            </a:r>
          </a:p>
          <a:p>
            <a:pPr>
              <a:buFontTx/>
              <a:buChar char="-"/>
            </a:pPr>
            <a:r>
              <a:rPr lang="uk-UA" dirty="0" smtClean="0"/>
              <a:t>самотність, </a:t>
            </a:r>
          </a:p>
          <a:p>
            <a:pPr>
              <a:buFontTx/>
              <a:buChar char="-"/>
            </a:pPr>
            <a:r>
              <a:rPr lang="uk-UA" dirty="0" smtClean="0"/>
              <a:t>сирітство, </a:t>
            </a:r>
          </a:p>
          <a:p>
            <a:pPr>
              <a:buFontTx/>
              <a:buChar char="-"/>
            </a:pPr>
            <a:r>
              <a:rPr lang="uk-UA" dirty="0" smtClean="0"/>
              <a:t>безпритульність, </a:t>
            </a:r>
          </a:p>
          <a:p>
            <a:pPr>
              <a:buFontTx/>
              <a:buChar char="-"/>
            </a:pPr>
            <a:r>
              <a:rPr lang="uk-UA" dirty="0" smtClean="0"/>
              <a:t>відсутність житла або роботи, </a:t>
            </a:r>
          </a:p>
          <a:p>
            <a:pPr>
              <a:buFontTx/>
              <a:buChar char="-"/>
            </a:pPr>
            <a:r>
              <a:rPr lang="uk-UA" dirty="0" smtClean="0"/>
              <a:t>насильство, </a:t>
            </a:r>
          </a:p>
          <a:p>
            <a:pPr>
              <a:buFontTx/>
              <a:buChar char="-"/>
            </a:pPr>
            <a:r>
              <a:rPr lang="uk-UA" dirty="0" smtClean="0"/>
              <a:t>зневажливе ставлення та негативні стосунки в сім’ї, </a:t>
            </a:r>
          </a:p>
          <a:p>
            <a:pPr>
              <a:buFontTx/>
              <a:buChar char="-"/>
            </a:pPr>
            <a:r>
              <a:rPr lang="uk-UA" dirty="0" smtClean="0"/>
              <a:t>малозабезпеченість, </a:t>
            </a:r>
          </a:p>
          <a:p>
            <a:pPr>
              <a:buFontTx/>
              <a:buChar char="-"/>
            </a:pPr>
            <a:r>
              <a:rPr lang="uk-UA" dirty="0" smtClean="0"/>
              <a:t>психологічний чи психічний розлад, </a:t>
            </a:r>
          </a:p>
          <a:p>
            <a:pPr>
              <a:buFontTx/>
              <a:buChar char="-"/>
            </a:pPr>
            <a:r>
              <a:rPr lang="uk-UA" dirty="0" smtClean="0"/>
              <a:t>стихійне лихо, катастрофа </a:t>
            </a:r>
            <a:r>
              <a:rPr lang="uk-UA" b="1" dirty="0" smtClean="0"/>
              <a:t>тощо.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1544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ru-RU" altLang="uk-UA" sz="3000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836712"/>
            <a:ext cx="4040188" cy="1224136"/>
          </a:xfrm>
        </p:spPr>
        <p:txBody>
          <a:bodyPr>
            <a:normAutofit/>
          </a:bodyPr>
          <a:lstStyle/>
          <a:p>
            <a:pPr algn="ctr"/>
            <a:r>
              <a:rPr lang="uk-UA" altLang="uk-UA" sz="3600" dirty="0" smtClean="0">
                <a:solidFill>
                  <a:srgbClr val="0070C0"/>
                </a:solidFill>
              </a:rPr>
              <a:t>МЕТА</a:t>
            </a:r>
            <a:endParaRPr lang="uk-UA" altLang="uk-UA" sz="3600" dirty="0">
              <a:solidFill>
                <a:srgbClr val="0070C0"/>
              </a:solidFill>
            </a:endParaRPr>
          </a:p>
          <a:p>
            <a:endParaRPr lang="ru-RU" altLang="uk-UA" sz="700" dirty="0"/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457200" y="2492895"/>
            <a:ext cx="4040188" cy="3633267"/>
          </a:xfrm>
        </p:spPr>
        <p:txBody>
          <a:bodyPr>
            <a:normAutofit fontScale="92500"/>
          </a:bodyPr>
          <a:lstStyle/>
          <a:p>
            <a:r>
              <a:rPr lang="uk-UA" altLang="uk-UA" sz="3200" dirty="0" smtClean="0"/>
              <a:t>інформувати громадськість про наявність послуги</a:t>
            </a:r>
          </a:p>
          <a:p>
            <a:r>
              <a:rPr lang="uk-UA" altLang="uk-UA" sz="3200" dirty="0" smtClean="0"/>
              <a:t>привернути увагу цільової групи до послуги та заохотити нею скористатися </a:t>
            </a:r>
          </a:p>
          <a:p>
            <a:endParaRPr lang="uk-UA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3"/>
          </p:nvPr>
        </p:nvSpPr>
        <p:spPr>
          <a:xfrm>
            <a:off x="4788024" y="908720"/>
            <a:ext cx="4041775" cy="1224136"/>
          </a:xfrm>
        </p:spPr>
        <p:txBody>
          <a:bodyPr>
            <a:noAutofit/>
          </a:bodyPr>
          <a:lstStyle/>
          <a:p>
            <a:r>
              <a:rPr lang="uk-UA" sz="3600" dirty="0" smtClean="0">
                <a:solidFill>
                  <a:srgbClr val="0070C0"/>
                </a:solidFill>
              </a:rPr>
              <a:t>ПРІОРИТЕТНІ  ЦІЛЬОВІ  ГРУПИ</a:t>
            </a:r>
            <a:endParaRPr lang="uk-UA" sz="3600" dirty="0">
              <a:solidFill>
                <a:srgbClr val="0070C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4"/>
          </p:nvPr>
        </p:nvSpPr>
        <p:spPr>
          <a:xfrm>
            <a:off x="4644008" y="2492896"/>
            <a:ext cx="4041775" cy="3591248"/>
          </a:xfrm>
        </p:spPr>
        <p:txBody>
          <a:bodyPr/>
          <a:lstStyle/>
          <a:p>
            <a:r>
              <a:rPr lang="ru-RU" sz="3200" dirty="0" err="1" smtClean="0"/>
              <a:t>громадськість</a:t>
            </a:r>
            <a:r>
              <a:rPr lang="ru-RU" sz="3200" dirty="0" smtClean="0"/>
              <a:t>, </a:t>
            </a:r>
          </a:p>
          <a:p>
            <a:r>
              <a:rPr lang="ru-RU" sz="3200" dirty="0" smtClean="0"/>
              <a:t>“</a:t>
            </a:r>
            <a:r>
              <a:rPr lang="ru-RU" sz="3200" dirty="0" err="1" smtClean="0"/>
              <a:t>широкі</a:t>
            </a:r>
            <a:r>
              <a:rPr lang="ru-RU" sz="3200" dirty="0" smtClean="0"/>
              <a:t>” </a:t>
            </a:r>
            <a:r>
              <a:rPr lang="ru-RU" sz="3200" dirty="0" err="1" smtClean="0"/>
              <a:t>соціальні</a:t>
            </a:r>
            <a:r>
              <a:rPr lang="ru-RU" sz="3200" dirty="0" smtClean="0"/>
              <a:t> </a:t>
            </a:r>
            <a:r>
              <a:rPr lang="ru-RU" sz="3200" dirty="0" err="1" smtClean="0"/>
              <a:t>групи</a:t>
            </a:r>
            <a:r>
              <a:rPr lang="ru-RU" sz="3200" dirty="0" smtClean="0"/>
              <a:t> (</a:t>
            </a:r>
            <a:r>
              <a:rPr lang="ru-RU" sz="3200" dirty="0" err="1" smtClean="0"/>
              <a:t>діти</a:t>
            </a:r>
            <a:r>
              <a:rPr lang="ru-RU" sz="3200" dirty="0" smtClean="0"/>
              <a:t>, </a:t>
            </a:r>
            <a:r>
              <a:rPr lang="ru-RU" sz="3200" dirty="0" err="1" smtClean="0"/>
              <a:t>жінки</a:t>
            </a:r>
            <a:r>
              <a:rPr lang="ru-RU" sz="3200" dirty="0" smtClean="0"/>
              <a:t>, </a:t>
            </a:r>
            <a:r>
              <a:rPr lang="ru-RU" sz="3200" dirty="0" err="1" smtClean="0"/>
              <a:t>літні</a:t>
            </a:r>
            <a:r>
              <a:rPr lang="ru-RU" sz="3200" dirty="0" smtClean="0"/>
              <a:t> люди)</a:t>
            </a:r>
          </a:p>
          <a:p>
            <a:r>
              <a:rPr lang="ru-RU" sz="3200" dirty="0" err="1" smtClean="0"/>
              <a:t>вразливі</a:t>
            </a:r>
            <a:r>
              <a:rPr lang="ru-RU" sz="3200" dirty="0" smtClean="0"/>
              <a:t> </a:t>
            </a:r>
            <a:r>
              <a:rPr lang="ru-RU" sz="3200" dirty="0" err="1" smtClean="0"/>
              <a:t>групи</a:t>
            </a:r>
            <a:r>
              <a:rPr lang="ru-RU" sz="3200" dirty="0" smtClean="0"/>
              <a:t> </a:t>
            </a:r>
            <a:r>
              <a:rPr lang="ru-RU" sz="3200" dirty="0" err="1" smtClean="0"/>
              <a:t>населення</a:t>
            </a:r>
            <a:endParaRPr lang="ru-RU" sz="3200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646665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70C0"/>
                </a:solidFill>
              </a:rPr>
              <a:t>Які послуги бувають?</a:t>
            </a:r>
            <a:br>
              <a:rPr lang="uk-UA" b="1" dirty="0" smtClean="0">
                <a:solidFill>
                  <a:srgbClr val="0070C0"/>
                </a:solidFill>
              </a:rPr>
            </a:br>
            <a:r>
              <a:rPr lang="uk-UA" b="1" dirty="0" smtClean="0">
                <a:solidFill>
                  <a:srgbClr val="0070C0"/>
                </a:solidFill>
              </a:rPr>
              <a:t>Перелік соціальних послуг 1/2</a:t>
            </a:r>
            <a:endParaRPr lang="uk-UA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32859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uk-UA" dirty="0" smtClean="0"/>
              <a:t>1. Догляд:</a:t>
            </a:r>
          </a:p>
          <a:p>
            <a:pPr lvl="1"/>
            <a:r>
              <a:rPr lang="uk-UA" dirty="0" smtClean="0"/>
              <a:t>догляд вдома </a:t>
            </a:r>
          </a:p>
          <a:p>
            <a:pPr lvl="1"/>
            <a:r>
              <a:rPr lang="uk-UA" dirty="0" smtClean="0"/>
              <a:t>догляд стаціонарний </a:t>
            </a:r>
          </a:p>
          <a:p>
            <a:pPr lvl="1"/>
            <a:r>
              <a:rPr lang="uk-UA" dirty="0" smtClean="0"/>
              <a:t>денний догляд </a:t>
            </a:r>
          </a:p>
          <a:p>
            <a:pPr marL="0" indent="0">
              <a:buNone/>
            </a:pPr>
            <a:r>
              <a:rPr lang="uk-UA" dirty="0" smtClean="0"/>
              <a:t>2. Підтримане проживання </a:t>
            </a:r>
          </a:p>
          <a:p>
            <a:pPr marL="0" indent="0">
              <a:buNone/>
            </a:pPr>
            <a:r>
              <a:rPr lang="uk-UA" dirty="0" smtClean="0"/>
              <a:t>3. Паліативний/</a:t>
            </a:r>
            <a:r>
              <a:rPr lang="uk-UA" dirty="0" err="1" smtClean="0"/>
              <a:t>хоспісний</a:t>
            </a:r>
            <a:r>
              <a:rPr lang="uk-UA" dirty="0" smtClean="0"/>
              <a:t> догляд </a:t>
            </a:r>
          </a:p>
          <a:p>
            <a:pPr marL="0" indent="0">
              <a:buNone/>
            </a:pPr>
            <a:r>
              <a:rPr lang="uk-UA" dirty="0" smtClean="0"/>
              <a:t>4. Послуга з влаштування до сімейних форм виховання </a:t>
            </a:r>
          </a:p>
          <a:p>
            <a:pPr marL="0" indent="0">
              <a:buNone/>
            </a:pPr>
            <a:r>
              <a:rPr lang="uk-UA" dirty="0" smtClean="0"/>
              <a:t>5. Послуга соціальної адаптації </a:t>
            </a:r>
          </a:p>
          <a:p>
            <a:pPr marL="0" indent="0">
              <a:buNone/>
            </a:pPr>
            <a:r>
              <a:rPr lang="uk-UA" dirty="0" smtClean="0"/>
              <a:t>6. Послуга соціальної інтеграції та реінтеграції </a:t>
            </a:r>
          </a:p>
          <a:p>
            <a:pPr marL="0" indent="0">
              <a:buNone/>
            </a:pPr>
            <a:r>
              <a:rPr lang="uk-UA" dirty="0" smtClean="0"/>
              <a:t>7. Послуга </a:t>
            </a:r>
            <a:r>
              <a:rPr lang="uk-UA" dirty="0" err="1" smtClean="0"/>
              <a:t>абілітації</a:t>
            </a:r>
            <a:r>
              <a:rPr lang="uk-UA" dirty="0" smtClean="0"/>
              <a:t>  </a:t>
            </a:r>
          </a:p>
          <a:p>
            <a:pPr marL="0" indent="0">
              <a:buNone/>
            </a:pPr>
            <a:r>
              <a:rPr lang="uk-UA" dirty="0" smtClean="0"/>
              <a:t>8. Послуга соціальної реабілітації </a:t>
            </a:r>
          </a:p>
          <a:p>
            <a:pPr lvl="1"/>
            <a:r>
              <a:rPr lang="uk-UA" dirty="0" smtClean="0"/>
              <a:t>послуга соціально-психологічної реабілітації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6354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70C0"/>
                </a:solidFill>
              </a:rPr>
              <a:t>Які послуги бувають?</a:t>
            </a:r>
            <a:br>
              <a:rPr lang="uk-UA" b="1" dirty="0" smtClean="0">
                <a:solidFill>
                  <a:srgbClr val="0070C0"/>
                </a:solidFill>
              </a:rPr>
            </a:br>
            <a:r>
              <a:rPr lang="uk-UA" b="1" dirty="0" smtClean="0">
                <a:solidFill>
                  <a:srgbClr val="0070C0"/>
                </a:solidFill>
              </a:rPr>
              <a:t>Перелік соціальних послуг 2/2</a:t>
            </a:r>
            <a:endParaRPr lang="uk-UA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dirty="0" smtClean="0"/>
              <a:t>9. Надання притулку </a:t>
            </a:r>
          </a:p>
          <a:p>
            <a:pPr marL="0" indent="0">
              <a:buNone/>
            </a:pPr>
            <a:r>
              <a:rPr lang="uk-UA" dirty="0" smtClean="0"/>
              <a:t>10. Кризове та екстрене втручання </a:t>
            </a:r>
          </a:p>
          <a:p>
            <a:pPr marL="0" indent="0">
              <a:buNone/>
            </a:pPr>
            <a:r>
              <a:rPr lang="uk-UA" dirty="0" smtClean="0"/>
              <a:t>11. Консультування  </a:t>
            </a:r>
          </a:p>
          <a:p>
            <a:pPr marL="0" indent="0">
              <a:buNone/>
            </a:pPr>
            <a:r>
              <a:rPr lang="uk-UA" dirty="0" smtClean="0"/>
              <a:t>12. Соціальний супровід </a:t>
            </a:r>
          </a:p>
          <a:p>
            <a:pPr lvl="1"/>
            <a:r>
              <a:rPr lang="uk-UA" dirty="0" smtClean="0"/>
              <a:t>соціальний супровід при працевлаштуванні та на робочому місці </a:t>
            </a:r>
          </a:p>
          <a:p>
            <a:pPr marL="0" indent="0">
              <a:buNone/>
            </a:pPr>
            <a:r>
              <a:rPr lang="uk-UA" dirty="0" smtClean="0"/>
              <a:t>13. Представництво інтересів </a:t>
            </a:r>
          </a:p>
          <a:p>
            <a:pPr marL="0" indent="0">
              <a:buNone/>
            </a:pPr>
            <a:r>
              <a:rPr lang="uk-UA" dirty="0" smtClean="0"/>
              <a:t>14. Посередництво (медіація) </a:t>
            </a:r>
          </a:p>
          <a:p>
            <a:pPr marL="0" indent="0">
              <a:buNone/>
            </a:pPr>
            <a:r>
              <a:rPr lang="uk-UA" dirty="0" smtClean="0"/>
              <a:t>15. Соціальна профілактика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8309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solidFill>
                  <a:srgbClr val="0070C0"/>
                </a:solidFill>
              </a:rPr>
              <a:t>Де надають соціальні послуги?</a:t>
            </a:r>
            <a:endParaRPr lang="uk-UA" sz="40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rmAutofit fontScale="85000" lnSpcReduction="10000"/>
          </a:bodyPr>
          <a:lstStyle/>
          <a:p>
            <a:r>
              <a:rPr lang="uk-UA" dirty="0" smtClean="0"/>
              <a:t>Центри соціальних служб сім’ї, дітей та молоді</a:t>
            </a:r>
          </a:p>
          <a:p>
            <a:r>
              <a:rPr lang="uk-UA" dirty="0" smtClean="0"/>
              <a:t>Територіальні центри соціального обслуговування (надання соціальних послуг)</a:t>
            </a:r>
          </a:p>
          <a:p>
            <a:r>
              <a:rPr lang="uk-UA" dirty="0" smtClean="0"/>
              <a:t>Центри соціальної реабілітації</a:t>
            </a:r>
          </a:p>
          <a:p>
            <a:r>
              <a:rPr lang="uk-UA" dirty="0" smtClean="0"/>
              <a:t>Будинки нічного перебування</a:t>
            </a:r>
          </a:p>
          <a:p>
            <a:r>
              <a:rPr lang="uk-UA" dirty="0" smtClean="0"/>
              <a:t>Гуртожитки соціальної адаптації для дітей-сиріт</a:t>
            </a:r>
          </a:p>
          <a:p>
            <a:r>
              <a:rPr lang="uk-UA" dirty="0" smtClean="0"/>
              <a:t>Центри реінтеграції бездомних та звільнених з місць позбавлення волі</a:t>
            </a:r>
          </a:p>
          <a:p>
            <a:r>
              <a:rPr lang="uk-UA" dirty="0" smtClean="0"/>
              <a:t>Кризові центри</a:t>
            </a:r>
          </a:p>
          <a:p>
            <a:r>
              <a:rPr lang="uk-UA" dirty="0" err="1" smtClean="0"/>
              <a:t>Хоспіси</a:t>
            </a:r>
            <a:endParaRPr lang="uk-UA" dirty="0" smtClean="0"/>
          </a:p>
          <a:p>
            <a:r>
              <a:rPr lang="uk-UA" dirty="0" smtClean="0"/>
              <a:t>Та ін.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33715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52048" cy="792088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uk-UA" sz="4000" b="1" dirty="0" smtClean="0">
                <a:solidFill>
                  <a:srgbClr val="0070C0"/>
                </a:solidFill>
              </a:rPr>
              <a:t>Що </a:t>
            </a:r>
            <a:r>
              <a:rPr lang="uk-UA" sz="4000" b="1" dirty="0" smtClean="0">
                <a:solidFill>
                  <a:srgbClr val="0070C0"/>
                </a:solidFill>
              </a:rPr>
              <a:t>слід враховувати? (1)</a:t>
            </a:r>
            <a:endParaRPr lang="en-US" sz="4000" b="1" dirty="0" smtClean="0">
              <a:solidFill>
                <a:srgbClr val="0070C0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95536" y="1196752"/>
            <a:ext cx="7776864" cy="0"/>
          </a:xfrm>
          <a:prstGeom prst="line">
            <a:avLst/>
          </a:prstGeom>
          <a:ln w="3492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1763688" y="3501008"/>
            <a:ext cx="476919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uk-UA" altLang="en-US" sz="2200" b="1" dirty="0" smtClean="0">
                <a:solidFill>
                  <a:prstClr val="white"/>
                </a:solidFill>
                <a:cs typeface="Arial" pitchFamily="34" charset="0"/>
              </a:rPr>
              <a:t>Поширення інформації щодо послуг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uk-UA" altLang="en-US" sz="2200" b="1" dirty="0" smtClean="0">
                <a:solidFill>
                  <a:prstClr val="white"/>
                </a:solidFill>
                <a:cs typeface="Arial" pitchFamily="34" charset="0"/>
              </a:rPr>
              <a:t>серед фахівців </a:t>
            </a:r>
            <a:endParaRPr lang="uk-UA" altLang="en-US" sz="22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323528" y="1628800"/>
            <a:ext cx="8280920" cy="3816424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uk-UA" sz="3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технічні </a:t>
            </a:r>
            <a:r>
              <a:rPr lang="uk-UA" sz="3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особливості сприйняття </a:t>
            </a:r>
            <a:r>
              <a:rPr lang="uk-UA" sz="3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інформації:</a:t>
            </a:r>
          </a:p>
          <a:p>
            <a:pPr lvl="1"/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доступність </a:t>
            </a:r>
            <a:r>
              <a:rPr lang="uk-U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місця розміщення </a:t>
            </a:r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інформації для цільової аудиторії</a:t>
            </a:r>
            <a:endParaRPr lang="uk-UA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достатність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часу для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сприйняття</a:t>
            </a: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якість </a:t>
            </a:r>
            <a:r>
              <a:rPr lang="uk-U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інформаційного </a:t>
            </a:r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продукту</a:t>
            </a:r>
          </a:p>
          <a:p>
            <a:pPr lvl="1"/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адекватність </a:t>
            </a:r>
            <a:r>
              <a:rPr lang="uk-UA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способу</a:t>
            </a:r>
            <a:r>
              <a:rPr lang="uk-U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його </a:t>
            </a:r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передачі </a:t>
            </a:r>
            <a:endParaRPr lang="uk-U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uk-UA" sz="2400" dirty="0" smtClean="0"/>
          </a:p>
          <a:p>
            <a:pPr marL="0" indent="0">
              <a:buNone/>
            </a:pPr>
            <a:endParaRPr lang="ru-RU" sz="800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885" y="3808586"/>
            <a:ext cx="2454588" cy="2498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472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452048" cy="720080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uk-UA" sz="4000" b="1" dirty="0" smtClean="0">
                <a:solidFill>
                  <a:srgbClr val="0070C0"/>
                </a:solidFill>
              </a:rPr>
              <a:t>Що </a:t>
            </a:r>
            <a:r>
              <a:rPr lang="uk-UA" sz="4000" b="1" dirty="0" smtClean="0">
                <a:solidFill>
                  <a:srgbClr val="0070C0"/>
                </a:solidFill>
              </a:rPr>
              <a:t>слід враховувати? (2)</a:t>
            </a:r>
            <a:endParaRPr lang="en-US" sz="4000" b="1" dirty="0" smtClean="0">
              <a:solidFill>
                <a:srgbClr val="0070C0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95536" y="1196752"/>
            <a:ext cx="7776864" cy="0"/>
          </a:xfrm>
          <a:prstGeom prst="line">
            <a:avLst/>
          </a:prstGeom>
          <a:ln w="3492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1763688" y="3501008"/>
            <a:ext cx="476919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uk-UA" altLang="en-US" sz="2200" b="1" dirty="0" smtClean="0">
                <a:solidFill>
                  <a:prstClr val="white"/>
                </a:solidFill>
                <a:cs typeface="Arial" pitchFamily="34" charset="0"/>
              </a:rPr>
              <a:t>Поширення інформації щодо послуг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uk-UA" altLang="en-US" sz="2200" b="1" dirty="0" smtClean="0">
                <a:solidFill>
                  <a:prstClr val="white"/>
                </a:solidFill>
                <a:cs typeface="Arial" pitchFamily="34" charset="0"/>
              </a:rPr>
              <a:t>серед фахівців </a:t>
            </a:r>
            <a:endParaRPr lang="uk-UA" altLang="en-US" sz="22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8208912" cy="4896544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uk-UA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психофізіологічні </a:t>
            </a:r>
            <a:r>
              <a:rPr lang="uk-UA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особливості</a:t>
            </a:r>
            <a:r>
              <a:rPr lang="uk-UA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які </a:t>
            </a:r>
            <a:r>
              <a:rPr lang="uk-UA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заважають </a:t>
            </a:r>
            <a:r>
              <a:rPr lang="uk-UA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сприйняттю інформації (поганий зір, слух, нервові зриви та стан стресу, розумова відсталість тощо);</a:t>
            </a:r>
          </a:p>
          <a:p>
            <a:pPr>
              <a:buFont typeface="Wingdings" pitchFamily="2" charset="2"/>
              <a:buChar char="§"/>
            </a:pP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простота </a:t>
            </a:r>
            <a:r>
              <a:rPr lang="ru-RU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сприйняття</a:t>
            </a:r>
            <a:endParaRPr lang="ru-RU" sz="28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ru-RU" sz="800" dirty="0" smtClean="0"/>
          </a:p>
          <a:p>
            <a:pPr marL="0" indent="0">
              <a:buNone/>
            </a:pPr>
            <a:endParaRPr lang="ru-RU" sz="2400" b="1" dirty="0" smtClean="0"/>
          </a:p>
          <a:p>
            <a:pPr marL="0" indent="0">
              <a:buNone/>
            </a:pPr>
            <a:endParaRPr lang="ru-RU" sz="2400" b="1" dirty="0" smtClean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107" y="3645024"/>
            <a:ext cx="3152893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2" name="Picture 2" descr="http://vestnik.in.ua/uploads/posts/2012-01/1326965929_na-sayt-22.jpg"/>
          <p:cNvPicPr>
            <a:picLocks noChangeAspect="1" noChangeArrowheads="1"/>
          </p:cNvPicPr>
          <p:nvPr/>
        </p:nvPicPr>
        <p:blipFill>
          <a:blip r:embed="rId3" cstate="print"/>
          <a:srcRect l="17164"/>
          <a:stretch>
            <a:fillRect/>
          </a:stretch>
        </p:blipFill>
        <p:spPr bwMode="auto">
          <a:xfrm>
            <a:off x="467544" y="3645024"/>
            <a:ext cx="2780187" cy="2232248"/>
          </a:xfrm>
          <a:prstGeom prst="rect">
            <a:avLst/>
          </a:prstGeom>
          <a:noFill/>
        </p:spPr>
      </p:pic>
      <p:pic>
        <p:nvPicPr>
          <p:cNvPr id="56324" name="Picture 4" descr="http://smiua.net/uploads/posts/2013-01/1358857655_plohoy-sluh-snizhaet-aktivnost-mozga.jpg"/>
          <p:cNvPicPr>
            <a:picLocks noChangeAspect="1" noChangeArrowheads="1"/>
          </p:cNvPicPr>
          <p:nvPr/>
        </p:nvPicPr>
        <p:blipFill>
          <a:blip r:embed="rId4" cstate="print"/>
          <a:srcRect l="4348" r="2174"/>
          <a:stretch>
            <a:fillRect/>
          </a:stretch>
        </p:blipFill>
        <p:spPr bwMode="auto">
          <a:xfrm>
            <a:off x="3317699" y="3645024"/>
            <a:ext cx="3126509" cy="22322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751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395536" y="1196752"/>
            <a:ext cx="7776864" cy="0"/>
          </a:xfrm>
          <a:prstGeom prst="line">
            <a:avLst/>
          </a:prstGeom>
          <a:ln w="3492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1763688" y="3501008"/>
            <a:ext cx="476919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uk-UA" altLang="en-US" sz="2200" b="1" dirty="0" smtClean="0">
                <a:solidFill>
                  <a:prstClr val="white"/>
                </a:solidFill>
                <a:cs typeface="Arial" pitchFamily="34" charset="0"/>
              </a:rPr>
              <a:t>Поширення інформації щодо послуг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uk-UA" altLang="en-US" sz="2200" b="1" dirty="0" smtClean="0">
                <a:solidFill>
                  <a:prstClr val="white"/>
                </a:solidFill>
                <a:cs typeface="Arial" pitchFamily="34" charset="0"/>
              </a:rPr>
              <a:t>серед фахівців </a:t>
            </a:r>
            <a:endParaRPr lang="uk-UA" altLang="en-US" sz="22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452048" cy="720080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uk-UA" sz="4000" b="1" dirty="0" smtClean="0">
                <a:solidFill>
                  <a:srgbClr val="0070C0"/>
                </a:solidFill>
              </a:rPr>
              <a:t>Що </a:t>
            </a:r>
            <a:r>
              <a:rPr lang="uk-UA" sz="4000" b="1" dirty="0" smtClean="0">
                <a:solidFill>
                  <a:srgbClr val="0070C0"/>
                </a:solidFill>
              </a:rPr>
              <a:t>слід враховувати? (3)</a:t>
            </a:r>
            <a:endParaRPr lang="en-US" sz="4000" b="1" dirty="0" smtClean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8133" y="1340768"/>
            <a:ext cx="843576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2600" dirty="0">
                <a:solidFill>
                  <a:prstClr val="black">
                    <a:lumMod val="85000"/>
                    <a:lumOff val="15000"/>
                  </a:prstClr>
                </a:solidFill>
                <a:cs typeface="Arial" pitchFamily="34" charset="0"/>
              </a:rPr>
              <a:t>Інформування представників різних соціальних груп має відбуватися з урахуванням їх особливостей, індивідуальних можливостей та </a:t>
            </a:r>
            <a:r>
              <a:rPr lang="uk-UA" sz="2600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Arial" pitchFamily="34" charset="0"/>
              </a:rPr>
              <a:t>обмежень</a:t>
            </a:r>
            <a:endParaRPr lang="uk-UA" sz="2600" dirty="0">
              <a:solidFill>
                <a:prstClr val="black">
                  <a:lumMod val="85000"/>
                  <a:lumOff val="15000"/>
                </a:prstClr>
              </a:solidFill>
              <a:cs typeface="Arial" pitchFamily="34" charset="0"/>
            </a:endParaRPr>
          </a:p>
        </p:txBody>
      </p:sp>
      <p:sp>
        <p:nvSpPr>
          <p:cNvPr id="10" name="Объект 4"/>
          <p:cNvSpPr>
            <a:spLocks noGrp="1"/>
          </p:cNvSpPr>
          <p:nvPr>
            <p:ph sz="half" idx="1"/>
          </p:nvPr>
        </p:nvSpPr>
        <p:spPr>
          <a:xfrm>
            <a:off x="395536" y="2780928"/>
            <a:ext cx="4104456" cy="33123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Необхідність </a:t>
            </a:r>
            <a:r>
              <a:rPr lang="uk-UA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представлення інформації </a:t>
            </a:r>
            <a:r>
              <a:rPr lang="uk-UA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різними </a:t>
            </a:r>
            <a:r>
              <a:rPr lang="uk-UA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каналами комунікації (друкованими, візуальними, особистісної комунікації) з </a:t>
            </a:r>
            <a:r>
              <a:rPr lang="uk-UA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урахуванням </a:t>
            </a:r>
            <a:r>
              <a:rPr lang="uk-UA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особливостей цільової аудиторії. </a:t>
            </a: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445224"/>
            <a:ext cx="1787282" cy="1115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492896"/>
            <a:ext cx="1285878" cy="128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636912"/>
            <a:ext cx="1535181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933056"/>
            <a:ext cx="1152128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933056"/>
            <a:ext cx="1080120" cy="1206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573016"/>
            <a:ext cx="1034353" cy="1034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085184"/>
            <a:ext cx="1440160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099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433</Words>
  <Application>Microsoft Office PowerPoint</Application>
  <PresentationFormat>Экран (4:3)</PresentationFormat>
  <Paragraphs>79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Office Theme</vt:lpstr>
      <vt:lpstr>ПОСЛУГИ,  ЩО ДОПОМАГАЮТЬ ЛЮДЯМ</vt:lpstr>
      <vt:lpstr>Складні життєві обставини </vt:lpstr>
      <vt:lpstr>Презентация PowerPoint</vt:lpstr>
      <vt:lpstr>Які послуги бувають? Перелік соціальних послуг 1/2</vt:lpstr>
      <vt:lpstr>Які послуги бувають? Перелік соціальних послуг 2/2</vt:lpstr>
      <vt:lpstr>Де надають соціальні послуги?</vt:lpstr>
      <vt:lpstr>Що слід враховувати? (1)</vt:lpstr>
      <vt:lpstr>Що слід враховувати? (2)</vt:lpstr>
      <vt:lpstr>Що слід враховувати? (3)</vt:lpstr>
      <vt:lpstr>ВАЖЛИВО!</vt:lpstr>
      <vt:lpstr>Приклади  АНОНСІВ  ТЕЛЕФОНІВ ДОВІРИ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Olena Ivanova</dc:creator>
  <cp:lastModifiedBy>Olena Ivanova</cp:lastModifiedBy>
  <cp:revision>11</cp:revision>
  <dcterms:created xsi:type="dcterms:W3CDTF">2014-10-27T21:11:47Z</dcterms:created>
  <dcterms:modified xsi:type="dcterms:W3CDTF">2014-10-27T23:06:10Z</dcterms:modified>
</cp:coreProperties>
</file>