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0"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26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92FC32-0E05-4F23-824D-8A5D7CD641D3}"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uk-UA"/>
        </a:p>
      </dgm:t>
    </dgm:pt>
    <dgm:pt modelId="{9AF44CE8-53F8-4E3C-A3B1-9A29AE2AC79F}">
      <dgm:prSet/>
      <dgm:spPr/>
      <dgm:t>
        <a:bodyPr/>
        <a:lstStyle/>
        <a:p>
          <a:pPr rtl="0"/>
          <a:r>
            <a:rPr lang="en-US" dirty="0"/>
            <a:t>Requirements for information disclosed in financial statements</a:t>
          </a:r>
        </a:p>
      </dgm:t>
    </dgm:pt>
    <dgm:pt modelId="{2D3166C4-6918-4F55-A63E-AAFA6C578BB5}" type="parTrans" cxnId="{EDF43AA3-40E0-4432-A859-FE24C9E9C499}">
      <dgm:prSet/>
      <dgm:spPr/>
      <dgm:t>
        <a:bodyPr/>
        <a:lstStyle/>
        <a:p>
          <a:endParaRPr lang="uk-UA"/>
        </a:p>
      </dgm:t>
    </dgm:pt>
    <dgm:pt modelId="{2B42BD72-9220-4F86-97CD-47C2629CBF9F}" type="sibTrans" cxnId="{EDF43AA3-40E0-4432-A859-FE24C9E9C499}">
      <dgm:prSet/>
      <dgm:spPr/>
      <dgm:t>
        <a:bodyPr/>
        <a:lstStyle/>
        <a:p>
          <a:endParaRPr lang="uk-UA"/>
        </a:p>
      </dgm:t>
    </dgm:pt>
    <dgm:pt modelId="{FBF4371E-A46C-4C16-B5CE-1A1D52A5BC9C}">
      <dgm:prSet/>
      <dgm:spPr/>
      <dgm:t>
        <a:bodyPr/>
        <a:lstStyle/>
        <a:p>
          <a:pPr rtl="0"/>
          <a:r>
            <a:rPr lang="en-US" dirty="0"/>
            <a:t>Criteria for recognition of assets, liabilities, income, expenses and equity in financial statements</a:t>
          </a:r>
        </a:p>
      </dgm:t>
    </dgm:pt>
    <dgm:pt modelId="{AAB01EAF-3551-40A0-9E86-10B3B57BBB27}" type="parTrans" cxnId="{AFC866C4-7AF7-4C55-8AE0-846CC9E5643A}">
      <dgm:prSet/>
      <dgm:spPr/>
      <dgm:t>
        <a:bodyPr/>
        <a:lstStyle/>
        <a:p>
          <a:endParaRPr lang="uk-UA"/>
        </a:p>
      </dgm:t>
    </dgm:pt>
    <dgm:pt modelId="{07938968-FF67-4597-BAF2-9B5A619C5EE0}" type="sibTrans" cxnId="{AFC866C4-7AF7-4C55-8AE0-846CC9E5643A}">
      <dgm:prSet/>
      <dgm:spPr/>
      <dgm:t>
        <a:bodyPr/>
        <a:lstStyle/>
        <a:p>
          <a:endParaRPr lang="uk-UA"/>
        </a:p>
      </dgm:t>
    </dgm:pt>
    <dgm:pt modelId="{1C64F81C-81A0-4B6D-B9EE-74A8CE830B55}">
      <dgm:prSet/>
      <dgm:spPr/>
      <dgm:t>
        <a:bodyPr/>
        <a:lstStyle/>
        <a:p>
          <a:pPr rtl="0"/>
          <a:r>
            <a:rPr lang="en-US" dirty="0"/>
            <a:t>Methods of evaluating the elements of financial statements on the date of their initial recognition, in the current account and on the date of the end of the reporting period</a:t>
          </a:r>
        </a:p>
      </dgm:t>
    </dgm:pt>
    <dgm:pt modelId="{41B2FDEA-9052-48B1-B1F9-09BC65AC8E6A}" type="parTrans" cxnId="{29F552CC-8F23-47BD-AB0E-D147861DE7CE}">
      <dgm:prSet/>
      <dgm:spPr/>
      <dgm:t>
        <a:bodyPr/>
        <a:lstStyle/>
        <a:p>
          <a:endParaRPr lang="uk-UA"/>
        </a:p>
      </dgm:t>
    </dgm:pt>
    <dgm:pt modelId="{84D02164-C099-4A1A-BF32-7EF1590C46FE}" type="sibTrans" cxnId="{29F552CC-8F23-47BD-AB0E-D147861DE7CE}">
      <dgm:prSet/>
      <dgm:spPr/>
      <dgm:t>
        <a:bodyPr/>
        <a:lstStyle/>
        <a:p>
          <a:endParaRPr lang="uk-UA"/>
        </a:p>
      </dgm:t>
    </dgm:pt>
    <dgm:pt modelId="{A8F0B48E-0452-499A-94BD-424CD665C8BB}">
      <dgm:prSet/>
      <dgm:spPr/>
      <dgm:t>
        <a:bodyPr/>
        <a:lstStyle/>
        <a:p>
          <a:pPr rtl="0"/>
          <a:r>
            <a:rPr lang="en-US" dirty="0"/>
            <a:t>Formats of financial reports</a:t>
          </a:r>
          <a:endParaRPr lang="uk-UA" dirty="0"/>
        </a:p>
      </dgm:t>
    </dgm:pt>
    <dgm:pt modelId="{CDF08CCA-9C78-4583-8A7E-DDB6E1F7D1E0}" type="parTrans" cxnId="{F2B655BA-1AA7-4D1F-BF39-88310E21CB56}">
      <dgm:prSet/>
      <dgm:spPr/>
      <dgm:t>
        <a:bodyPr/>
        <a:lstStyle/>
        <a:p>
          <a:endParaRPr lang="uk-UA"/>
        </a:p>
      </dgm:t>
    </dgm:pt>
    <dgm:pt modelId="{C4B2A620-9227-4CCA-972E-EF39DD13D148}" type="sibTrans" cxnId="{F2B655BA-1AA7-4D1F-BF39-88310E21CB56}">
      <dgm:prSet/>
      <dgm:spPr/>
      <dgm:t>
        <a:bodyPr/>
        <a:lstStyle/>
        <a:p>
          <a:endParaRPr lang="uk-UA"/>
        </a:p>
      </dgm:t>
    </dgm:pt>
    <dgm:pt modelId="{8105B377-D1AC-4C39-9AAC-E2D747F14D89}" type="pres">
      <dgm:prSet presAssocID="{1292FC32-0E05-4F23-824D-8A5D7CD641D3}" presName="Name0" presStyleCnt="0">
        <dgm:presLayoutVars>
          <dgm:dir/>
          <dgm:resizeHandles val="exact"/>
        </dgm:presLayoutVars>
      </dgm:prSet>
      <dgm:spPr/>
    </dgm:pt>
    <dgm:pt modelId="{579F67CB-C82A-4264-9FF5-63E91FB201AF}" type="pres">
      <dgm:prSet presAssocID="{9AF44CE8-53F8-4E3C-A3B1-9A29AE2AC79F}" presName="node" presStyleLbl="node1" presStyleIdx="0" presStyleCnt="4">
        <dgm:presLayoutVars>
          <dgm:bulletEnabled val="1"/>
        </dgm:presLayoutVars>
      </dgm:prSet>
      <dgm:spPr/>
    </dgm:pt>
    <dgm:pt modelId="{FE4E2345-C7EB-437A-99DE-1E253F2D2045}" type="pres">
      <dgm:prSet presAssocID="{2B42BD72-9220-4F86-97CD-47C2629CBF9F}" presName="sibTrans" presStyleLbl="sibTrans2D1" presStyleIdx="0" presStyleCnt="3"/>
      <dgm:spPr/>
    </dgm:pt>
    <dgm:pt modelId="{67E16AF1-132F-4193-A233-7F541D20AE35}" type="pres">
      <dgm:prSet presAssocID="{2B42BD72-9220-4F86-97CD-47C2629CBF9F}" presName="connectorText" presStyleLbl="sibTrans2D1" presStyleIdx="0" presStyleCnt="3"/>
      <dgm:spPr/>
    </dgm:pt>
    <dgm:pt modelId="{F11CDEF2-BB0F-4D5B-A0FA-F3612FF98D40}" type="pres">
      <dgm:prSet presAssocID="{FBF4371E-A46C-4C16-B5CE-1A1D52A5BC9C}" presName="node" presStyleLbl="node1" presStyleIdx="1" presStyleCnt="4">
        <dgm:presLayoutVars>
          <dgm:bulletEnabled val="1"/>
        </dgm:presLayoutVars>
      </dgm:prSet>
      <dgm:spPr/>
    </dgm:pt>
    <dgm:pt modelId="{50A1FCCF-0F94-4AAA-A62C-AFCB8819DE27}" type="pres">
      <dgm:prSet presAssocID="{07938968-FF67-4597-BAF2-9B5A619C5EE0}" presName="sibTrans" presStyleLbl="sibTrans2D1" presStyleIdx="1" presStyleCnt="3"/>
      <dgm:spPr/>
    </dgm:pt>
    <dgm:pt modelId="{C6B3A17F-7858-440F-912E-E5ED7C2E17F9}" type="pres">
      <dgm:prSet presAssocID="{07938968-FF67-4597-BAF2-9B5A619C5EE0}" presName="connectorText" presStyleLbl="sibTrans2D1" presStyleIdx="1" presStyleCnt="3"/>
      <dgm:spPr/>
    </dgm:pt>
    <dgm:pt modelId="{4E1B8AF0-03EB-4CB3-B8B2-8C1322A51116}" type="pres">
      <dgm:prSet presAssocID="{1C64F81C-81A0-4B6D-B9EE-74A8CE830B55}" presName="node" presStyleLbl="node1" presStyleIdx="2" presStyleCnt="4">
        <dgm:presLayoutVars>
          <dgm:bulletEnabled val="1"/>
        </dgm:presLayoutVars>
      </dgm:prSet>
      <dgm:spPr/>
    </dgm:pt>
    <dgm:pt modelId="{A64CC3A3-912D-4D5D-8BEA-44DDC82F7597}" type="pres">
      <dgm:prSet presAssocID="{84D02164-C099-4A1A-BF32-7EF1590C46FE}" presName="sibTrans" presStyleLbl="sibTrans2D1" presStyleIdx="2" presStyleCnt="3"/>
      <dgm:spPr/>
    </dgm:pt>
    <dgm:pt modelId="{AB07CE1F-0690-432F-BAB9-C84EE5F4A502}" type="pres">
      <dgm:prSet presAssocID="{84D02164-C099-4A1A-BF32-7EF1590C46FE}" presName="connectorText" presStyleLbl="sibTrans2D1" presStyleIdx="2" presStyleCnt="3"/>
      <dgm:spPr/>
    </dgm:pt>
    <dgm:pt modelId="{D47E50D8-4E98-4323-AA8A-173866589AB0}" type="pres">
      <dgm:prSet presAssocID="{A8F0B48E-0452-499A-94BD-424CD665C8BB}" presName="node" presStyleLbl="node1" presStyleIdx="3" presStyleCnt="4">
        <dgm:presLayoutVars>
          <dgm:bulletEnabled val="1"/>
        </dgm:presLayoutVars>
      </dgm:prSet>
      <dgm:spPr/>
    </dgm:pt>
  </dgm:ptLst>
  <dgm:cxnLst>
    <dgm:cxn modelId="{C6ED4F02-D840-4EA6-8A41-158B510F440E}" type="presOf" srcId="{A8F0B48E-0452-499A-94BD-424CD665C8BB}" destId="{D47E50D8-4E98-4323-AA8A-173866589AB0}" srcOrd="0" destOrd="0" presId="urn:microsoft.com/office/officeart/2005/8/layout/process1"/>
    <dgm:cxn modelId="{349FF223-4490-49F3-A907-6DEBD7C1BDD8}" type="presOf" srcId="{07938968-FF67-4597-BAF2-9B5A619C5EE0}" destId="{C6B3A17F-7858-440F-912E-E5ED7C2E17F9}" srcOrd="1" destOrd="0" presId="urn:microsoft.com/office/officeart/2005/8/layout/process1"/>
    <dgm:cxn modelId="{C8A8422C-7C4F-45C4-8A11-7BDE85430B94}" type="presOf" srcId="{1292FC32-0E05-4F23-824D-8A5D7CD641D3}" destId="{8105B377-D1AC-4C39-9AAC-E2D747F14D89}" srcOrd="0" destOrd="0" presId="urn:microsoft.com/office/officeart/2005/8/layout/process1"/>
    <dgm:cxn modelId="{E98B8763-4E90-4DDB-BC03-414D4E04C987}" type="presOf" srcId="{07938968-FF67-4597-BAF2-9B5A619C5EE0}" destId="{50A1FCCF-0F94-4AAA-A62C-AFCB8819DE27}" srcOrd="0" destOrd="0" presId="urn:microsoft.com/office/officeart/2005/8/layout/process1"/>
    <dgm:cxn modelId="{EC281150-2596-4946-B866-9E767DAE4370}" type="presOf" srcId="{1C64F81C-81A0-4B6D-B9EE-74A8CE830B55}" destId="{4E1B8AF0-03EB-4CB3-B8B2-8C1322A51116}" srcOrd="0" destOrd="0" presId="urn:microsoft.com/office/officeart/2005/8/layout/process1"/>
    <dgm:cxn modelId="{2A76D083-EC7D-4805-8892-B65875F7BB97}" type="presOf" srcId="{2B42BD72-9220-4F86-97CD-47C2629CBF9F}" destId="{FE4E2345-C7EB-437A-99DE-1E253F2D2045}" srcOrd="0" destOrd="0" presId="urn:microsoft.com/office/officeart/2005/8/layout/process1"/>
    <dgm:cxn modelId="{E57B6D8C-A831-4CC7-BD74-109B01CF49CF}" type="presOf" srcId="{9AF44CE8-53F8-4E3C-A3B1-9A29AE2AC79F}" destId="{579F67CB-C82A-4264-9FF5-63E91FB201AF}" srcOrd="0" destOrd="0" presId="urn:microsoft.com/office/officeart/2005/8/layout/process1"/>
    <dgm:cxn modelId="{C6E1658D-65A0-43EB-8A74-AECCA5E670C7}" type="presOf" srcId="{2B42BD72-9220-4F86-97CD-47C2629CBF9F}" destId="{67E16AF1-132F-4193-A233-7F541D20AE35}" srcOrd="1" destOrd="0" presId="urn:microsoft.com/office/officeart/2005/8/layout/process1"/>
    <dgm:cxn modelId="{85529E8E-706D-47BB-9AA5-F546105B7FEB}" type="presOf" srcId="{84D02164-C099-4A1A-BF32-7EF1590C46FE}" destId="{A64CC3A3-912D-4D5D-8BEA-44DDC82F7597}" srcOrd="0" destOrd="0" presId="urn:microsoft.com/office/officeart/2005/8/layout/process1"/>
    <dgm:cxn modelId="{EDF43AA3-40E0-4432-A859-FE24C9E9C499}" srcId="{1292FC32-0E05-4F23-824D-8A5D7CD641D3}" destId="{9AF44CE8-53F8-4E3C-A3B1-9A29AE2AC79F}" srcOrd="0" destOrd="0" parTransId="{2D3166C4-6918-4F55-A63E-AAFA6C578BB5}" sibTransId="{2B42BD72-9220-4F86-97CD-47C2629CBF9F}"/>
    <dgm:cxn modelId="{F2B655BA-1AA7-4D1F-BF39-88310E21CB56}" srcId="{1292FC32-0E05-4F23-824D-8A5D7CD641D3}" destId="{A8F0B48E-0452-499A-94BD-424CD665C8BB}" srcOrd="3" destOrd="0" parTransId="{CDF08CCA-9C78-4583-8A7E-DDB6E1F7D1E0}" sibTransId="{C4B2A620-9227-4CCA-972E-EF39DD13D148}"/>
    <dgm:cxn modelId="{AFC866C4-7AF7-4C55-8AE0-846CC9E5643A}" srcId="{1292FC32-0E05-4F23-824D-8A5D7CD641D3}" destId="{FBF4371E-A46C-4C16-B5CE-1A1D52A5BC9C}" srcOrd="1" destOrd="0" parTransId="{AAB01EAF-3551-40A0-9E86-10B3B57BBB27}" sibTransId="{07938968-FF67-4597-BAF2-9B5A619C5EE0}"/>
    <dgm:cxn modelId="{29F552CC-8F23-47BD-AB0E-D147861DE7CE}" srcId="{1292FC32-0E05-4F23-824D-8A5D7CD641D3}" destId="{1C64F81C-81A0-4B6D-B9EE-74A8CE830B55}" srcOrd="2" destOrd="0" parTransId="{41B2FDEA-9052-48B1-B1F9-09BC65AC8E6A}" sibTransId="{84D02164-C099-4A1A-BF32-7EF1590C46FE}"/>
    <dgm:cxn modelId="{0915A8D2-491C-48F2-87B6-EC83B9450688}" type="presOf" srcId="{FBF4371E-A46C-4C16-B5CE-1A1D52A5BC9C}" destId="{F11CDEF2-BB0F-4D5B-A0FA-F3612FF98D40}" srcOrd="0" destOrd="0" presId="urn:microsoft.com/office/officeart/2005/8/layout/process1"/>
    <dgm:cxn modelId="{FFE759DA-6E13-4354-931F-EB0CC644422C}" type="presOf" srcId="{84D02164-C099-4A1A-BF32-7EF1590C46FE}" destId="{AB07CE1F-0690-432F-BAB9-C84EE5F4A502}" srcOrd="1" destOrd="0" presId="urn:microsoft.com/office/officeart/2005/8/layout/process1"/>
    <dgm:cxn modelId="{5AB2BD07-FAC1-4148-88F3-E21FCB3D6EFE}" type="presParOf" srcId="{8105B377-D1AC-4C39-9AAC-E2D747F14D89}" destId="{579F67CB-C82A-4264-9FF5-63E91FB201AF}" srcOrd="0" destOrd="0" presId="urn:microsoft.com/office/officeart/2005/8/layout/process1"/>
    <dgm:cxn modelId="{AA2847AE-E7F3-45C8-B737-457B9FB376C1}" type="presParOf" srcId="{8105B377-D1AC-4C39-9AAC-E2D747F14D89}" destId="{FE4E2345-C7EB-437A-99DE-1E253F2D2045}" srcOrd="1" destOrd="0" presId="urn:microsoft.com/office/officeart/2005/8/layout/process1"/>
    <dgm:cxn modelId="{F289D058-62AE-43D5-99C5-0E1BA215C578}" type="presParOf" srcId="{FE4E2345-C7EB-437A-99DE-1E253F2D2045}" destId="{67E16AF1-132F-4193-A233-7F541D20AE35}" srcOrd="0" destOrd="0" presId="urn:microsoft.com/office/officeart/2005/8/layout/process1"/>
    <dgm:cxn modelId="{0CAB01CB-D24D-45ED-B21D-EC983AE890CF}" type="presParOf" srcId="{8105B377-D1AC-4C39-9AAC-E2D747F14D89}" destId="{F11CDEF2-BB0F-4D5B-A0FA-F3612FF98D40}" srcOrd="2" destOrd="0" presId="urn:microsoft.com/office/officeart/2005/8/layout/process1"/>
    <dgm:cxn modelId="{C841A7AE-2E60-4821-8D53-5F927BC85CC7}" type="presParOf" srcId="{8105B377-D1AC-4C39-9AAC-E2D747F14D89}" destId="{50A1FCCF-0F94-4AAA-A62C-AFCB8819DE27}" srcOrd="3" destOrd="0" presId="urn:microsoft.com/office/officeart/2005/8/layout/process1"/>
    <dgm:cxn modelId="{64CDC33D-B20D-4356-B25B-DD77A0046339}" type="presParOf" srcId="{50A1FCCF-0F94-4AAA-A62C-AFCB8819DE27}" destId="{C6B3A17F-7858-440F-912E-E5ED7C2E17F9}" srcOrd="0" destOrd="0" presId="urn:microsoft.com/office/officeart/2005/8/layout/process1"/>
    <dgm:cxn modelId="{5C1480A3-BF77-401F-B698-B81DF2AA1D81}" type="presParOf" srcId="{8105B377-D1AC-4C39-9AAC-E2D747F14D89}" destId="{4E1B8AF0-03EB-4CB3-B8B2-8C1322A51116}" srcOrd="4" destOrd="0" presId="urn:microsoft.com/office/officeart/2005/8/layout/process1"/>
    <dgm:cxn modelId="{2B914155-7D48-4718-BA93-0CAC2AEC462F}" type="presParOf" srcId="{8105B377-D1AC-4C39-9AAC-E2D747F14D89}" destId="{A64CC3A3-912D-4D5D-8BEA-44DDC82F7597}" srcOrd="5" destOrd="0" presId="urn:microsoft.com/office/officeart/2005/8/layout/process1"/>
    <dgm:cxn modelId="{3EF654C9-5B8D-436A-A8D5-90B7915A341F}" type="presParOf" srcId="{A64CC3A3-912D-4D5D-8BEA-44DDC82F7597}" destId="{AB07CE1F-0690-432F-BAB9-C84EE5F4A502}" srcOrd="0" destOrd="0" presId="urn:microsoft.com/office/officeart/2005/8/layout/process1"/>
    <dgm:cxn modelId="{31AF9130-4E9A-4875-93E1-DDC6C9F49780}" type="presParOf" srcId="{8105B377-D1AC-4C39-9AAC-E2D747F14D89}" destId="{D47E50D8-4E98-4323-AA8A-173866589AB0}"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6E6E03-35BF-40FB-977D-EF12BEA2BD61}"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uk-UA"/>
        </a:p>
      </dgm:t>
    </dgm:pt>
    <dgm:pt modelId="{2DA3E94B-34AC-4F26-BB66-2DC92CAD6F10}">
      <dgm:prSet/>
      <dgm:spPr/>
      <dgm:t>
        <a:bodyPr/>
        <a:lstStyle/>
        <a:p>
          <a:pPr rtl="0"/>
          <a:r>
            <a:rPr lang="en-US" dirty="0"/>
            <a:t>- useful economic information of users (investors); </a:t>
          </a:r>
          <a:endParaRPr lang="uk-UA" dirty="0"/>
        </a:p>
      </dgm:t>
    </dgm:pt>
    <dgm:pt modelId="{57D05DB3-4C0E-496E-9D39-190E357A99DB}" type="parTrans" cxnId="{A0968FDD-ECD6-4DE3-A051-1043242B486E}">
      <dgm:prSet/>
      <dgm:spPr/>
      <dgm:t>
        <a:bodyPr/>
        <a:lstStyle/>
        <a:p>
          <a:endParaRPr lang="uk-UA"/>
        </a:p>
      </dgm:t>
    </dgm:pt>
    <dgm:pt modelId="{AAD5ECA7-77F6-46F5-B44B-98C403E51A1B}" type="sibTrans" cxnId="{A0968FDD-ECD6-4DE3-A051-1043242B486E}">
      <dgm:prSet/>
      <dgm:spPr/>
      <dgm:t>
        <a:bodyPr/>
        <a:lstStyle/>
        <a:p>
          <a:endParaRPr lang="uk-UA"/>
        </a:p>
      </dgm:t>
    </dgm:pt>
    <dgm:pt modelId="{878A42E0-2914-4179-9E4A-4499E0E8F8F4}">
      <dgm:prSet/>
      <dgm:spPr/>
      <dgm:t>
        <a:bodyPr/>
        <a:lstStyle/>
        <a:p>
          <a:pPr rtl="0"/>
          <a:r>
            <a:rPr lang="en-US" dirty="0"/>
            <a:t>- relationship between accounting and the main trends of standards at the international level; </a:t>
          </a:r>
          <a:endParaRPr lang="uk-UA" dirty="0"/>
        </a:p>
      </dgm:t>
    </dgm:pt>
    <dgm:pt modelId="{F9B80CBF-CD10-438A-8DDC-FA9DCBE67947}" type="parTrans" cxnId="{D70B5AC9-98DA-4F04-8E93-4FB9B37AFEAB}">
      <dgm:prSet/>
      <dgm:spPr/>
      <dgm:t>
        <a:bodyPr/>
        <a:lstStyle/>
        <a:p>
          <a:endParaRPr lang="uk-UA"/>
        </a:p>
      </dgm:t>
    </dgm:pt>
    <dgm:pt modelId="{05C533A2-1D48-4130-A76C-8273D1EE60B1}" type="sibTrans" cxnId="{D70B5AC9-98DA-4F04-8E93-4FB9B37AFEAB}">
      <dgm:prSet/>
      <dgm:spPr/>
      <dgm:t>
        <a:bodyPr/>
        <a:lstStyle/>
        <a:p>
          <a:endParaRPr lang="uk-UA"/>
        </a:p>
      </dgm:t>
    </dgm:pt>
    <dgm:pt modelId="{F66E9D4F-075B-461D-9EB6-561E178CA7F6}">
      <dgm:prSet/>
      <dgm:spPr/>
      <dgm:t>
        <a:bodyPr/>
        <a:lstStyle/>
        <a:p>
          <a:pPr rtl="0"/>
          <a:r>
            <a:rPr lang="en-US" dirty="0"/>
            <a:t>- the most complete integration of management accounting into the system of IAS and IFRS for the enterprise; </a:t>
          </a:r>
          <a:endParaRPr lang="uk-UA" dirty="0"/>
        </a:p>
      </dgm:t>
    </dgm:pt>
    <dgm:pt modelId="{A52781A6-4968-4880-A2F6-B8C4B2EEAED7}" type="parTrans" cxnId="{F4C9063C-34DD-420C-AC43-501BA0701238}">
      <dgm:prSet/>
      <dgm:spPr/>
      <dgm:t>
        <a:bodyPr/>
        <a:lstStyle/>
        <a:p>
          <a:endParaRPr lang="uk-UA"/>
        </a:p>
      </dgm:t>
    </dgm:pt>
    <dgm:pt modelId="{4F944645-8B44-42D6-BC4D-FCE646D6EB69}" type="sibTrans" cxnId="{F4C9063C-34DD-420C-AC43-501BA0701238}">
      <dgm:prSet/>
      <dgm:spPr/>
      <dgm:t>
        <a:bodyPr/>
        <a:lstStyle/>
        <a:p>
          <a:endParaRPr lang="uk-UA"/>
        </a:p>
      </dgm:t>
    </dgm:pt>
    <dgm:pt modelId="{02BFAA2D-0141-4979-8DD9-F85DDDE05ADF}">
      <dgm:prSet/>
      <dgm:spPr/>
      <dgm:t>
        <a:bodyPr/>
        <a:lstStyle/>
        <a:p>
          <a:pPr rtl="0"/>
          <a:r>
            <a:rPr lang="en-US" dirty="0"/>
            <a:t>- the maximum permissible use of the accounting policy based on IAS and IFRS for the enterprise for the purpose of tax calculations.</a:t>
          </a:r>
          <a:endParaRPr lang="uk-UA" dirty="0"/>
        </a:p>
      </dgm:t>
    </dgm:pt>
    <dgm:pt modelId="{E6F9C0D2-EF02-42E4-9B54-6D877914C00E}" type="parTrans" cxnId="{198F594A-73D7-4D3C-8F44-7832124CC6F4}">
      <dgm:prSet/>
      <dgm:spPr/>
      <dgm:t>
        <a:bodyPr/>
        <a:lstStyle/>
        <a:p>
          <a:endParaRPr lang="uk-UA"/>
        </a:p>
      </dgm:t>
    </dgm:pt>
    <dgm:pt modelId="{0C61E445-41FC-432B-88D3-5DCD9BEF3DD6}" type="sibTrans" cxnId="{198F594A-73D7-4D3C-8F44-7832124CC6F4}">
      <dgm:prSet/>
      <dgm:spPr/>
      <dgm:t>
        <a:bodyPr/>
        <a:lstStyle/>
        <a:p>
          <a:endParaRPr lang="uk-UA"/>
        </a:p>
      </dgm:t>
    </dgm:pt>
    <dgm:pt modelId="{502F1BCF-A64F-4C7A-A85E-1D6E3B82E041}" type="pres">
      <dgm:prSet presAssocID="{776E6E03-35BF-40FB-977D-EF12BEA2BD61}" presName="linear" presStyleCnt="0">
        <dgm:presLayoutVars>
          <dgm:dir/>
          <dgm:animLvl val="lvl"/>
          <dgm:resizeHandles val="exact"/>
        </dgm:presLayoutVars>
      </dgm:prSet>
      <dgm:spPr/>
    </dgm:pt>
    <dgm:pt modelId="{A4A25BEB-4BDA-4043-8543-513AD442293A}" type="pres">
      <dgm:prSet presAssocID="{2DA3E94B-34AC-4F26-BB66-2DC92CAD6F10}" presName="parentLin" presStyleCnt="0"/>
      <dgm:spPr/>
    </dgm:pt>
    <dgm:pt modelId="{25EE440F-C405-4FB1-9F13-B1A8C5EE41D4}" type="pres">
      <dgm:prSet presAssocID="{2DA3E94B-34AC-4F26-BB66-2DC92CAD6F10}" presName="parentLeftMargin" presStyleLbl="node1" presStyleIdx="0" presStyleCnt="4"/>
      <dgm:spPr/>
    </dgm:pt>
    <dgm:pt modelId="{2189E06F-5A16-44B6-991E-AC2F796CF39A}" type="pres">
      <dgm:prSet presAssocID="{2DA3E94B-34AC-4F26-BB66-2DC92CAD6F10}" presName="parentText" presStyleLbl="node1" presStyleIdx="0" presStyleCnt="4">
        <dgm:presLayoutVars>
          <dgm:chMax val="0"/>
          <dgm:bulletEnabled val="1"/>
        </dgm:presLayoutVars>
      </dgm:prSet>
      <dgm:spPr/>
    </dgm:pt>
    <dgm:pt modelId="{3B4302F4-D14C-40DD-BDBB-D0CAE9F71328}" type="pres">
      <dgm:prSet presAssocID="{2DA3E94B-34AC-4F26-BB66-2DC92CAD6F10}" presName="negativeSpace" presStyleCnt="0"/>
      <dgm:spPr/>
    </dgm:pt>
    <dgm:pt modelId="{6D6FE50F-A6E8-4E04-8DCE-5A8F020E9DAC}" type="pres">
      <dgm:prSet presAssocID="{2DA3E94B-34AC-4F26-BB66-2DC92CAD6F10}" presName="childText" presStyleLbl="conFgAcc1" presStyleIdx="0" presStyleCnt="4">
        <dgm:presLayoutVars>
          <dgm:bulletEnabled val="1"/>
        </dgm:presLayoutVars>
      </dgm:prSet>
      <dgm:spPr/>
    </dgm:pt>
    <dgm:pt modelId="{5AFA9DAA-11D6-4F0A-89FF-38316202403D}" type="pres">
      <dgm:prSet presAssocID="{AAD5ECA7-77F6-46F5-B44B-98C403E51A1B}" presName="spaceBetweenRectangles" presStyleCnt="0"/>
      <dgm:spPr/>
    </dgm:pt>
    <dgm:pt modelId="{75C80F7B-92EB-49AB-9250-32768F9E2850}" type="pres">
      <dgm:prSet presAssocID="{878A42E0-2914-4179-9E4A-4499E0E8F8F4}" presName="parentLin" presStyleCnt="0"/>
      <dgm:spPr/>
    </dgm:pt>
    <dgm:pt modelId="{E79D15FC-A075-4173-9B2B-ED212D7F7540}" type="pres">
      <dgm:prSet presAssocID="{878A42E0-2914-4179-9E4A-4499E0E8F8F4}" presName="parentLeftMargin" presStyleLbl="node1" presStyleIdx="0" presStyleCnt="4"/>
      <dgm:spPr/>
    </dgm:pt>
    <dgm:pt modelId="{6C40C8F8-5744-4CF2-9505-7EBCEA842BE2}" type="pres">
      <dgm:prSet presAssocID="{878A42E0-2914-4179-9E4A-4499E0E8F8F4}" presName="parentText" presStyleLbl="node1" presStyleIdx="1" presStyleCnt="4">
        <dgm:presLayoutVars>
          <dgm:chMax val="0"/>
          <dgm:bulletEnabled val="1"/>
        </dgm:presLayoutVars>
      </dgm:prSet>
      <dgm:spPr/>
    </dgm:pt>
    <dgm:pt modelId="{A6FBA137-1610-4B37-A4ED-FCC2FDAF0879}" type="pres">
      <dgm:prSet presAssocID="{878A42E0-2914-4179-9E4A-4499E0E8F8F4}" presName="negativeSpace" presStyleCnt="0"/>
      <dgm:spPr/>
    </dgm:pt>
    <dgm:pt modelId="{788109D8-33DF-4A36-83E7-A0448C8CEE4D}" type="pres">
      <dgm:prSet presAssocID="{878A42E0-2914-4179-9E4A-4499E0E8F8F4}" presName="childText" presStyleLbl="conFgAcc1" presStyleIdx="1" presStyleCnt="4">
        <dgm:presLayoutVars>
          <dgm:bulletEnabled val="1"/>
        </dgm:presLayoutVars>
      </dgm:prSet>
      <dgm:spPr/>
    </dgm:pt>
    <dgm:pt modelId="{ED86B1FA-7D2A-4F71-8165-B37724F5A843}" type="pres">
      <dgm:prSet presAssocID="{05C533A2-1D48-4130-A76C-8273D1EE60B1}" presName="spaceBetweenRectangles" presStyleCnt="0"/>
      <dgm:spPr/>
    </dgm:pt>
    <dgm:pt modelId="{06543D31-AFCA-48B6-950A-05A3A14A4D7E}" type="pres">
      <dgm:prSet presAssocID="{F66E9D4F-075B-461D-9EB6-561E178CA7F6}" presName="parentLin" presStyleCnt="0"/>
      <dgm:spPr/>
    </dgm:pt>
    <dgm:pt modelId="{B634E659-B4D8-438D-849F-D2171D85E0C2}" type="pres">
      <dgm:prSet presAssocID="{F66E9D4F-075B-461D-9EB6-561E178CA7F6}" presName="parentLeftMargin" presStyleLbl="node1" presStyleIdx="1" presStyleCnt="4"/>
      <dgm:spPr/>
    </dgm:pt>
    <dgm:pt modelId="{08F88765-9D65-4C90-94E5-767E8C758F4A}" type="pres">
      <dgm:prSet presAssocID="{F66E9D4F-075B-461D-9EB6-561E178CA7F6}" presName="parentText" presStyleLbl="node1" presStyleIdx="2" presStyleCnt="4">
        <dgm:presLayoutVars>
          <dgm:chMax val="0"/>
          <dgm:bulletEnabled val="1"/>
        </dgm:presLayoutVars>
      </dgm:prSet>
      <dgm:spPr/>
    </dgm:pt>
    <dgm:pt modelId="{17526CE6-7584-41C5-8B49-AFE9E572754B}" type="pres">
      <dgm:prSet presAssocID="{F66E9D4F-075B-461D-9EB6-561E178CA7F6}" presName="negativeSpace" presStyleCnt="0"/>
      <dgm:spPr/>
    </dgm:pt>
    <dgm:pt modelId="{608A3F2F-2067-4FC5-9433-CD2EBFF99699}" type="pres">
      <dgm:prSet presAssocID="{F66E9D4F-075B-461D-9EB6-561E178CA7F6}" presName="childText" presStyleLbl="conFgAcc1" presStyleIdx="2" presStyleCnt="4">
        <dgm:presLayoutVars>
          <dgm:bulletEnabled val="1"/>
        </dgm:presLayoutVars>
      </dgm:prSet>
      <dgm:spPr/>
    </dgm:pt>
    <dgm:pt modelId="{F68507B1-6A14-4A4B-9C40-40FADB38FD56}" type="pres">
      <dgm:prSet presAssocID="{4F944645-8B44-42D6-BC4D-FCE646D6EB69}" presName="spaceBetweenRectangles" presStyleCnt="0"/>
      <dgm:spPr/>
    </dgm:pt>
    <dgm:pt modelId="{1BFBA354-47F0-4D0C-AB48-7D339EB47887}" type="pres">
      <dgm:prSet presAssocID="{02BFAA2D-0141-4979-8DD9-F85DDDE05ADF}" presName="parentLin" presStyleCnt="0"/>
      <dgm:spPr/>
    </dgm:pt>
    <dgm:pt modelId="{25AF114A-69FF-47B0-9F5C-75032AF5B560}" type="pres">
      <dgm:prSet presAssocID="{02BFAA2D-0141-4979-8DD9-F85DDDE05ADF}" presName="parentLeftMargin" presStyleLbl="node1" presStyleIdx="2" presStyleCnt="4"/>
      <dgm:spPr/>
    </dgm:pt>
    <dgm:pt modelId="{152FCE7B-9000-4B2B-B621-CDD790CA71E6}" type="pres">
      <dgm:prSet presAssocID="{02BFAA2D-0141-4979-8DD9-F85DDDE05ADF}" presName="parentText" presStyleLbl="node1" presStyleIdx="3" presStyleCnt="4">
        <dgm:presLayoutVars>
          <dgm:chMax val="0"/>
          <dgm:bulletEnabled val="1"/>
        </dgm:presLayoutVars>
      </dgm:prSet>
      <dgm:spPr/>
    </dgm:pt>
    <dgm:pt modelId="{A509D628-BFCD-4443-93AA-355D9C2E3F7D}" type="pres">
      <dgm:prSet presAssocID="{02BFAA2D-0141-4979-8DD9-F85DDDE05ADF}" presName="negativeSpace" presStyleCnt="0"/>
      <dgm:spPr/>
    </dgm:pt>
    <dgm:pt modelId="{5311A268-E9F5-487E-9D9D-CFB5F77F8F30}" type="pres">
      <dgm:prSet presAssocID="{02BFAA2D-0141-4979-8DD9-F85DDDE05ADF}" presName="childText" presStyleLbl="conFgAcc1" presStyleIdx="3" presStyleCnt="4">
        <dgm:presLayoutVars>
          <dgm:bulletEnabled val="1"/>
        </dgm:presLayoutVars>
      </dgm:prSet>
      <dgm:spPr/>
    </dgm:pt>
  </dgm:ptLst>
  <dgm:cxnLst>
    <dgm:cxn modelId="{541EDB16-47A2-48E4-9111-3A3AE9DD3852}" type="presOf" srcId="{878A42E0-2914-4179-9E4A-4499E0E8F8F4}" destId="{E79D15FC-A075-4173-9B2B-ED212D7F7540}" srcOrd="0" destOrd="0" presId="urn:microsoft.com/office/officeart/2005/8/layout/list1"/>
    <dgm:cxn modelId="{1E131C26-7660-4068-B370-1D3A09D7E78D}" type="presOf" srcId="{2DA3E94B-34AC-4F26-BB66-2DC92CAD6F10}" destId="{2189E06F-5A16-44B6-991E-AC2F796CF39A}" srcOrd="1" destOrd="0" presId="urn:microsoft.com/office/officeart/2005/8/layout/list1"/>
    <dgm:cxn modelId="{37CFB238-2A5C-40FE-94F8-30F88954FAFC}" type="presOf" srcId="{2DA3E94B-34AC-4F26-BB66-2DC92CAD6F10}" destId="{25EE440F-C405-4FB1-9F13-B1A8C5EE41D4}" srcOrd="0" destOrd="0" presId="urn:microsoft.com/office/officeart/2005/8/layout/list1"/>
    <dgm:cxn modelId="{F4C9063C-34DD-420C-AC43-501BA0701238}" srcId="{776E6E03-35BF-40FB-977D-EF12BEA2BD61}" destId="{F66E9D4F-075B-461D-9EB6-561E178CA7F6}" srcOrd="2" destOrd="0" parTransId="{A52781A6-4968-4880-A2F6-B8C4B2EEAED7}" sibTransId="{4F944645-8B44-42D6-BC4D-FCE646D6EB69}"/>
    <dgm:cxn modelId="{198F594A-73D7-4D3C-8F44-7832124CC6F4}" srcId="{776E6E03-35BF-40FB-977D-EF12BEA2BD61}" destId="{02BFAA2D-0141-4979-8DD9-F85DDDE05ADF}" srcOrd="3" destOrd="0" parTransId="{E6F9C0D2-EF02-42E4-9B54-6D877914C00E}" sibTransId="{0C61E445-41FC-432B-88D3-5DCD9BEF3DD6}"/>
    <dgm:cxn modelId="{BD9AFA74-7C71-4ABF-8CDD-33E17EAC8100}" type="presOf" srcId="{878A42E0-2914-4179-9E4A-4499E0E8F8F4}" destId="{6C40C8F8-5744-4CF2-9505-7EBCEA842BE2}" srcOrd="1" destOrd="0" presId="urn:microsoft.com/office/officeart/2005/8/layout/list1"/>
    <dgm:cxn modelId="{7767A88D-FD92-4DAE-B638-F993B30C22FC}" type="presOf" srcId="{02BFAA2D-0141-4979-8DD9-F85DDDE05ADF}" destId="{152FCE7B-9000-4B2B-B621-CDD790CA71E6}" srcOrd="1" destOrd="0" presId="urn:microsoft.com/office/officeart/2005/8/layout/list1"/>
    <dgm:cxn modelId="{CFAA549E-628E-424A-B33A-6A3CE69B52EC}" type="presOf" srcId="{F66E9D4F-075B-461D-9EB6-561E178CA7F6}" destId="{B634E659-B4D8-438D-849F-D2171D85E0C2}" srcOrd="0" destOrd="0" presId="urn:microsoft.com/office/officeart/2005/8/layout/list1"/>
    <dgm:cxn modelId="{9E53DDC3-EFEF-4AE6-8C9C-37AF15047938}" type="presOf" srcId="{02BFAA2D-0141-4979-8DD9-F85DDDE05ADF}" destId="{25AF114A-69FF-47B0-9F5C-75032AF5B560}" srcOrd="0" destOrd="0" presId="urn:microsoft.com/office/officeart/2005/8/layout/list1"/>
    <dgm:cxn modelId="{D70B5AC9-98DA-4F04-8E93-4FB9B37AFEAB}" srcId="{776E6E03-35BF-40FB-977D-EF12BEA2BD61}" destId="{878A42E0-2914-4179-9E4A-4499E0E8F8F4}" srcOrd="1" destOrd="0" parTransId="{F9B80CBF-CD10-438A-8DDC-FA9DCBE67947}" sibTransId="{05C533A2-1D48-4130-A76C-8273D1EE60B1}"/>
    <dgm:cxn modelId="{E00006D5-CF90-4D18-8FF2-C87E5AE08BEA}" type="presOf" srcId="{F66E9D4F-075B-461D-9EB6-561E178CA7F6}" destId="{08F88765-9D65-4C90-94E5-767E8C758F4A}" srcOrd="1" destOrd="0" presId="urn:microsoft.com/office/officeart/2005/8/layout/list1"/>
    <dgm:cxn modelId="{A0968FDD-ECD6-4DE3-A051-1043242B486E}" srcId="{776E6E03-35BF-40FB-977D-EF12BEA2BD61}" destId="{2DA3E94B-34AC-4F26-BB66-2DC92CAD6F10}" srcOrd="0" destOrd="0" parTransId="{57D05DB3-4C0E-496E-9D39-190E357A99DB}" sibTransId="{AAD5ECA7-77F6-46F5-B44B-98C403E51A1B}"/>
    <dgm:cxn modelId="{9D7593E6-2CF0-4897-9E00-6B898F937F98}" type="presOf" srcId="{776E6E03-35BF-40FB-977D-EF12BEA2BD61}" destId="{502F1BCF-A64F-4C7A-A85E-1D6E3B82E041}" srcOrd="0" destOrd="0" presId="urn:microsoft.com/office/officeart/2005/8/layout/list1"/>
    <dgm:cxn modelId="{2D5B655A-DCB7-41AE-BCAA-63DC8EA1650D}" type="presParOf" srcId="{502F1BCF-A64F-4C7A-A85E-1D6E3B82E041}" destId="{A4A25BEB-4BDA-4043-8543-513AD442293A}" srcOrd="0" destOrd="0" presId="urn:microsoft.com/office/officeart/2005/8/layout/list1"/>
    <dgm:cxn modelId="{4E2EAC21-DD2F-40B9-A828-8F7C3467046F}" type="presParOf" srcId="{A4A25BEB-4BDA-4043-8543-513AD442293A}" destId="{25EE440F-C405-4FB1-9F13-B1A8C5EE41D4}" srcOrd="0" destOrd="0" presId="urn:microsoft.com/office/officeart/2005/8/layout/list1"/>
    <dgm:cxn modelId="{2C9E483D-36FD-4A33-A679-1F31D32D01E9}" type="presParOf" srcId="{A4A25BEB-4BDA-4043-8543-513AD442293A}" destId="{2189E06F-5A16-44B6-991E-AC2F796CF39A}" srcOrd="1" destOrd="0" presId="urn:microsoft.com/office/officeart/2005/8/layout/list1"/>
    <dgm:cxn modelId="{A386D55A-2C5A-45F2-B793-E2E3FCADAA70}" type="presParOf" srcId="{502F1BCF-A64F-4C7A-A85E-1D6E3B82E041}" destId="{3B4302F4-D14C-40DD-BDBB-D0CAE9F71328}" srcOrd="1" destOrd="0" presId="urn:microsoft.com/office/officeart/2005/8/layout/list1"/>
    <dgm:cxn modelId="{C6E1E74B-CA83-4EB6-9C23-143A6291D2BC}" type="presParOf" srcId="{502F1BCF-A64F-4C7A-A85E-1D6E3B82E041}" destId="{6D6FE50F-A6E8-4E04-8DCE-5A8F020E9DAC}" srcOrd="2" destOrd="0" presId="urn:microsoft.com/office/officeart/2005/8/layout/list1"/>
    <dgm:cxn modelId="{3B25B133-63A9-4B7B-BF02-3F8C7C6DF0FD}" type="presParOf" srcId="{502F1BCF-A64F-4C7A-A85E-1D6E3B82E041}" destId="{5AFA9DAA-11D6-4F0A-89FF-38316202403D}" srcOrd="3" destOrd="0" presId="urn:microsoft.com/office/officeart/2005/8/layout/list1"/>
    <dgm:cxn modelId="{2261466E-902B-4200-A2DA-B5D3B2A03B3A}" type="presParOf" srcId="{502F1BCF-A64F-4C7A-A85E-1D6E3B82E041}" destId="{75C80F7B-92EB-49AB-9250-32768F9E2850}" srcOrd="4" destOrd="0" presId="urn:microsoft.com/office/officeart/2005/8/layout/list1"/>
    <dgm:cxn modelId="{DC3744F9-5375-4C42-9C69-26F3F7363518}" type="presParOf" srcId="{75C80F7B-92EB-49AB-9250-32768F9E2850}" destId="{E79D15FC-A075-4173-9B2B-ED212D7F7540}" srcOrd="0" destOrd="0" presId="urn:microsoft.com/office/officeart/2005/8/layout/list1"/>
    <dgm:cxn modelId="{193A85CC-CC0C-4A1F-B0D1-555D26AE0F83}" type="presParOf" srcId="{75C80F7B-92EB-49AB-9250-32768F9E2850}" destId="{6C40C8F8-5744-4CF2-9505-7EBCEA842BE2}" srcOrd="1" destOrd="0" presId="urn:microsoft.com/office/officeart/2005/8/layout/list1"/>
    <dgm:cxn modelId="{D2D15888-12C3-4B1F-A6A4-0B5C81DC0788}" type="presParOf" srcId="{502F1BCF-A64F-4C7A-A85E-1D6E3B82E041}" destId="{A6FBA137-1610-4B37-A4ED-FCC2FDAF0879}" srcOrd="5" destOrd="0" presId="urn:microsoft.com/office/officeart/2005/8/layout/list1"/>
    <dgm:cxn modelId="{A8C9CE05-87C1-42B0-A0B8-090F4ACC8CB3}" type="presParOf" srcId="{502F1BCF-A64F-4C7A-A85E-1D6E3B82E041}" destId="{788109D8-33DF-4A36-83E7-A0448C8CEE4D}" srcOrd="6" destOrd="0" presId="urn:microsoft.com/office/officeart/2005/8/layout/list1"/>
    <dgm:cxn modelId="{8557C4D2-DE56-44E6-B53B-05B5002DE66D}" type="presParOf" srcId="{502F1BCF-A64F-4C7A-A85E-1D6E3B82E041}" destId="{ED86B1FA-7D2A-4F71-8165-B37724F5A843}" srcOrd="7" destOrd="0" presId="urn:microsoft.com/office/officeart/2005/8/layout/list1"/>
    <dgm:cxn modelId="{32EDABC0-A060-4708-B959-0B569310E637}" type="presParOf" srcId="{502F1BCF-A64F-4C7A-A85E-1D6E3B82E041}" destId="{06543D31-AFCA-48B6-950A-05A3A14A4D7E}" srcOrd="8" destOrd="0" presId="urn:microsoft.com/office/officeart/2005/8/layout/list1"/>
    <dgm:cxn modelId="{90014FBD-C146-454D-A5A8-78D3D72D79CC}" type="presParOf" srcId="{06543D31-AFCA-48B6-950A-05A3A14A4D7E}" destId="{B634E659-B4D8-438D-849F-D2171D85E0C2}" srcOrd="0" destOrd="0" presId="urn:microsoft.com/office/officeart/2005/8/layout/list1"/>
    <dgm:cxn modelId="{1486FFD7-86B7-43CB-AFF0-CD04CE5FF3B6}" type="presParOf" srcId="{06543D31-AFCA-48B6-950A-05A3A14A4D7E}" destId="{08F88765-9D65-4C90-94E5-767E8C758F4A}" srcOrd="1" destOrd="0" presId="urn:microsoft.com/office/officeart/2005/8/layout/list1"/>
    <dgm:cxn modelId="{4591DFBE-E71B-42B2-9DE0-49109EF77456}" type="presParOf" srcId="{502F1BCF-A64F-4C7A-A85E-1D6E3B82E041}" destId="{17526CE6-7584-41C5-8B49-AFE9E572754B}" srcOrd="9" destOrd="0" presId="urn:microsoft.com/office/officeart/2005/8/layout/list1"/>
    <dgm:cxn modelId="{3F83643A-96C9-482B-AF41-1693EECFDCFD}" type="presParOf" srcId="{502F1BCF-A64F-4C7A-A85E-1D6E3B82E041}" destId="{608A3F2F-2067-4FC5-9433-CD2EBFF99699}" srcOrd="10" destOrd="0" presId="urn:microsoft.com/office/officeart/2005/8/layout/list1"/>
    <dgm:cxn modelId="{82F560E0-E38D-43E6-8F31-FD12F5C74E28}" type="presParOf" srcId="{502F1BCF-A64F-4C7A-A85E-1D6E3B82E041}" destId="{F68507B1-6A14-4A4B-9C40-40FADB38FD56}" srcOrd="11" destOrd="0" presId="urn:microsoft.com/office/officeart/2005/8/layout/list1"/>
    <dgm:cxn modelId="{D7EF190C-0477-409F-A25A-A016079313DC}" type="presParOf" srcId="{502F1BCF-A64F-4C7A-A85E-1D6E3B82E041}" destId="{1BFBA354-47F0-4D0C-AB48-7D339EB47887}" srcOrd="12" destOrd="0" presId="urn:microsoft.com/office/officeart/2005/8/layout/list1"/>
    <dgm:cxn modelId="{7647878C-F8A5-43C1-8CB8-9E47D522B275}" type="presParOf" srcId="{1BFBA354-47F0-4D0C-AB48-7D339EB47887}" destId="{25AF114A-69FF-47B0-9F5C-75032AF5B560}" srcOrd="0" destOrd="0" presId="urn:microsoft.com/office/officeart/2005/8/layout/list1"/>
    <dgm:cxn modelId="{8FC876C3-3B81-41E0-8387-C87D96BBA040}" type="presParOf" srcId="{1BFBA354-47F0-4D0C-AB48-7D339EB47887}" destId="{152FCE7B-9000-4B2B-B621-CDD790CA71E6}" srcOrd="1" destOrd="0" presId="urn:microsoft.com/office/officeart/2005/8/layout/list1"/>
    <dgm:cxn modelId="{B81BAA6A-AA53-49F4-96C4-B3C469049BC0}" type="presParOf" srcId="{502F1BCF-A64F-4C7A-A85E-1D6E3B82E041}" destId="{A509D628-BFCD-4443-93AA-355D9C2E3F7D}" srcOrd="13" destOrd="0" presId="urn:microsoft.com/office/officeart/2005/8/layout/list1"/>
    <dgm:cxn modelId="{B0CFE7DF-6053-47C3-B758-C4B331A26A35}" type="presParOf" srcId="{502F1BCF-A64F-4C7A-A85E-1D6E3B82E041}" destId="{5311A268-E9F5-487E-9D9D-CFB5F77F8F3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F67CB-C82A-4264-9FF5-63E91FB201AF}">
      <dsp:nvSpPr>
        <dsp:cNvPr id="0" name=""/>
        <dsp:cNvSpPr/>
      </dsp:nvSpPr>
      <dsp:spPr>
        <a:xfrm>
          <a:off x="3616" y="1507609"/>
          <a:ext cx="1581224" cy="205914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Requirements for information disclosed in financial statements</a:t>
          </a:r>
        </a:p>
      </dsp:txBody>
      <dsp:txXfrm>
        <a:off x="49928" y="1553921"/>
        <a:ext cx="1488600" cy="1966519"/>
      </dsp:txXfrm>
    </dsp:sp>
    <dsp:sp modelId="{FE4E2345-C7EB-437A-99DE-1E253F2D2045}">
      <dsp:nvSpPr>
        <dsp:cNvPr id="0" name=""/>
        <dsp:cNvSpPr/>
      </dsp:nvSpPr>
      <dsp:spPr>
        <a:xfrm>
          <a:off x="1742963" y="2341109"/>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uk-UA" sz="1100" kern="1200"/>
        </a:p>
      </dsp:txBody>
      <dsp:txXfrm>
        <a:off x="1742963" y="2419538"/>
        <a:ext cx="234653" cy="235285"/>
      </dsp:txXfrm>
    </dsp:sp>
    <dsp:sp modelId="{F11CDEF2-BB0F-4D5B-A0FA-F3612FF98D40}">
      <dsp:nvSpPr>
        <dsp:cNvPr id="0" name=""/>
        <dsp:cNvSpPr/>
      </dsp:nvSpPr>
      <dsp:spPr>
        <a:xfrm>
          <a:off x="2217330" y="1507609"/>
          <a:ext cx="1581224" cy="205914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Criteria for recognition of assets, liabilities, income, expenses and equity in financial statements</a:t>
          </a:r>
        </a:p>
      </dsp:txBody>
      <dsp:txXfrm>
        <a:off x="2263642" y="1553921"/>
        <a:ext cx="1488600" cy="1966519"/>
      </dsp:txXfrm>
    </dsp:sp>
    <dsp:sp modelId="{50A1FCCF-0F94-4AAA-A62C-AFCB8819DE27}">
      <dsp:nvSpPr>
        <dsp:cNvPr id="0" name=""/>
        <dsp:cNvSpPr/>
      </dsp:nvSpPr>
      <dsp:spPr>
        <a:xfrm>
          <a:off x="3956677" y="2341109"/>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uk-UA" sz="1100" kern="1200"/>
        </a:p>
      </dsp:txBody>
      <dsp:txXfrm>
        <a:off x="3956677" y="2419538"/>
        <a:ext cx="234653" cy="235285"/>
      </dsp:txXfrm>
    </dsp:sp>
    <dsp:sp modelId="{4E1B8AF0-03EB-4CB3-B8B2-8C1322A51116}">
      <dsp:nvSpPr>
        <dsp:cNvPr id="0" name=""/>
        <dsp:cNvSpPr/>
      </dsp:nvSpPr>
      <dsp:spPr>
        <a:xfrm>
          <a:off x="4431044" y="1507609"/>
          <a:ext cx="1581224" cy="205914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Methods of evaluating the elements of financial statements on the date of their initial recognition, in the current account and on the date of the end of the reporting period</a:t>
          </a:r>
        </a:p>
      </dsp:txBody>
      <dsp:txXfrm>
        <a:off x="4477356" y="1553921"/>
        <a:ext cx="1488600" cy="1966519"/>
      </dsp:txXfrm>
    </dsp:sp>
    <dsp:sp modelId="{A64CC3A3-912D-4D5D-8BEA-44DDC82F7597}">
      <dsp:nvSpPr>
        <dsp:cNvPr id="0" name=""/>
        <dsp:cNvSpPr/>
      </dsp:nvSpPr>
      <dsp:spPr>
        <a:xfrm>
          <a:off x="6170391" y="2341109"/>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uk-UA" sz="1100" kern="1200"/>
        </a:p>
      </dsp:txBody>
      <dsp:txXfrm>
        <a:off x="6170391" y="2419538"/>
        <a:ext cx="234653" cy="235285"/>
      </dsp:txXfrm>
    </dsp:sp>
    <dsp:sp modelId="{D47E50D8-4E98-4323-AA8A-173866589AB0}">
      <dsp:nvSpPr>
        <dsp:cNvPr id="0" name=""/>
        <dsp:cNvSpPr/>
      </dsp:nvSpPr>
      <dsp:spPr>
        <a:xfrm>
          <a:off x="6644759" y="1507609"/>
          <a:ext cx="1581224" cy="205914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Formats of financial reports</a:t>
          </a:r>
          <a:endParaRPr lang="uk-UA" sz="1300" kern="1200" dirty="0"/>
        </a:p>
      </dsp:txBody>
      <dsp:txXfrm>
        <a:off x="6691071" y="1553921"/>
        <a:ext cx="1488600" cy="19665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FE50F-A6E8-4E04-8DCE-5A8F020E9DAC}">
      <dsp:nvSpPr>
        <dsp:cNvPr id="0" name=""/>
        <dsp:cNvSpPr/>
      </dsp:nvSpPr>
      <dsp:spPr>
        <a:xfrm>
          <a:off x="0" y="1815577"/>
          <a:ext cx="8229600" cy="352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89E06F-5A16-44B6-991E-AC2F796CF39A}">
      <dsp:nvSpPr>
        <dsp:cNvPr id="0" name=""/>
        <dsp:cNvSpPr/>
      </dsp:nvSpPr>
      <dsp:spPr>
        <a:xfrm>
          <a:off x="411480" y="1608936"/>
          <a:ext cx="5760720" cy="413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rtl="0">
            <a:lnSpc>
              <a:spcPct val="90000"/>
            </a:lnSpc>
            <a:spcBef>
              <a:spcPct val="0"/>
            </a:spcBef>
            <a:spcAft>
              <a:spcPct val="35000"/>
            </a:spcAft>
            <a:buNone/>
          </a:pPr>
          <a:r>
            <a:rPr lang="en-US" sz="1400" kern="1200" dirty="0"/>
            <a:t>- useful economic information of users (investors); </a:t>
          </a:r>
          <a:endParaRPr lang="uk-UA" sz="1400" kern="1200" dirty="0"/>
        </a:p>
      </dsp:txBody>
      <dsp:txXfrm>
        <a:off x="431655" y="1629111"/>
        <a:ext cx="5720370" cy="372930"/>
      </dsp:txXfrm>
    </dsp:sp>
    <dsp:sp modelId="{788109D8-33DF-4A36-83E7-A0448C8CEE4D}">
      <dsp:nvSpPr>
        <dsp:cNvPr id="0" name=""/>
        <dsp:cNvSpPr/>
      </dsp:nvSpPr>
      <dsp:spPr>
        <a:xfrm>
          <a:off x="0" y="2450616"/>
          <a:ext cx="8229600" cy="352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40C8F8-5744-4CF2-9505-7EBCEA842BE2}">
      <dsp:nvSpPr>
        <dsp:cNvPr id="0" name=""/>
        <dsp:cNvSpPr/>
      </dsp:nvSpPr>
      <dsp:spPr>
        <a:xfrm>
          <a:off x="411480" y="2243977"/>
          <a:ext cx="5760720" cy="413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rtl="0">
            <a:lnSpc>
              <a:spcPct val="90000"/>
            </a:lnSpc>
            <a:spcBef>
              <a:spcPct val="0"/>
            </a:spcBef>
            <a:spcAft>
              <a:spcPct val="35000"/>
            </a:spcAft>
            <a:buNone/>
          </a:pPr>
          <a:r>
            <a:rPr lang="en-US" sz="1400" kern="1200" dirty="0"/>
            <a:t>- relationship between accounting and the main trends of standards at the international level; </a:t>
          </a:r>
          <a:endParaRPr lang="uk-UA" sz="1400" kern="1200" dirty="0"/>
        </a:p>
      </dsp:txBody>
      <dsp:txXfrm>
        <a:off x="431655" y="2264152"/>
        <a:ext cx="5720370" cy="372930"/>
      </dsp:txXfrm>
    </dsp:sp>
    <dsp:sp modelId="{608A3F2F-2067-4FC5-9433-CD2EBFF99699}">
      <dsp:nvSpPr>
        <dsp:cNvPr id="0" name=""/>
        <dsp:cNvSpPr/>
      </dsp:nvSpPr>
      <dsp:spPr>
        <a:xfrm>
          <a:off x="0" y="3085657"/>
          <a:ext cx="8229600" cy="352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F88765-9D65-4C90-94E5-767E8C758F4A}">
      <dsp:nvSpPr>
        <dsp:cNvPr id="0" name=""/>
        <dsp:cNvSpPr/>
      </dsp:nvSpPr>
      <dsp:spPr>
        <a:xfrm>
          <a:off x="411480" y="2879017"/>
          <a:ext cx="5760720" cy="413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rtl="0">
            <a:lnSpc>
              <a:spcPct val="90000"/>
            </a:lnSpc>
            <a:spcBef>
              <a:spcPct val="0"/>
            </a:spcBef>
            <a:spcAft>
              <a:spcPct val="35000"/>
            </a:spcAft>
            <a:buNone/>
          </a:pPr>
          <a:r>
            <a:rPr lang="en-US" sz="1400" kern="1200" dirty="0"/>
            <a:t>- the most complete integration of management accounting into the system of IAS and IFRS for the enterprise; </a:t>
          </a:r>
          <a:endParaRPr lang="uk-UA" sz="1400" kern="1200" dirty="0"/>
        </a:p>
      </dsp:txBody>
      <dsp:txXfrm>
        <a:off x="431655" y="2899192"/>
        <a:ext cx="5720370" cy="372930"/>
      </dsp:txXfrm>
    </dsp:sp>
    <dsp:sp modelId="{5311A268-E9F5-487E-9D9D-CFB5F77F8F30}">
      <dsp:nvSpPr>
        <dsp:cNvPr id="0" name=""/>
        <dsp:cNvSpPr/>
      </dsp:nvSpPr>
      <dsp:spPr>
        <a:xfrm>
          <a:off x="0" y="3720697"/>
          <a:ext cx="8229600" cy="352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2FCE7B-9000-4B2B-B621-CDD790CA71E6}">
      <dsp:nvSpPr>
        <dsp:cNvPr id="0" name=""/>
        <dsp:cNvSpPr/>
      </dsp:nvSpPr>
      <dsp:spPr>
        <a:xfrm>
          <a:off x="411480" y="3514057"/>
          <a:ext cx="5760720" cy="413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rtl="0">
            <a:lnSpc>
              <a:spcPct val="90000"/>
            </a:lnSpc>
            <a:spcBef>
              <a:spcPct val="0"/>
            </a:spcBef>
            <a:spcAft>
              <a:spcPct val="35000"/>
            </a:spcAft>
            <a:buNone/>
          </a:pPr>
          <a:r>
            <a:rPr lang="en-US" sz="1400" kern="1200" dirty="0"/>
            <a:t>- the maximum permissible use of the accounting policy based on IAS and IFRS for the enterprise for the purpose of tax calculations.</a:t>
          </a:r>
          <a:endParaRPr lang="uk-UA" sz="1400" kern="1200" dirty="0"/>
        </a:p>
      </dsp:txBody>
      <dsp:txXfrm>
        <a:off x="431655" y="3534232"/>
        <a:ext cx="5720370"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15.11.2022</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15.11.2022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15.11.2022</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15.11.2022</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15.11.2022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15.11.2022</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2143116"/>
            <a:ext cx="8458200" cy="1470025"/>
          </a:xfrm>
        </p:spPr>
        <p:txBody>
          <a:bodyPr>
            <a:normAutofit/>
          </a:bodyPr>
          <a:lstStyle/>
          <a:p>
            <a:r>
              <a:rPr lang="en-US" dirty="0"/>
              <a:t>FORMULATION OF ACCOUNTING POLICY ACCORDING TO IFRS</a:t>
            </a:r>
            <a:endParaRPr lang="uk-UA" dirty="0"/>
          </a:p>
        </p:txBody>
      </p:sp>
      <p:sp>
        <p:nvSpPr>
          <p:cNvPr id="3" name="Подзаголовок 2"/>
          <p:cNvSpPr>
            <a:spLocks noGrp="1"/>
          </p:cNvSpPr>
          <p:nvPr>
            <p:ph type="subTitle" idx="1"/>
          </p:nvPr>
        </p:nvSpPr>
        <p:spPr>
          <a:xfrm>
            <a:off x="428596" y="4286256"/>
            <a:ext cx="8715404" cy="2029392"/>
          </a:xfrm>
        </p:spPr>
        <p:txBody>
          <a:bodyPr>
            <a:normAutofit/>
          </a:bodyPr>
          <a:lstStyle/>
          <a:p>
            <a:r>
              <a:rPr lang="en-US" sz="2000" dirty="0"/>
              <a:t>Reporter </a:t>
            </a:r>
            <a:r>
              <a:rPr lang="uk-UA" sz="2000" dirty="0"/>
              <a:t>:</a:t>
            </a:r>
            <a:r>
              <a:rPr lang="en-US" sz="2000" dirty="0"/>
              <a:t> </a:t>
            </a:r>
            <a:r>
              <a:rPr lang="en-US" sz="2000" dirty="0" err="1"/>
              <a:t>Romaniuk</a:t>
            </a:r>
            <a:r>
              <a:rPr lang="en-US" sz="2000" dirty="0"/>
              <a:t> Anastasia ,</a:t>
            </a:r>
            <a:r>
              <a:rPr lang="ru-RU" sz="2000" dirty="0"/>
              <a:t> </a:t>
            </a:r>
            <a:r>
              <a:rPr lang="en-US" sz="2000" dirty="0"/>
              <a:t>FFO 1-1m</a:t>
            </a:r>
          </a:p>
          <a:p>
            <a:r>
              <a:rPr lang="en-US" sz="2000" dirty="0"/>
              <a:t>Supervisor </a:t>
            </a:r>
            <a:r>
              <a:rPr lang="uk-UA" sz="2000" dirty="0"/>
              <a:t>:</a:t>
            </a:r>
            <a:r>
              <a:rPr lang="en-US" sz="2000" dirty="0"/>
              <a:t> </a:t>
            </a:r>
            <a:r>
              <a:rPr lang="en-US" sz="2000" dirty="0" err="1"/>
              <a:t>Romashko</a:t>
            </a:r>
            <a:r>
              <a:rPr lang="en-US" sz="2000" dirty="0"/>
              <a:t> O.M. , PhD in Economics, Associate professor of the Department of Accounting and Taxation</a:t>
            </a:r>
            <a:endParaRPr lang="uk-UA"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428604"/>
            <a:ext cx="8229600" cy="1066800"/>
          </a:xfrm>
        </p:spPr>
        <p:txBody>
          <a:bodyPr>
            <a:normAutofit fontScale="90000"/>
          </a:bodyPr>
          <a:lstStyle/>
          <a:p>
            <a:r>
              <a:rPr lang="en-US" dirty="0"/>
              <a:t>Typical errors of accounting policies: </a:t>
            </a:r>
            <a:endParaRPr lang="uk-UA" dirty="0"/>
          </a:p>
        </p:txBody>
      </p:sp>
      <p:sp>
        <p:nvSpPr>
          <p:cNvPr id="3" name="Содержимое 2"/>
          <p:cNvSpPr>
            <a:spLocks noGrp="1"/>
          </p:cNvSpPr>
          <p:nvPr>
            <p:ph idx="1"/>
          </p:nvPr>
        </p:nvSpPr>
        <p:spPr>
          <a:xfrm>
            <a:off x="0" y="1214422"/>
            <a:ext cx="9144000" cy="4325112"/>
          </a:xfrm>
        </p:spPr>
        <p:txBody>
          <a:bodyPr>
            <a:normAutofit/>
          </a:bodyPr>
          <a:lstStyle/>
          <a:p>
            <a:r>
              <a:rPr lang="en-US" sz="2400" dirty="0"/>
              <a:t>5) "The liquidation value of fixed assets should not be calculated and for the purpose of amortization, it should be taken equal to zero"  </a:t>
            </a:r>
          </a:p>
          <a:p>
            <a:r>
              <a:rPr lang="en-US" sz="2400" dirty="0"/>
              <a:t>According to IFRS, the liquidation value is the amount of money that the company would receive from the disposal of the asset after the end of its useful life (exploitation).  Based on this definition, it cannot be asserted that the liquidation value of any object of fixed assets  is zero.  </a:t>
            </a:r>
          </a:p>
        </p:txBody>
      </p:sp>
      <p:pic>
        <p:nvPicPr>
          <p:cNvPr id="5122" name="Picture 2"/>
          <p:cNvPicPr>
            <a:picLocks noChangeAspect="1" noChangeArrowheads="1"/>
          </p:cNvPicPr>
          <p:nvPr/>
        </p:nvPicPr>
        <p:blipFill>
          <a:blip r:embed="rId2"/>
          <a:srcRect/>
          <a:stretch>
            <a:fillRect/>
          </a:stretch>
        </p:blipFill>
        <p:spPr bwMode="auto">
          <a:xfrm>
            <a:off x="0" y="4408752"/>
            <a:ext cx="9144000" cy="2449248"/>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1638320"/>
          </a:xfrm>
        </p:spPr>
        <p:txBody>
          <a:bodyPr>
            <a:normAutofit fontScale="90000"/>
          </a:bodyPr>
          <a:lstStyle/>
          <a:p>
            <a:r>
              <a:rPr lang="en-US" dirty="0"/>
              <a:t>Disclosure of information about accounting policies in financial statements </a:t>
            </a:r>
            <a:endParaRPr lang="uk-UA" dirty="0"/>
          </a:p>
        </p:txBody>
      </p:sp>
      <p:sp>
        <p:nvSpPr>
          <p:cNvPr id="3" name="Содержимое 2"/>
          <p:cNvSpPr>
            <a:spLocks noGrp="1"/>
          </p:cNvSpPr>
          <p:nvPr>
            <p:ph idx="1"/>
          </p:nvPr>
        </p:nvSpPr>
        <p:spPr>
          <a:xfrm>
            <a:off x="457200" y="2000240"/>
            <a:ext cx="8229600" cy="4574296"/>
          </a:xfrm>
        </p:spPr>
        <p:txBody>
          <a:bodyPr>
            <a:normAutofit/>
          </a:bodyPr>
          <a:lstStyle/>
          <a:p>
            <a:endParaRPr lang="en-US" dirty="0"/>
          </a:p>
          <a:p>
            <a:r>
              <a:rPr lang="en-US" dirty="0"/>
              <a:t>Each economic entity, based on the nature of its activities and policies, determines which operations and which policies users of its financial statements would like to see disclosed for this type of economic entity (IAS 1). </a:t>
            </a:r>
          </a:p>
          <a:p>
            <a:pPr>
              <a:buNone/>
            </a:pPr>
            <a:endParaRPr lang="en-US" dirty="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8229600" cy="1066800"/>
          </a:xfrm>
        </p:spPr>
        <p:txBody>
          <a:bodyPr>
            <a:normAutofit fontScale="90000"/>
          </a:bodyPr>
          <a:lstStyle/>
          <a:p>
            <a:r>
              <a:rPr lang="en-US" dirty="0"/>
              <a:t>Creating an effective accounting policy will ensure: </a:t>
            </a:r>
            <a:endParaRPr lang="uk-UA" dirty="0"/>
          </a:p>
        </p:txBody>
      </p:sp>
      <p:graphicFrame>
        <p:nvGraphicFramePr>
          <p:cNvPr id="4" name="Содержимое 3"/>
          <p:cNvGraphicFramePr>
            <a:graphicFrameLocks noGrp="1"/>
          </p:cNvGraphicFramePr>
          <p:nvPr>
            <p:ph idx="1"/>
          </p:nvPr>
        </p:nvGraphicFramePr>
        <p:xfrm>
          <a:off x="500034" y="1000108"/>
          <a:ext cx="8229600" cy="5682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42918"/>
            <a:ext cx="8229600" cy="1066800"/>
          </a:xfrm>
        </p:spPr>
        <p:txBody>
          <a:bodyPr/>
          <a:lstStyle/>
          <a:p>
            <a:r>
              <a:rPr lang="en-US" dirty="0"/>
              <a:t>Conclusions</a:t>
            </a:r>
            <a:endParaRPr lang="uk-UA" dirty="0"/>
          </a:p>
        </p:txBody>
      </p:sp>
      <p:sp>
        <p:nvSpPr>
          <p:cNvPr id="3" name="Содержимое 2"/>
          <p:cNvSpPr>
            <a:spLocks noGrp="1"/>
          </p:cNvSpPr>
          <p:nvPr>
            <p:ph idx="1"/>
          </p:nvPr>
        </p:nvSpPr>
        <p:spPr>
          <a:xfrm>
            <a:off x="500034" y="1643050"/>
            <a:ext cx="8229600" cy="4502858"/>
          </a:xfrm>
        </p:spPr>
        <p:txBody>
          <a:bodyPr>
            <a:normAutofit fontScale="85000" lnSpcReduction="10000"/>
          </a:bodyPr>
          <a:lstStyle/>
          <a:p>
            <a:r>
              <a:rPr lang="en-US" dirty="0"/>
              <a:t>To sum up, the process of forming an accounting policy at the enterprise is possible on the basis of modeling of accounting and analytical support, accounting and reporting data, requirements of legislative and regulatory acts of the transition period, statistical studies, marketing information regarding the economic activity of a particular enterprise. </a:t>
            </a:r>
          </a:p>
          <a:p>
            <a:r>
              <a:rPr lang="en-US" dirty="0"/>
              <a:t> Accounting policy according to IFRS will contribute to the regulation of accounting and reporting based on the comparison of accounting information, providing for the requests of managers and investors.  The transformation of the accounting policy will facilitate the adoption of operational management decisions and facilitate audits.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en-US" dirty="0"/>
              <a:t>  </a:t>
            </a:r>
            <a:endParaRPr lang="uk-UA" dirty="0"/>
          </a:p>
        </p:txBody>
      </p:sp>
      <p:sp>
        <p:nvSpPr>
          <p:cNvPr id="5" name="TextBox 4">
            <a:extLst>
              <a:ext uri="{FF2B5EF4-FFF2-40B4-BE49-F238E27FC236}">
                <a16:creationId xmlns:a16="http://schemas.microsoft.com/office/drawing/2014/main" id="{5E1C80B3-0B9F-DE3E-D3FD-1C2CF9A5B513}"/>
              </a:ext>
            </a:extLst>
          </p:cNvPr>
          <p:cNvSpPr txBox="1"/>
          <p:nvPr/>
        </p:nvSpPr>
        <p:spPr>
          <a:xfrm>
            <a:off x="2286000" y="3244334"/>
            <a:ext cx="4572000" cy="954107"/>
          </a:xfrm>
          <a:prstGeom prst="rect">
            <a:avLst/>
          </a:prstGeom>
          <a:noFill/>
        </p:spPr>
        <p:txBody>
          <a:bodyPr wrap="square">
            <a:spAutoFit/>
          </a:bodyPr>
          <a:lstStyle/>
          <a:p>
            <a:r>
              <a:rPr lang="en-US" sz="2800" b="1" dirty="0">
                <a:solidFill>
                  <a:srgbClr val="00B050"/>
                </a:solidFill>
                <a:latin typeface="Times New Roman" panose="02020603050405020304" pitchFamily="18" charset="0"/>
                <a:cs typeface="Times New Roman" panose="02020603050405020304" pitchFamily="18" charset="0"/>
              </a:rPr>
              <a:t>THANK YOU FOR YOUR ATTENTION!</a:t>
            </a:r>
            <a:endParaRPr lang="ru-RU" sz="2800" dirty="0">
              <a:solidFill>
                <a:srgbClr val="00B05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357166"/>
            <a:ext cx="8229600" cy="1066800"/>
          </a:xfrm>
        </p:spPr>
        <p:txBody>
          <a:bodyPr/>
          <a:lstStyle/>
          <a:p>
            <a:r>
              <a:rPr lang="en-US" dirty="0"/>
              <a:t>Accounting policy </a:t>
            </a:r>
            <a:endParaRPr lang="uk-UA" dirty="0"/>
          </a:p>
        </p:txBody>
      </p:sp>
      <p:sp>
        <p:nvSpPr>
          <p:cNvPr id="3" name="Содержимое 2"/>
          <p:cNvSpPr>
            <a:spLocks noGrp="1"/>
          </p:cNvSpPr>
          <p:nvPr>
            <p:ph idx="1"/>
          </p:nvPr>
        </p:nvSpPr>
        <p:spPr>
          <a:xfrm>
            <a:off x="0" y="1785926"/>
            <a:ext cx="9144000" cy="4325112"/>
          </a:xfrm>
        </p:spPr>
        <p:txBody>
          <a:bodyPr>
            <a:normAutofit/>
          </a:bodyPr>
          <a:lstStyle/>
          <a:p>
            <a:r>
              <a:rPr lang="en-US" sz="2400" dirty="0"/>
              <a:t>is the foundation on which the company's financial accounting is based. </a:t>
            </a:r>
          </a:p>
          <a:p>
            <a:r>
              <a:rPr lang="en-US" sz="2400" dirty="0"/>
              <a:t>It record only those principles and methods of accounting and evaluation that provide for several options for choosing accounting at the enterprise or for options that are uncertain.  It is developed not for a specific term, but for a long period of its activity.  </a:t>
            </a:r>
            <a:endParaRPr lang="uk-UA" sz="2400" dirty="0"/>
          </a:p>
          <a:p>
            <a:endParaRPr lang="uk-UA"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4695476" y="3429000"/>
            <a:ext cx="4448524" cy="3429000"/>
          </a:xfrm>
          <a:prstGeom prst="rect">
            <a:avLst/>
          </a:prstGeom>
          <a:noFill/>
          <a:ln w="9525">
            <a:noFill/>
            <a:miter lim="800000"/>
            <a:headEnd/>
            <a:tailEnd/>
          </a:ln>
          <a:effectLst/>
        </p:spPr>
      </p:pic>
      <p:sp>
        <p:nvSpPr>
          <p:cNvPr id="2" name="Заголовок 1"/>
          <p:cNvSpPr>
            <a:spLocks noGrp="1"/>
          </p:cNvSpPr>
          <p:nvPr>
            <p:ph type="title"/>
          </p:nvPr>
        </p:nvSpPr>
        <p:spPr/>
        <p:txBody>
          <a:bodyPr>
            <a:normAutofit/>
          </a:bodyPr>
          <a:lstStyle/>
          <a:p>
            <a:r>
              <a:rPr lang="en-US" dirty="0"/>
              <a:t> </a:t>
            </a:r>
            <a:endParaRPr lang="uk-UA" dirty="0"/>
          </a:p>
        </p:txBody>
      </p:sp>
      <p:sp>
        <p:nvSpPr>
          <p:cNvPr id="3" name="Содержимое 2"/>
          <p:cNvSpPr>
            <a:spLocks noGrp="1"/>
          </p:cNvSpPr>
          <p:nvPr>
            <p:ph idx="1"/>
          </p:nvPr>
        </p:nvSpPr>
        <p:spPr>
          <a:xfrm>
            <a:off x="0" y="857232"/>
            <a:ext cx="9144000" cy="4325112"/>
          </a:xfrm>
        </p:spPr>
        <p:txBody>
          <a:bodyPr/>
          <a:lstStyle/>
          <a:p>
            <a:r>
              <a:rPr lang="en-US" dirty="0">
                <a:effectLst>
                  <a:outerShdw blurRad="38100" dist="38100" dir="2700000" algn="tl">
                    <a:srgbClr val="000000">
                      <a:alpha val="43137"/>
                    </a:srgbClr>
                  </a:outerShdw>
                </a:effectLst>
              </a:rPr>
              <a:t>International Accounting Standard 8</a:t>
            </a:r>
            <a:r>
              <a:rPr lang="en-US" dirty="0"/>
              <a:t> "Accounting policies, changes in accounting estimates and errors", the account of accounting policies, as specific principles, bases, agreements, rules and practices applied by an economic entity in the preparation and presentation of financial statements.</a:t>
            </a:r>
            <a:endParaRPr lang="uk-UA" dirty="0"/>
          </a:p>
          <a:p>
            <a:endParaRPr lang="uk-U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8229600" cy="1066800"/>
          </a:xfrm>
        </p:spPr>
        <p:txBody>
          <a:bodyPr>
            <a:normAutofit fontScale="90000"/>
          </a:bodyPr>
          <a:lstStyle/>
          <a:p>
            <a:pPr algn="ctr"/>
            <a:r>
              <a:rPr lang="en-US" dirty="0"/>
              <a:t>Elements of the accounting policy order in accordance with IAS</a:t>
            </a:r>
            <a:endParaRPr lang="uk-UA" dirty="0"/>
          </a:p>
        </p:txBody>
      </p:sp>
      <p:graphicFrame>
        <p:nvGraphicFramePr>
          <p:cNvPr id="4" name="Содержимое 3"/>
          <p:cNvGraphicFramePr>
            <a:graphicFrameLocks noGrp="1"/>
          </p:cNvGraphicFramePr>
          <p:nvPr>
            <p:ph idx="1"/>
          </p:nvPr>
        </p:nvGraphicFramePr>
        <p:xfrm>
          <a:off x="457200" y="1500174"/>
          <a:ext cx="8229600" cy="5074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428604"/>
            <a:ext cx="8229600" cy="1066800"/>
          </a:xfrm>
        </p:spPr>
        <p:txBody>
          <a:bodyPr>
            <a:normAutofit/>
          </a:bodyPr>
          <a:lstStyle/>
          <a:p>
            <a:r>
              <a:rPr lang="uk-UA" dirty="0" err="1"/>
              <a:t>Changes</a:t>
            </a:r>
            <a:r>
              <a:rPr lang="uk-UA" dirty="0"/>
              <a:t> </a:t>
            </a:r>
          </a:p>
        </p:txBody>
      </p:sp>
      <p:sp>
        <p:nvSpPr>
          <p:cNvPr id="3" name="Содержимое 2"/>
          <p:cNvSpPr>
            <a:spLocks noGrp="1"/>
          </p:cNvSpPr>
          <p:nvPr>
            <p:ph idx="1"/>
          </p:nvPr>
        </p:nvSpPr>
        <p:spPr>
          <a:xfrm>
            <a:off x="285720" y="1214422"/>
            <a:ext cx="8229600" cy="4325112"/>
          </a:xfrm>
        </p:spPr>
        <p:txBody>
          <a:bodyPr/>
          <a:lstStyle/>
          <a:p>
            <a:r>
              <a:rPr lang="uk-UA" dirty="0" err="1"/>
              <a:t>Certain</a:t>
            </a:r>
            <a:r>
              <a:rPr lang="uk-UA" dirty="0"/>
              <a:t> </a:t>
            </a:r>
            <a:r>
              <a:rPr lang="uk-UA" dirty="0" err="1"/>
              <a:t>changes</a:t>
            </a:r>
            <a:r>
              <a:rPr lang="uk-UA" dirty="0"/>
              <a:t> </a:t>
            </a:r>
            <a:r>
              <a:rPr lang="uk-UA" dirty="0" err="1"/>
              <a:t>and</a:t>
            </a:r>
            <a:r>
              <a:rPr lang="uk-UA" dirty="0"/>
              <a:t> </a:t>
            </a:r>
            <a:r>
              <a:rPr lang="uk-UA" dirty="0" err="1"/>
              <a:t>additions</a:t>
            </a:r>
            <a:r>
              <a:rPr lang="uk-UA" dirty="0"/>
              <a:t> </a:t>
            </a:r>
            <a:r>
              <a:rPr lang="uk-UA" dirty="0" err="1"/>
              <a:t>may</a:t>
            </a:r>
            <a:r>
              <a:rPr lang="uk-UA" dirty="0"/>
              <a:t> </a:t>
            </a:r>
            <a:r>
              <a:rPr lang="uk-UA" dirty="0" err="1"/>
              <a:t>be</a:t>
            </a:r>
            <a:r>
              <a:rPr lang="uk-UA" dirty="0"/>
              <a:t> </a:t>
            </a:r>
            <a:r>
              <a:rPr lang="uk-UA" dirty="0" err="1"/>
              <a:t>made</a:t>
            </a:r>
            <a:r>
              <a:rPr lang="uk-UA" dirty="0"/>
              <a:t> </a:t>
            </a:r>
            <a:r>
              <a:rPr lang="uk-UA" dirty="0" err="1"/>
              <a:t>to</a:t>
            </a:r>
            <a:r>
              <a:rPr lang="uk-UA" dirty="0"/>
              <a:t> </a:t>
            </a:r>
            <a:r>
              <a:rPr lang="uk-UA" dirty="0" err="1"/>
              <a:t>the</a:t>
            </a:r>
            <a:r>
              <a:rPr lang="uk-UA" dirty="0"/>
              <a:t> </a:t>
            </a:r>
            <a:r>
              <a:rPr lang="uk-UA" dirty="0" err="1"/>
              <a:t>accounting</a:t>
            </a:r>
            <a:r>
              <a:rPr lang="uk-UA" dirty="0"/>
              <a:t> </a:t>
            </a:r>
            <a:r>
              <a:rPr lang="uk-UA" dirty="0" err="1"/>
              <a:t>policy</a:t>
            </a:r>
            <a:r>
              <a:rPr lang="uk-UA" dirty="0"/>
              <a:t>, </a:t>
            </a:r>
            <a:r>
              <a:rPr lang="uk-UA" dirty="0" err="1"/>
              <a:t>and</a:t>
            </a:r>
            <a:r>
              <a:rPr lang="uk-UA" dirty="0"/>
              <a:t> </a:t>
            </a:r>
            <a:r>
              <a:rPr lang="uk-UA" dirty="0" err="1"/>
              <a:t>sometimes</a:t>
            </a:r>
            <a:r>
              <a:rPr lang="uk-UA" dirty="0"/>
              <a:t> </a:t>
            </a:r>
            <a:r>
              <a:rPr lang="uk-UA" dirty="0" err="1"/>
              <a:t>it</a:t>
            </a:r>
            <a:r>
              <a:rPr lang="uk-UA" dirty="0"/>
              <a:t> </a:t>
            </a:r>
            <a:r>
              <a:rPr lang="uk-UA" dirty="0" err="1"/>
              <a:t>must</a:t>
            </a:r>
            <a:r>
              <a:rPr lang="uk-UA" dirty="0"/>
              <a:t> </a:t>
            </a:r>
            <a:r>
              <a:rPr lang="uk-UA" dirty="0" err="1"/>
              <a:t>be</a:t>
            </a:r>
            <a:r>
              <a:rPr lang="uk-UA" dirty="0"/>
              <a:t> </a:t>
            </a:r>
            <a:r>
              <a:rPr lang="uk-UA" dirty="0" err="1"/>
              <a:t>done</a:t>
            </a:r>
            <a:r>
              <a:rPr lang="uk-UA" dirty="0"/>
              <a:t>.  A </a:t>
            </a:r>
            <a:r>
              <a:rPr lang="uk-UA" dirty="0" err="1"/>
              <a:t>change</a:t>
            </a:r>
            <a:r>
              <a:rPr lang="uk-UA" dirty="0"/>
              <a:t> </a:t>
            </a:r>
            <a:r>
              <a:rPr lang="uk-UA" dirty="0" err="1"/>
              <a:t>in</a:t>
            </a:r>
            <a:r>
              <a:rPr lang="uk-UA" dirty="0"/>
              <a:t> </a:t>
            </a:r>
            <a:r>
              <a:rPr lang="uk-UA" dirty="0" err="1"/>
              <a:t>the</a:t>
            </a:r>
            <a:r>
              <a:rPr lang="uk-UA" dirty="0"/>
              <a:t> </a:t>
            </a:r>
            <a:r>
              <a:rPr lang="uk-UA" dirty="0" err="1"/>
              <a:t>accounting</a:t>
            </a:r>
            <a:r>
              <a:rPr lang="uk-UA" dirty="0"/>
              <a:t> </a:t>
            </a:r>
            <a:r>
              <a:rPr lang="uk-UA" dirty="0" err="1"/>
              <a:t>policy</a:t>
            </a:r>
            <a:r>
              <a:rPr lang="uk-UA" dirty="0"/>
              <a:t> </a:t>
            </a:r>
            <a:r>
              <a:rPr lang="uk-UA" dirty="0" err="1"/>
              <a:t>is</a:t>
            </a:r>
            <a:r>
              <a:rPr lang="uk-UA" dirty="0"/>
              <a:t> </a:t>
            </a:r>
            <a:r>
              <a:rPr lang="uk-UA" dirty="0" err="1"/>
              <a:t>allowed</a:t>
            </a:r>
            <a:r>
              <a:rPr lang="uk-UA" dirty="0"/>
              <a:t> </a:t>
            </a:r>
            <a:r>
              <a:rPr lang="uk-UA" dirty="0" err="1"/>
              <a:t>only</a:t>
            </a:r>
            <a:r>
              <a:rPr lang="uk-UA" dirty="0"/>
              <a:t> </a:t>
            </a:r>
            <a:r>
              <a:rPr lang="uk-UA" dirty="0" err="1"/>
              <a:t>in</a:t>
            </a:r>
            <a:r>
              <a:rPr lang="uk-UA" dirty="0"/>
              <a:t> </a:t>
            </a:r>
            <a:r>
              <a:rPr lang="uk-UA" dirty="0" err="1"/>
              <a:t>the</a:t>
            </a:r>
            <a:r>
              <a:rPr lang="uk-UA" dirty="0"/>
              <a:t> </a:t>
            </a:r>
            <a:r>
              <a:rPr lang="uk-UA" dirty="0" err="1"/>
              <a:t>cases</a:t>
            </a:r>
            <a:r>
              <a:rPr lang="uk-UA" dirty="0"/>
              <a:t> </a:t>
            </a:r>
            <a:r>
              <a:rPr lang="uk-UA" dirty="0" err="1"/>
              <a:t>stipulated</a:t>
            </a:r>
            <a:r>
              <a:rPr lang="uk-UA" dirty="0"/>
              <a:t> </a:t>
            </a:r>
            <a:r>
              <a:rPr lang="uk-UA" dirty="0" err="1"/>
              <a:t>by</a:t>
            </a:r>
            <a:r>
              <a:rPr lang="uk-UA" dirty="0"/>
              <a:t> </a:t>
            </a:r>
            <a:r>
              <a:rPr lang="uk-UA" dirty="0" err="1"/>
              <a:t>the</a:t>
            </a:r>
            <a:r>
              <a:rPr lang="uk-UA" dirty="0"/>
              <a:t> IAS.  </a:t>
            </a:r>
          </a:p>
          <a:p>
            <a:pPr>
              <a:buNone/>
            </a:pPr>
            <a:endParaRPr lang="uk-UA" dirty="0"/>
          </a:p>
        </p:txBody>
      </p:sp>
      <p:pic>
        <p:nvPicPr>
          <p:cNvPr id="2050" name="Picture 2"/>
          <p:cNvPicPr>
            <a:picLocks noChangeAspect="1" noChangeArrowheads="1"/>
          </p:cNvPicPr>
          <p:nvPr/>
        </p:nvPicPr>
        <p:blipFill>
          <a:blip r:embed="rId2"/>
          <a:srcRect/>
          <a:stretch>
            <a:fillRect/>
          </a:stretch>
        </p:blipFill>
        <p:spPr bwMode="auto">
          <a:xfrm>
            <a:off x="3392486" y="3135166"/>
            <a:ext cx="5751514" cy="3722834"/>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4638683" y="4477906"/>
            <a:ext cx="4505317" cy="2380094"/>
          </a:xfrm>
          <a:prstGeom prst="rect">
            <a:avLst/>
          </a:prstGeom>
          <a:ln>
            <a:noFill/>
          </a:ln>
          <a:effectLst>
            <a:softEdge rad="112500"/>
          </a:effectLst>
        </p:spPr>
      </p:pic>
      <p:sp>
        <p:nvSpPr>
          <p:cNvPr id="2" name="Заголовок 1"/>
          <p:cNvSpPr>
            <a:spLocks noGrp="1"/>
          </p:cNvSpPr>
          <p:nvPr>
            <p:ph type="title"/>
          </p:nvPr>
        </p:nvSpPr>
        <p:spPr/>
        <p:txBody>
          <a:bodyPr/>
          <a:lstStyle/>
          <a:p>
            <a:r>
              <a:rPr lang="en-US" dirty="0"/>
              <a:t> </a:t>
            </a:r>
            <a:endParaRPr lang="uk-UA" dirty="0"/>
          </a:p>
        </p:txBody>
      </p:sp>
      <p:sp>
        <p:nvSpPr>
          <p:cNvPr id="3" name="Содержимое 2"/>
          <p:cNvSpPr>
            <a:spLocks noGrp="1"/>
          </p:cNvSpPr>
          <p:nvPr>
            <p:ph idx="1"/>
          </p:nvPr>
        </p:nvSpPr>
        <p:spPr>
          <a:xfrm>
            <a:off x="0" y="714356"/>
            <a:ext cx="9144000" cy="5074362"/>
          </a:xfrm>
        </p:spPr>
        <p:txBody>
          <a:bodyPr>
            <a:normAutofit/>
          </a:bodyPr>
          <a:lstStyle/>
          <a:p>
            <a:r>
              <a:rPr lang="en-US" sz="2000" dirty="0"/>
              <a:t>The same accounting policy should be applied to the first financial statements under IFRS and to the comparative information for it, which should meet the requirements of IFRS as of the end of the first reporting period.</a:t>
            </a:r>
          </a:p>
          <a:p>
            <a:endParaRPr lang="en-US" sz="2000" dirty="0"/>
          </a:p>
          <a:p>
            <a:r>
              <a:rPr lang="en-US" sz="2000" dirty="0"/>
              <a:t> This means that, if the company switched to IFRS from 1 January 2021, then the first financial reporting under IFRS will be the reporting for 2022.  At the same time, such reporting, as well as comparative information to it for the year 2021 (transformed under IFRS) must be prepared in accordance with IFRS effective as of 31 December 2022. </a:t>
            </a:r>
          </a:p>
          <a:p>
            <a:r>
              <a:rPr lang="en-US" sz="2000" dirty="0"/>
              <a:t>Accordingly, the enterprise must determine its accounting policy based on the standards in effect  31 December 2022</a:t>
            </a:r>
            <a:endParaRPr lang="uk-UA"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8229600" cy="1066800"/>
          </a:xfrm>
        </p:spPr>
        <p:txBody>
          <a:bodyPr>
            <a:normAutofit/>
          </a:bodyPr>
          <a:lstStyle/>
          <a:p>
            <a:r>
              <a:rPr lang="en-US" sz="3200" dirty="0"/>
              <a:t>Typical errors of accounting policies: </a:t>
            </a:r>
            <a:endParaRPr lang="uk-UA" sz="3200" dirty="0"/>
          </a:p>
        </p:txBody>
      </p:sp>
      <p:sp>
        <p:nvSpPr>
          <p:cNvPr id="3" name="Содержимое 2"/>
          <p:cNvSpPr>
            <a:spLocks noGrp="1"/>
          </p:cNvSpPr>
          <p:nvPr>
            <p:ph idx="1"/>
          </p:nvPr>
        </p:nvSpPr>
        <p:spPr>
          <a:xfrm>
            <a:off x="428596" y="1857364"/>
            <a:ext cx="8229600" cy="4325112"/>
          </a:xfrm>
        </p:spPr>
        <p:txBody>
          <a:bodyPr>
            <a:normAutofit fontScale="92500" lnSpcReduction="20000"/>
          </a:bodyPr>
          <a:lstStyle/>
          <a:p>
            <a:r>
              <a:rPr lang="en-US" dirty="0">
                <a:effectLst>
                  <a:outerShdw blurRad="38100" dist="38100" dir="2700000" algn="tl">
                    <a:srgbClr val="000000">
                      <a:alpha val="43137"/>
                    </a:srgbClr>
                  </a:outerShdw>
                </a:effectLst>
              </a:rPr>
              <a:t>1) Use of "someone else's" accounting policy. </a:t>
            </a:r>
          </a:p>
          <a:p>
            <a:r>
              <a:rPr lang="en-US" dirty="0"/>
              <a:t>The following cases are quite common: drawing up an accounting policy from a document downloaded from the Internet;  use of accounting policies of international corporations;  using an "outdated" accounting policy. </a:t>
            </a:r>
          </a:p>
          <a:p>
            <a:endParaRPr lang="en-US" dirty="0"/>
          </a:p>
          <a:p>
            <a:r>
              <a:rPr lang="en-US" dirty="0">
                <a:effectLst>
                  <a:outerShdw blurRad="38100" dist="38100" dir="2700000" algn="tl">
                    <a:srgbClr val="000000">
                      <a:alpha val="43137"/>
                    </a:srgbClr>
                  </a:outerShdw>
                </a:effectLst>
              </a:rPr>
              <a:t> 2) Include in the accounting policy procedures that the company does not apply or operations that the company does not carry out.  </a:t>
            </a:r>
          </a:p>
          <a:p>
            <a:r>
              <a:rPr lang="en-US" dirty="0"/>
              <a:t>Instead, it is worth noting in detail the accounting approaches regarding the main business processes.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71480"/>
            <a:ext cx="8229600" cy="1066800"/>
          </a:xfrm>
        </p:spPr>
        <p:txBody>
          <a:bodyPr>
            <a:normAutofit fontScale="90000"/>
          </a:bodyPr>
          <a:lstStyle/>
          <a:p>
            <a:r>
              <a:rPr lang="en-US" dirty="0"/>
              <a:t>Typical errors of accounting policies: </a:t>
            </a:r>
            <a:endParaRPr lang="uk-UA" dirty="0"/>
          </a:p>
        </p:txBody>
      </p:sp>
      <p:sp>
        <p:nvSpPr>
          <p:cNvPr id="3" name="Содержимое 2"/>
          <p:cNvSpPr>
            <a:spLocks noGrp="1"/>
          </p:cNvSpPr>
          <p:nvPr>
            <p:ph idx="1"/>
          </p:nvPr>
        </p:nvSpPr>
        <p:spPr>
          <a:xfrm>
            <a:off x="0" y="1500174"/>
            <a:ext cx="9144000" cy="4325112"/>
          </a:xfrm>
        </p:spPr>
        <p:txBody>
          <a:bodyPr>
            <a:normAutofit/>
          </a:bodyPr>
          <a:lstStyle/>
          <a:p>
            <a:r>
              <a:rPr lang="en-US" sz="2400" dirty="0">
                <a:effectLst>
                  <a:outerShdw blurRad="38100" dist="38100" dir="2700000" algn="tl">
                    <a:srgbClr val="000000">
                      <a:alpha val="43137"/>
                    </a:srgbClr>
                  </a:outerShdw>
                </a:effectLst>
              </a:rPr>
              <a:t>3) "Accounting is carried out in the software "BAS"</a:t>
            </a:r>
            <a:r>
              <a:rPr lang="en-US" sz="2400" dirty="0"/>
              <a:t> </a:t>
            </a:r>
          </a:p>
          <a:p>
            <a:r>
              <a:rPr lang="en-US" sz="2400" dirty="0"/>
              <a:t> The accounting policy usually indicates what type of software the company uses.  However, the specified wording without additional clarifications, for example, "and other software that will ensure efficient accounting of the enterprise", may be the reason for challenging the legality of tax depreciation or expenses incurred during the purchase or maintenance of other software used for accounting. </a:t>
            </a:r>
          </a:p>
        </p:txBody>
      </p:sp>
      <p:pic>
        <p:nvPicPr>
          <p:cNvPr id="4" name="Picture 2"/>
          <p:cNvPicPr>
            <a:picLocks noChangeAspect="1" noChangeArrowheads="1"/>
          </p:cNvPicPr>
          <p:nvPr/>
        </p:nvPicPr>
        <p:blipFill>
          <a:blip r:embed="rId2"/>
          <a:srcRect/>
          <a:stretch>
            <a:fillRect/>
          </a:stretch>
        </p:blipFill>
        <p:spPr bwMode="auto">
          <a:xfrm>
            <a:off x="4857752" y="4087158"/>
            <a:ext cx="4089576" cy="2627965"/>
          </a:xfrm>
          <a:prstGeom prst="ellipse">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71480"/>
            <a:ext cx="8229600" cy="1066800"/>
          </a:xfrm>
        </p:spPr>
        <p:txBody>
          <a:bodyPr>
            <a:normAutofit fontScale="90000"/>
          </a:bodyPr>
          <a:lstStyle/>
          <a:p>
            <a:r>
              <a:rPr lang="en-US" dirty="0"/>
              <a:t>Typical errors of accounting policies: </a:t>
            </a:r>
            <a:endParaRPr lang="uk-UA" dirty="0"/>
          </a:p>
        </p:txBody>
      </p:sp>
      <p:sp>
        <p:nvSpPr>
          <p:cNvPr id="3" name="Содержимое 2"/>
          <p:cNvSpPr>
            <a:spLocks noGrp="1"/>
          </p:cNvSpPr>
          <p:nvPr>
            <p:ph idx="1"/>
          </p:nvPr>
        </p:nvSpPr>
        <p:spPr>
          <a:xfrm>
            <a:off x="500034" y="1428736"/>
            <a:ext cx="8229600" cy="4325112"/>
          </a:xfrm>
        </p:spPr>
        <p:txBody>
          <a:bodyPr>
            <a:normAutofit fontScale="77500" lnSpcReduction="20000"/>
          </a:bodyPr>
          <a:lstStyle/>
          <a:p>
            <a:r>
              <a:rPr lang="en-US" dirty="0"/>
              <a:t> 4) "The criterion of materiality of the enterprise is 100 </a:t>
            </a:r>
            <a:r>
              <a:rPr lang="en-US" dirty="0" err="1"/>
              <a:t>hryvnias</a:t>
            </a:r>
            <a:r>
              <a:rPr lang="en-US" dirty="0"/>
              <a:t>" </a:t>
            </a:r>
          </a:p>
          <a:p>
            <a:endParaRPr lang="en-US" dirty="0"/>
          </a:p>
          <a:p>
            <a:r>
              <a:rPr lang="en-US" dirty="0"/>
              <a:t>A typical error is specifying materiality criteria in the form of an absolute monetary measure.  Materiality criteria are important primarily when applying valuation judgments or presenting information in financial statements.</a:t>
            </a:r>
          </a:p>
          <a:p>
            <a:r>
              <a:rPr lang="en-US" dirty="0"/>
              <a:t>Information, the absence of which can affect the decisions of users of financial statements, is essential.  It should be added that there is an ORDER 27 June 2013 </a:t>
            </a:r>
            <a:r>
              <a:rPr lang="uk-UA" dirty="0"/>
              <a:t>№</a:t>
            </a:r>
            <a:r>
              <a:rPr lang="ru-RU" dirty="0"/>
              <a:t> </a:t>
            </a:r>
            <a:r>
              <a:rPr lang="en-US" dirty="0"/>
              <a:t>635</a:t>
            </a:r>
            <a:r>
              <a:rPr lang="ru-RU" dirty="0"/>
              <a:t> «</a:t>
            </a:r>
            <a:r>
              <a:rPr lang="en-US" dirty="0"/>
              <a:t> On the approval of Methodological recommendations regarding the accounting policy of the enterprise and the introduction of changes to some orders</a:t>
            </a:r>
            <a:r>
              <a:rPr lang="ru-RU" dirty="0"/>
              <a:t>»</a:t>
            </a:r>
            <a:r>
              <a:rPr lang="en-US" dirty="0"/>
              <a:t> of the Ministry of Finance of Ukraine. Clause 2.20 of this document provides clarification on materiality of information.</a:t>
            </a:r>
            <a:endParaRPr lang="uk-UA"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67</TotalTime>
  <Words>1010</Words>
  <Application>Microsoft Office PowerPoint</Application>
  <PresentationFormat>Экран (4:3)</PresentationFormat>
  <Paragraphs>50</Paragraphs>
  <Slides>14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Georgia</vt:lpstr>
      <vt:lpstr>Times New Roman</vt:lpstr>
      <vt:lpstr>Trebuchet MS</vt:lpstr>
      <vt:lpstr>Wingdings 2</vt:lpstr>
      <vt:lpstr>Городская</vt:lpstr>
      <vt:lpstr>FORMULATION OF ACCOUNTING POLICY ACCORDING TO IFRS</vt:lpstr>
      <vt:lpstr>Accounting policy </vt:lpstr>
      <vt:lpstr> </vt:lpstr>
      <vt:lpstr>Elements of the accounting policy order in accordance with IAS</vt:lpstr>
      <vt:lpstr>Changes </vt:lpstr>
      <vt:lpstr> </vt:lpstr>
      <vt:lpstr>Typical errors of accounting policies: </vt:lpstr>
      <vt:lpstr>Typical errors of accounting policies: </vt:lpstr>
      <vt:lpstr>Typical errors of accounting policies: </vt:lpstr>
      <vt:lpstr>Typical errors of accounting policies: </vt:lpstr>
      <vt:lpstr>Disclosure of information about accounting policies in financial statements </vt:lpstr>
      <vt:lpstr>Creating an effective accounting policy will ensure: </vt:lpstr>
      <vt:lpstr>Conclusions</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FORMULATION OF ACCOUNTING POLICY ACCORDING TO IFRS</dc:title>
  <dc:creator>Admin</dc:creator>
  <cp:lastModifiedBy>Ромашко Ольга Миколаївна</cp:lastModifiedBy>
  <cp:revision>10</cp:revision>
  <dcterms:created xsi:type="dcterms:W3CDTF">2022-11-05T05:07:17Z</dcterms:created>
  <dcterms:modified xsi:type="dcterms:W3CDTF">2022-11-15T11:46:04Z</dcterms:modified>
</cp:coreProperties>
</file>